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comments/modernComment_1442_26D09F60.xml" ContentType="application/vnd.ms-powerpoint.comments+xml"/>
  <Override PartName="/ppt/tags/tag13.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4.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5.xml" ContentType="application/vnd.openxmlformats-officedocument.presentationml.tags+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19.xml" ContentType="application/vnd.openxmlformats-officedocument.presentationml.tags+xml"/>
  <Override PartName="/ppt/notesSlides/notesSlide1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ags/tag20.xml" ContentType="application/vnd.openxmlformats-officedocument.presentationml.tags+xml"/>
  <Override PartName="/ppt/notesSlides/notesSlide1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ags/tag21.xml" ContentType="application/vnd.openxmlformats-officedocument.presentationml.tags+xml"/>
  <Override PartName="/ppt/notesSlides/notesSlide1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ags/tag23.xml" ContentType="application/vnd.openxmlformats-officedocument.presentationml.tags+xml"/>
  <Override PartName="/ppt/notesSlides/notesSlide22.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ags/tag24.xml" ContentType="application/vnd.openxmlformats-officedocument.presentationml.tags+xml"/>
  <Override PartName="/ppt/notesSlides/notesSlide23.xml" ContentType="application/vnd.openxmlformats-officedocument.presentationml.notesSlide+xml"/>
  <Override PartName="/ppt/charts/chartEx1.xml" ContentType="application/vnd.ms-office.chartex+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tags/tag25.xml" ContentType="application/vnd.openxmlformats-officedocument.presentationml.tags+xml"/>
  <Override PartName="/ppt/notesSlides/notesSlide24.xml" ContentType="application/vnd.openxmlformats-officedocument.presentationml.notesSlid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tags/tag26.xml" ContentType="application/vnd.openxmlformats-officedocument.presentationml.tags+xml"/>
  <Override PartName="/ppt/notesSlides/notesSlide25.xml" ContentType="application/vnd.openxmlformats-officedocument.presentationml.notesSlide+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4.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charts/chart25.xml" ContentType="application/vnd.openxmlformats-officedocument.drawingml.chart+xml"/>
  <Override PartName="/ppt/charts/style26.xml" ContentType="application/vnd.ms-office.chartstyle+xml"/>
  <Override PartName="/ppt/charts/colors26.xml" ContentType="application/vnd.ms-office.chartcolorstyle+xml"/>
  <Override PartName="/ppt/tags/tag28.xml" ContentType="application/vnd.openxmlformats-officedocument.presentationml.tags+xml"/>
  <Override PartName="/ppt/notesSlides/notesSlide28.xml" ContentType="application/vnd.openxmlformats-officedocument.presentationml.notesSlide+xml"/>
  <Override PartName="/ppt/comments/modernComment_DC2_34DF41B.xml" ContentType="application/vnd.ms-powerpoint.comments+xml"/>
  <Override PartName="/ppt/notesSlides/notesSlide29.xml" ContentType="application/vnd.openxmlformats-officedocument.presentationml.notesSlide+xml"/>
  <Override PartName="/ppt/comments/modernComment_1454_3E081EC4.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E25_9AA317B3.xml" ContentType="application/vnd.ms-powerpoint.comments+xml"/>
  <Override PartName="/ppt/notesSlides/notesSlide32.xml" ContentType="application/vnd.openxmlformats-officedocument.presentationml.notesSlide+xml"/>
  <Override PartName="/ppt/charts/chartEx2.xml" ContentType="application/vnd.ms-office.chartex+xml"/>
  <Override PartName="/ppt/charts/style27.xml" ContentType="application/vnd.ms-office.chartstyle+xml"/>
  <Override PartName="/ppt/charts/colors27.xml" ContentType="application/vnd.ms-office.chartcolorstyle+xml"/>
  <Override PartName="/ppt/theme/themeOverride3.xml" ContentType="application/vnd.openxmlformats-officedocument.themeOverride+xml"/>
  <Override PartName="/ppt/notesSlides/notesSlide33.xml" ContentType="application/vnd.openxmlformats-officedocument.presentationml.notesSlide+xml"/>
  <Override PartName="/ppt/comments/modernComment_FB1_29212038.xml" ContentType="application/vnd.ms-powerpoint.comments+xml"/>
  <Override PartName="/ppt/charts/chartEx3.xml" ContentType="application/vnd.ms-office.chartex+xml"/>
  <Override PartName="/ppt/charts/style28.xml" ContentType="application/vnd.ms-office.chartstyle+xml"/>
  <Override PartName="/ppt/charts/colors28.xml" ContentType="application/vnd.ms-office.chartcolorstyle+xml"/>
  <Override PartName="/ppt/theme/themeOverride4.xml" ContentType="application/vnd.openxmlformats-officedocument.themeOverride+xml"/>
  <Override PartName="/ppt/charts/chartEx4.xml" ContentType="application/vnd.ms-office.chartex+xml"/>
  <Override PartName="/ppt/charts/style29.xml" ContentType="application/vnd.ms-office.chartstyle+xml"/>
  <Override PartName="/ppt/charts/colors29.xml" ContentType="application/vnd.ms-office.chartcolorstyle+xml"/>
  <Override PartName="/ppt/theme/themeOverride5.xml" ContentType="application/vnd.openxmlformats-officedocument.themeOverride+xml"/>
  <Override PartName="/ppt/notesSlides/notesSlide34.xml" ContentType="application/vnd.openxmlformats-officedocument.presentationml.notesSlide+xml"/>
  <Override PartName="/ppt/charts/chartEx5.xml" ContentType="application/vnd.ms-office.chartex+xml"/>
  <Override PartName="/ppt/charts/style30.xml" ContentType="application/vnd.ms-office.chartstyle+xml"/>
  <Override PartName="/ppt/charts/colors30.xml" ContentType="application/vnd.ms-office.chartcolorstyle+xml"/>
  <Override PartName="/ppt/charts/chartEx6.xml" ContentType="application/vnd.ms-office.chartex+xml"/>
  <Override PartName="/ppt/charts/style31.xml" ContentType="application/vnd.ms-office.chartstyle+xml"/>
  <Override PartName="/ppt/charts/colors31.xml" ContentType="application/vnd.ms-office.chartcolorstyle+xml"/>
  <Override PartName="/ppt/notesSlides/notesSlide35.xml" ContentType="application/vnd.openxmlformats-officedocument.presentationml.notesSlide+xml"/>
  <Override PartName="/ppt/charts/chartEx7.xml" ContentType="application/vnd.ms-office.chartex+xml"/>
  <Override PartName="/ppt/charts/style32.xml" ContentType="application/vnd.ms-office.chartstyle+xml"/>
  <Override PartName="/ppt/charts/colors32.xml" ContentType="application/vnd.ms-office.chartcolorstyle+xml"/>
  <Override PartName="/ppt/theme/themeOverride6.xml" ContentType="application/vnd.openxmlformats-officedocument.themeOverride+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charts/chart26.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7.xml" ContentType="application/vnd.openxmlformats-officedocument.themeOverride+xml"/>
  <Override PartName="/ppt/tags/tag33.xml" ContentType="application/vnd.openxmlformats-officedocument.presentationml.tags+xml"/>
  <Override PartName="/ppt/notesSlides/notesSlide40.xml" ContentType="application/vnd.openxmlformats-officedocument.presentationml.notesSlide+xml"/>
  <Override PartName="/ppt/charts/chart27.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8.xml" ContentType="application/vnd.openxmlformats-officedocument.themeOverr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comments/modernComment_1457_82191BC7.xml" ContentType="application/vnd.ms-powerpoint.comments+xml"/>
  <Override PartName="/ppt/notesSlides/notesSlide43.xml" ContentType="application/vnd.openxmlformats-officedocument.presentationml.notesSlide+xml"/>
  <Override PartName="/ppt/charts/chartEx8.xml" ContentType="application/vnd.ms-office.chartex+xml"/>
  <Override PartName="/ppt/charts/style35.xml" ContentType="application/vnd.ms-office.chartstyle+xml"/>
  <Override PartName="/ppt/charts/colors35.xml" ContentType="application/vnd.ms-office.chartcolorstyle+xml"/>
  <Override PartName="/ppt/theme/themeOverride9.xml" ContentType="application/vnd.openxmlformats-officedocument.themeOverride+xml"/>
  <Override PartName="/ppt/notesSlides/notesSlide44.xml" ContentType="application/vnd.openxmlformats-officedocument.presentationml.notesSlide+xml"/>
  <Override PartName="/ppt/tags/tag36.xml" ContentType="application/vnd.openxmlformats-officedocument.presentationml.tags+xml"/>
  <Override PartName="/ppt/notesSlides/notesSlide45.xml" ContentType="application/vnd.openxmlformats-officedocument.presentationml.notesSlide+xml"/>
  <Override PartName="/ppt/charts/chart28.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10.xml" ContentType="application/vnd.openxmlformats-officedocument.themeOverride+xml"/>
  <Override PartName="/ppt/charts/chart29.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11.xml" ContentType="application/vnd.openxmlformats-officedocument.themeOverride+xml"/>
  <Override PartName="/ppt/tags/tag37.xml" ContentType="application/vnd.openxmlformats-officedocument.presentationml.tags+xml"/>
  <Override PartName="/ppt/comments/modernComment_13C1_739A2035.xml" ContentType="application/vnd.ms-powerpoint.comments+xml"/>
  <Override PartName="/ppt/tags/tag3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30.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48.xml" ContentType="application/vnd.openxmlformats-officedocument.presentationml.notesSlide+xml"/>
  <Override PartName="/ppt/comments/modernComment_1E24_A4C4F7CD.xml" ContentType="application/vnd.ms-powerpoint.comments+xml"/>
  <Override PartName="/ppt/notesSlides/notesSlide49.xml" ContentType="application/vnd.openxmlformats-officedocument.presentationml.notesSlide+xml"/>
  <Override PartName="/ppt/tags/tag39.xml" ContentType="application/vnd.openxmlformats-officedocument.presentationml.tags+xml"/>
  <Override PartName="/ppt/notesSlides/notesSlide50.xml" ContentType="application/vnd.openxmlformats-officedocument.presentationml.notesSlide+xml"/>
  <Override PartName="/ppt/tags/tag40.xml" ContentType="application/vnd.openxmlformats-officedocument.presentationml.tags+xml"/>
  <Override PartName="/ppt/notesSlides/notesSlide5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Ex9.xml" ContentType="application/vnd.ms-office.chartex+xml"/>
  <Override PartName="/ppt/charts/style39.xml" ContentType="application/vnd.ms-office.chartstyle+xml"/>
  <Override PartName="/ppt/charts/colors39.xml" ContentType="application/vnd.ms-office.chartcolorstyle+xml"/>
  <Override PartName="/ppt/notesSlides/notesSlide57.xml" ContentType="application/vnd.openxmlformats-officedocument.presentationml.notesSlide+xml"/>
  <Override PartName="/ppt/charts/chart31.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12.xml" ContentType="application/vnd.openxmlformats-officedocument.themeOverride+xml"/>
  <Override PartName="/ppt/notesSlides/notesSlide58.xml" ContentType="application/vnd.openxmlformats-officedocument.presentationml.notesSlide+xml"/>
  <Override PartName="/ppt/charts/chart32.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13.xml" ContentType="application/vnd.openxmlformats-officedocument.themeOverride+xml"/>
  <Override PartName="/ppt/tags/tag44.xml" ContentType="application/vnd.openxmlformats-officedocument.presentationml.tags+xml"/>
  <Override PartName="/ppt/notesSlides/notesSlide59.xml" ContentType="application/vnd.openxmlformats-officedocument.presentationml.notesSlide+xml"/>
  <Override PartName="/ppt/tags/tag4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33.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14.xml" ContentType="application/vnd.openxmlformats-officedocument.themeOverride+xml"/>
  <Override PartName="/ppt/charts/chart34.xml" ContentType="application/vnd.openxmlformats-officedocument.drawingml.chart+xml"/>
  <Override PartName="/ppt/notesSlides/notesSlide62.xml" ContentType="application/vnd.openxmlformats-officedocument.presentationml.notesSlide+xml"/>
  <Override PartName="/ppt/charts/chart35.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15.xml" ContentType="application/vnd.openxmlformats-officedocument.themeOverride+xml"/>
  <Override PartName="/ppt/charts/chart36.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16.xml" ContentType="application/vnd.openxmlformats-officedocument.themeOverride+xml"/>
  <Override PartName="/ppt/notesSlides/notesSlide63.xml" ContentType="application/vnd.openxmlformats-officedocument.presentationml.notesSlide+xml"/>
  <Override PartName="/ppt/charts/chart37.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17.xml" ContentType="application/vnd.openxmlformats-officedocument.themeOverride+xml"/>
  <Override PartName="/ppt/charts/chart38.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18.xml" ContentType="application/vnd.openxmlformats-officedocument.themeOverride+xml"/>
  <Override PartName="/ppt/charts/chart39.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19.xml" ContentType="application/vnd.openxmlformats-officedocument.themeOverride+xml"/>
  <Override PartName="/ppt/charts/chart40.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20.xml" ContentType="application/vnd.openxmlformats-officedocument.themeOverride+xml"/>
  <Override PartName="/ppt/tags/tag4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41.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21.xml" ContentType="application/vnd.openxmlformats-officedocument.themeOverride+xml"/>
  <Override PartName="/ppt/charts/chart42.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22.xml" ContentType="application/vnd.openxmlformats-officedocument.themeOverride+xml"/>
  <Override PartName="/ppt/notesSlides/notesSlide66.xml" ContentType="application/vnd.openxmlformats-officedocument.presentationml.notesSlide+xml"/>
  <Override PartName="/ppt/charts/chart43.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23.xml" ContentType="application/vnd.openxmlformats-officedocument.themeOverride+xml"/>
  <Override PartName="/ppt/charts/chart44.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24.xml" ContentType="application/vnd.openxmlformats-officedocument.themeOverride+xml"/>
  <Override PartName="/ppt/notesSlides/notesSlide67.xml" ContentType="application/vnd.openxmlformats-officedocument.presentationml.notesSlide+xml"/>
  <Override PartName="/ppt/charts/chart45.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25.xml" ContentType="application/vnd.openxmlformats-officedocument.themeOverride+xml"/>
  <Override PartName="/ppt/charts/chart46.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26.xml" ContentType="application/vnd.openxmlformats-officedocument.themeOverride+xml"/>
  <Override PartName="/ppt/notesSlides/notesSlide68.xml" ContentType="application/vnd.openxmlformats-officedocument.presentationml.notesSlide+xml"/>
  <Override PartName="/ppt/tags/tag47.xml" ContentType="application/vnd.openxmlformats-officedocument.presentationml.tags+xml"/>
  <Override PartName="/ppt/notesSlides/notesSlide69.xml" ContentType="application/vnd.openxmlformats-officedocument.presentationml.notesSlide+xml"/>
  <Override PartName="/ppt/charts/chart47.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27.xml" ContentType="application/vnd.openxmlformats-officedocument.themeOverride+xml"/>
  <Override PartName="/ppt/charts/chart48.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28.xml" ContentType="application/vnd.openxmlformats-officedocument.themeOverride+xml"/>
  <Override PartName="/ppt/tags/tag48.xml" ContentType="application/vnd.openxmlformats-officedocument.presentationml.tags+xml"/>
  <Override PartName="/ppt/notesSlides/notesSlide70.xml" ContentType="application/vnd.openxmlformats-officedocument.presentationml.notesSlide+xml"/>
  <Override PartName="/ppt/charts/chart49.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29.xml" ContentType="application/vnd.openxmlformats-officedocument.themeOverride+xml"/>
  <Override PartName="/ppt/charts/chart50.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30.xml" ContentType="application/vnd.openxmlformats-officedocument.themeOverride+xml"/>
  <Override PartName="/ppt/tags/tag49.xml" ContentType="application/vnd.openxmlformats-officedocument.presentationml.tags+xml"/>
  <Override PartName="/ppt/charts/chart51.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31.xml" ContentType="application/vnd.openxmlformats-officedocument.themeOverride+xml"/>
  <Override PartName="/ppt/notesSlides/notesSlide71.xml" ContentType="application/vnd.openxmlformats-officedocument.presentationml.notesSlide+xml"/>
  <Override PartName="/ppt/comments/modernComment_109D_C3114707.xml" ContentType="application/vnd.ms-powerpoint.comments+xml"/>
  <Override PartName="/ppt/charts/chart52.xml" ContentType="application/vnd.openxmlformats-officedocument.drawingml.chart+xml"/>
  <Override PartName="/ppt/theme/themeOverride32.xml" ContentType="application/vnd.openxmlformats-officedocument.themeOverride+xml"/>
  <Override PartName="/ppt/charts/chart53.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72.xml" ContentType="application/vnd.openxmlformats-officedocument.presentationml.notesSlide+xml"/>
  <Override PartName="/ppt/comments/modernComment_220D_A95CCBA2.xml" ContentType="application/vnd.ms-powerpoint.comments+xml"/>
  <Override PartName="/ppt/charts/chart54.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55.xml" ContentType="application/vnd.openxmlformats-officedocument.drawingml.chart+xml"/>
  <Override PartName="/ppt/theme/themeOverride33.xml" ContentType="application/vnd.openxmlformats-officedocument.themeOverride+xml"/>
  <Override PartName="/ppt/tags/tag50.xml" ContentType="application/vnd.openxmlformats-officedocument.presentationml.tags+xml"/>
  <Override PartName="/ppt/charts/chart56.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34.xml" ContentType="application/vnd.openxmlformats-officedocument.themeOverride+xml"/>
  <Override PartName="/ppt/notesSlides/notesSlide73.xml" ContentType="application/vnd.openxmlformats-officedocument.presentationml.notesSlide+xml"/>
  <Override PartName="/ppt/tags/tag51.xml" ContentType="application/vnd.openxmlformats-officedocument.presentationml.tags+xml"/>
  <Override PartName="/ppt/notesSlides/notesSlide74.xml" ContentType="application/vnd.openxmlformats-officedocument.presentationml.notesSlide+xml"/>
  <Override PartName="/ppt/charts/chart57.xml" ContentType="application/vnd.openxmlformats-officedocument.drawingml.chart+xml"/>
  <Override PartName="/ppt/theme/themeOverride35.xml" ContentType="application/vnd.openxmlformats-officedocument.themeOverride+xml"/>
  <Override PartName="/ppt/charts/chart58.xml" ContentType="application/vnd.openxmlformats-officedocument.drawingml.chart+xml"/>
  <Override PartName="/ppt/theme/themeOverride36.xml" ContentType="application/vnd.openxmlformats-officedocument.themeOverride+xml"/>
  <Override PartName="/ppt/charts/chart59.xml" ContentType="application/vnd.openxmlformats-officedocument.drawingml.chart+xml"/>
  <Override PartName="/ppt/charts/style63.xml" ContentType="application/vnd.ms-office.chartstyle+xml"/>
  <Override PartName="/ppt/charts/colors63.xml" ContentType="application/vnd.ms-office.chartcolorstyle+xml"/>
  <Override PartName="/ppt/theme/themeOverride37.xml" ContentType="application/vnd.openxmlformats-officedocument.themeOverride+xml"/>
  <Override PartName="/ppt/tags/tag52.xml" ContentType="application/vnd.openxmlformats-officedocument.presentationml.tags+xml"/>
  <Override PartName="/ppt/charts/chart60.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38.xml" ContentType="application/vnd.openxmlformats-officedocument.themeOverride+xml"/>
  <Override PartName="/ppt/tags/tag53.xml" ContentType="application/vnd.openxmlformats-officedocument.presentationml.tags+xml"/>
  <Override PartName="/ppt/charts/chart61.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39.xml" ContentType="application/vnd.openxmlformats-officedocument.themeOverride+xml"/>
  <Override PartName="/ppt/tags/tag54.xml" ContentType="application/vnd.openxmlformats-officedocument.presentationml.tags+xml"/>
  <Override PartName="/ppt/notesSlides/notesSlide75.xml" ContentType="application/vnd.openxmlformats-officedocument.presentationml.notesSlide+xml"/>
  <Override PartName="/ppt/tags/tag55.xml" ContentType="application/vnd.openxmlformats-officedocument.presentationml.tags+xml"/>
  <Override PartName="/ppt/notesSlides/notesSlide76.xml" ContentType="application/vnd.openxmlformats-officedocument.presentationml.notesSlide+xml"/>
  <Override PartName="/ppt/tags/tag56.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7.xml" ContentType="application/vnd.openxmlformats-officedocument.presentationml.tags+xml"/>
  <Override PartName="/ppt/notesSlides/notesSlide80.xml" ContentType="application/vnd.openxmlformats-officedocument.presentationml.notesSlide+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tags/tag58.xml" ContentType="application/vnd.openxmlformats-officedocument.presentationml.tags+xml"/>
  <Override PartName="/ppt/charts/chart65.xml" ContentType="application/vnd.openxmlformats-officedocument.drawingml.chart+xml"/>
  <Override PartName="/ppt/theme/themeOverride40.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9.xml" ContentType="application/vnd.openxmlformats-officedocument.presentationml.tags+xml"/>
  <Override PartName="/ppt/notesSlides/notesSlide83.xml" ContentType="application/vnd.openxmlformats-officedocument.presentationml.notesSlide+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tags/tag60.xml" ContentType="application/vnd.openxmlformats-officedocument.presentationml.tags+xml"/>
  <Override PartName="/ppt/notesSlides/notesSlide84.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72.xml" ContentType="application/vnd.openxmlformats-officedocument.drawingml.chart+xml"/>
  <Override PartName="/ppt/charts/style66.xml" ContentType="application/vnd.ms-office.chartstyle+xml"/>
  <Override PartName="/ppt/charts/colors66.xml" ContentType="application/vnd.ms-office.chartcolorstyle+xml"/>
  <Override PartName="/ppt/theme/themeOverride41.xml" ContentType="application/vnd.openxmlformats-officedocument.themeOverride+xml"/>
  <Override PartName="/ppt/notesSlides/notesSlide91.xml" ContentType="application/vnd.openxmlformats-officedocument.presentationml.notesSlide+xml"/>
  <Override PartName="/ppt/tags/tag61.xml" ContentType="application/vnd.openxmlformats-officedocument.presentationml.tags+xml"/>
  <Override PartName="/ppt/notesSlides/notesSlide92.xml" ContentType="application/vnd.openxmlformats-officedocument.presentationml.notesSlide+xml"/>
  <Override PartName="/ppt/comments/modernComment_1E0C_AB18D469.xml" ContentType="application/vnd.ms-powerpoint.comments+xml"/>
  <Override PartName="/ppt/tags/tag62.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omments/modernComment_1E16_C8241D58.xml" ContentType="application/vnd.ms-powerpoint.comments+xml"/>
  <Override PartName="/ppt/charts/chartEx10.xml" ContentType="application/vnd.ms-office.chartex+xml"/>
  <Override PartName="/ppt/charts/style67.xml" ContentType="application/vnd.ms-office.chartstyle+xml"/>
  <Override PartName="/ppt/charts/colors67.xml" ContentType="application/vnd.ms-office.chartcolorstyle+xml"/>
  <Override PartName="/ppt/theme/themeOverride42.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787" r:id="rId5"/>
  </p:sldMasterIdLst>
  <p:notesMasterIdLst>
    <p:notesMasterId r:id="rId131"/>
  </p:notesMasterIdLst>
  <p:handoutMasterIdLst>
    <p:handoutMasterId r:id="rId132"/>
  </p:handoutMasterIdLst>
  <p:sldIdLst>
    <p:sldId id="1803" r:id="rId6"/>
    <p:sldId id="257" r:id="rId7"/>
    <p:sldId id="7723" r:id="rId8"/>
    <p:sldId id="5184" r:id="rId9"/>
    <p:sldId id="5185" r:id="rId10"/>
    <p:sldId id="5224" r:id="rId11"/>
    <p:sldId id="5186" r:id="rId12"/>
    <p:sldId id="8720" r:id="rId13"/>
    <p:sldId id="8711" r:id="rId14"/>
    <p:sldId id="8710" r:id="rId15"/>
    <p:sldId id="5175" r:id="rId16"/>
    <p:sldId id="5211" r:id="rId17"/>
    <p:sldId id="4887" r:id="rId18"/>
    <p:sldId id="4890" r:id="rId19"/>
    <p:sldId id="7713" r:id="rId20"/>
    <p:sldId id="4550" r:id="rId21"/>
    <p:sldId id="4893" r:id="rId22"/>
    <p:sldId id="8721" r:id="rId23"/>
    <p:sldId id="4908" r:id="rId24"/>
    <p:sldId id="4900" r:id="rId25"/>
    <p:sldId id="7709" r:id="rId26"/>
    <p:sldId id="4909" r:id="rId27"/>
    <p:sldId id="5214" r:id="rId28"/>
    <p:sldId id="4546" r:id="rId29"/>
    <p:sldId id="3507" r:id="rId30"/>
    <p:sldId id="5130" r:id="rId31"/>
    <p:sldId id="7722" r:id="rId32"/>
    <p:sldId id="5133" r:id="rId33"/>
    <p:sldId id="5215" r:id="rId34"/>
    <p:sldId id="3521" r:id="rId35"/>
    <p:sldId id="3522" r:id="rId36"/>
    <p:sldId id="4902" r:id="rId37"/>
    <p:sldId id="5176" r:id="rId38"/>
    <p:sldId id="5204" r:id="rId39"/>
    <p:sldId id="7686" r:id="rId40"/>
    <p:sldId id="7717" r:id="rId41"/>
    <p:sldId id="4004" r:id="rId42"/>
    <p:sldId id="4017" r:id="rId43"/>
    <p:sldId id="5187" r:id="rId44"/>
    <p:sldId id="7719" r:id="rId45"/>
    <p:sldId id="5115" r:id="rId46"/>
    <p:sldId id="5172" r:id="rId47"/>
    <p:sldId id="5051" r:id="rId48"/>
    <p:sldId id="7726" r:id="rId49"/>
    <p:sldId id="5209" r:id="rId50"/>
    <p:sldId id="5210" r:id="rId51"/>
    <p:sldId id="5207" r:id="rId52"/>
    <p:sldId id="7693" r:id="rId53"/>
    <p:sldId id="7691" r:id="rId54"/>
    <p:sldId id="1887" r:id="rId55"/>
    <p:sldId id="5057" r:id="rId56"/>
    <p:sldId id="7690" r:id="rId57"/>
    <p:sldId id="1888" r:id="rId58"/>
    <p:sldId id="7716" r:id="rId59"/>
    <p:sldId id="7696" r:id="rId60"/>
    <p:sldId id="1903" r:id="rId61"/>
    <p:sldId id="7720" r:id="rId62"/>
    <p:sldId id="5003" r:id="rId63"/>
    <p:sldId id="8692" r:id="rId64"/>
    <p:sldId id="8699" r:id="rId65"/>
    <p:sldId id="7753" r:id="rId66"/>
    <p:sldId id="5167" r:id="rId67"/>
    <p:sldId id="5169" r:id="rId68"/>
    <p:sldId id="5201" r:id="rId69"/>
    <p:sldId id="5168" r:id="rId70"/>
    <p:sldId id="7718" r:id="rId71"/>
    <p:sldId id="5177" r:id="rId72"/>
    <p:sldId id="8709" r:id="rId73"/>
    <p:sldId id="8712" r:id="rId74"/>
    <p:sldId id="8713" r:id="rId75"/>
    <p:sldId id="8706" r:id="rId76"/>
    <p:sldId id="8714" r:id="rId77"/>
    <p:sldId id="8688" r:id="rId78"/>
    <p:sldId id="7677" r:id="rId79"/>
    <p:sldId id="8715" r:id="rId80"/>
    <p:sldId id="276" r:id="rId81"/>
    <p:sldId id="7679" r:id="rId82"/>
    <p:sldId id="8679" r:id="rId83"/>
    <p:sldId id="8707" r:id="rId84"/>
    <p:sldId id="7678" r:id="rId85"/>
    <p:sldId id="8703" r:id="rId86"/>
    <p:sldId id="8681" r:id="rId87"/>
    <p:sldId id="4022" r:id="rId88"/>
    <p:sldId id="8716" r:id="rId89"/>
    <p:sldId id="4253" r:id="rId90"/>
    <p:sldId id="5171" r:id="rId91"/>
    <p:sldId id="8717" r:id="rId92"/>
    <p:sldId id="8689" r:id="rId93"/>
    <p:sldId id="8718" r:id="rId94"/>
    <p:sldId id="5058" r:id="rId95"/>
    <p:sldId id="5047" r:id="rId96"/>
    <p:sldId id="5042" r:id="rId97"/>
    <p:sldId id="5129" r:id="rId98"/>
    <p:sldId id="5128" r:id="rId99"/>
    <p:sldId id="8719" r:id="rId100"/>
    <p:sldId id="7700" r:id="rId101"/>
    <p:sldId id="7699" r:id="rId102"/>
    <p:sldId id="5046" r:id="rId103"/>
    <p:sldId id="5033" r:id="rId104"/>
    <p:sldId id="5035" r:id="rId105"/>
    <p:sldId id="5041" r:id="rId106"/>
    <p:sldId id="5043" r:id="rId107"/>
    <p:sldId id="5218" r:id="rId108"/>
    <p:sldId id="7725" r:id="rId109"/>
    <p:sldId id="7685" r:id="rId110"/>
    <p:sldId id="5221" r:id="rId111"/>
    <p:sldId id="5048" r:id="rId112"/>
    <p:sldId id="5040" r:id="rId113"/>
    <p:sldId id="5059" r:id="rId114"/>
    <p:sldId id="1898" r:id="rId115"/>
    <p:sldId id="1899" r:id="rId116"/>
    <p:sldId id="1869" r:id="rId117"/>
    <p:sldId id="4014" r:id="rId118"/>
    <p:sldId id="5227" r:id="rId119"/>
    <p:sldId id="1829" r:id="rId120"/>
    <p:sldId id="1872" r:id="rId121"/>
    <p:sldId id="4016" r:id="rId122"/>
    <p:sldId id="1886" r:id="rId123"/>
    <p:sldId id="1889" r:id="rId124"/>
    <p:sldId id="1854" r:id="rId125"/>
    <p:sldId id="7689" r:id="rId126"/>
    <p:sldId id="7692" r:id="rId127"/>
    <p:sldId id="5208" r:id="rId128"/>
    <p:sldId id="7702" r:id="rId129"/>
    <p:sldId id="7724" r:id="rId130"/>
  </p:sldIdLst>
  <p:sldSz cx="12192000" cy="6858000"/>
  <p:notesSz cx="6858000" cy="9144000"/>
  <p:custDataLst>
    <p:tags r:id="rId1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4D3593-C469-441E-A15E-AD9E243B4A43}">
          <p14:sldIdLst>
            <p14:sldId id="1803"/>
            <p14:sldId id="257"/>
            <p14:sldId id="7723"/>
            <p14:sldId id="5184"/>
            <p14:sldId id="5185"/>
            <p14:sldId id="5224"/>
            <p14:sldId id="5186"/>
            <p14:sldId id="8720"/>
            <p14:sldId id="8711"/>
            <p14:sldId id="8710"/>
          </p14:sldIdLst>
        </p14:section>
        <p14:section name="AM Operational Review" id="{E847B75C-FA11-4394-A740-DFB7A40E7BA2}">
          <p14:sldIdLst>
            <p14:sldId id="5175"/>
            <p14:sldId id="5211"/>
            <p14:sldId id="4887"/>
            <p14:sldId id="4890"/>
            <p14:sldId id="7713"/>
            <p14:sldId id="4550"/>
            <p14:sldId id="4893"/>
            <p14:sldId id="8721"/>
            <p14:sldId id="4908"/>
            <p14:sldId id="4900"/>
            <p14:sldId id="7709"/>
            <p14:sldId id="4909"/>
            <p14:sldId id="5214"/>
            <p14:sldId id="4546"/>
            <p14:sldId id="3507"/>
            <p14:sldId id="5130"/>
            <p14:sldId id="7722"/>
            <p14:sldId id="5133"/>
            <p14:sldId id="5215"/>
            <p14:sldId id="3521"/>
            <p14:sldId id="3522"/>
            <p14:sldId id="4902"/>
          </p14:sldIdLst>
        </p14:section>
        <p14:section name="Financial Overview" id="{CFA42B23-42D0-4040-8AEA-53F3C2E1A87F}">
          <p14:sldIdLst>
            <p14:sldId id="5176"/>
            <p14:sldId id="5204"/>
            <p14:sldId id="7686"/>
            <p14:sldId id="7717"/>
            <p14:sldId id="4004"/>
            <p14:sldId id="4017"/>
            <p14:sldId id="5187"/>
            <p14:sldId id="7719"/>
            <p14:sldId id="5115"/>
            <p14:sldId id="5172"/>
            <p14:sldId id="5051"/>
            <p14:sldId id="7726"/>
            <p14:sldId id="5209"/>
            <p14:sldId id="5210"/>
            <p14:sldId id="5207"/>
            <p14:sldId id="7693"/>
            <p14:sldId id="7691"/>
            <p14:sldId id="1887"/>
            <p14:sldId id="5057"/>
            <p14:sldId id="7690"/>
            <p14:sldId id="1888"/>
            <p14:sldId id="7716"/>
            <p14:sldId id="7696"/>
            <p14:sldId id="1903"/>
            <p14:sldId id="7720"/>
            <p14:sldId id="5003"/>
            <p14:sldId id="8692"/>
            <p14:sldId id="8699"/>
            <p14:sldId id="7753"/>
            <p14:sldId id="5167"/>
            <p14:sldId id="5169"/>
            <p14:sldId id="5201"/>
            <p14:sldId id="5168"/>
            <p14:sldId id="7718"/>
          </p14:sldIdLst>
        </p14:section>
        <p14:section name="Valuations" id="{B5BC59C2-2E68-4AC2-8F68-0A5379545FFB}">
          <p14:sldIdLst/>
        </p14:section>
        <p14:section name="Fund Forecast" id="{ADE1EC06-C71A-4935-900D-EB6B41B4C764}">
          <p14:sldIdLst>
            <p14:sldId id="5177"/>
            <p14:sldId id="8709"/>
            <p14:sldId id="8712"/>
            <p14:sldId id="8713"/>
            <p14:sldId id="8706"/>
            <p14:sldId id="8714"/>
            <p14:sldId id="8688"/>
            <p14:sldId id="7677"/>
            <p14:sldId id="8715"/>
            <p14:sldId id="276"/>
            <p14:sldId id="7679"/>
            <p14:sldId id="8679"/>
            <p14:sldId id="8707"/>
            <p14:sldId id="7678"/>
            <p14:sldId id="8703"/>
            <p14:sldId id="8681"/>
            <p14:sldId id="4022"/>
            <p14:sldId id="8716"/>
            <p14:sldId id="4253"/>
            <p14:sldId id="5171"/>
            <p14:sldId id="8717"/>
            <p14:sldId id="8689"/>
            <p14:sldId id="8718"/>
          </p14:sldIdLst>
        </p14:section>
        <p14:section name="Appendix" id="{DDA8FC8B-2A1B-4B89-919A-72B5669DCFBE}">
          <p14:sldIdLst>
            <p14:sldId id="5058"/>
          </p14:sldIdLst>
        </p14:section>
        <p14:section name="NYL FPR" id="{5C12F55F-AF5F-48CD-9932-707BAA5ADF78}">
          <p14:sldIdLst>
            <p14:sldId id="5047"/>
            <p14:sldId id="5042"/>
            <p14:sldId id="5129"/>
            <p14:sldId id="5128"/>
            <p14:sldId id="8719"/>
            <p14:sldId id="7700"/>
            <p14:sldId id="7699"/>
          </p14:sldIdLst>
        </p14:section>
        <p14:section name="Apollo FPR" id="{22F07E48-837F-41FB-BD26-A58CFB9E94A2}">
          <p14:sldIdLst>
            <p14:sldId id="5046"/>
            <p14:sldId id="5033"/>
            <p14:sldId id="5035"/>
            <p14:sldId id="5041"/>
            <p14:sldId id="5043"/>
          </p14:sldIdLst>
        </p14:section>
        <p14:section name="Blackstone FPR" id="{8A4258AB-127C-4995-A312-99F3DD3E38A8}">
          <p14:sldIdLst>
            <p14:sldId id="5218"/>
            <p14:sldId id="7725"/>
            <p14:sldId id="7685"/>
            <p14:sldId id="5221"/>
          </p14:sldIdLst>
        </p14:section>
        <p14:section name="Credit Facility" id="{441EA521-2776-4ECC-AAD2-4745BE73815D}">
          <p14:sldIdLst>
            <p14:sldId id="5048"/>
            <p14:sldId id="5040"/>
          </p14:sldIdLst>
        </p14:section>
        <p14:section name="Valuations Deep-Dive" id="{1445F453-D539-44B5-A9FD-9563510581C5}">
          <p14:sldIdLst/>
        </p14:section>
        <p14:section name="Definitions" id="{0D76F9C0-FF04-4C6A-9830-95B6F6F87AFE}">
          <p14:sldIdLst>
            <p14:sldId id="5059"/>
            <p14:sldId id="1898"/>
            <p14:sldId id="1899"/>
            <p14:sldId id="1869"/>
            <p14:sldId id="4014"/>
            <p14:sldId id="5227"/>
            <p14:sldId id="1829"/>
            <p14:sldId id="1872"/>
            <p14:sldId id="4016"/>
            <p14:sldId id="1886"/>
            <p14:sldId id="1889"/>
            <p14:sldId id="1854"/>
            <p14:sldId id="7689"/>
            <p14:sldId id="7692"/>
            <p14:sldId id="5208"/>
            <p14:sldId id="7702"/>
            <p14:sldId id="77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76C203-1E1B-A2DF-3749-9550690914D4}" name="Mark Decesare" initials="MD" userId="S::mark.decesare@faropoint.com::bb19f7e4-ade8-4d87-82c6-6d0c8e2e276f" providerId="AD"/>
  <p188:author id="{BF203506-CA05-3E8D-35D7-3318B7D3F9B5}" name="Fernando Olivero" initials="FO" userId="S::fernando@faropoint.com::d5aed4ae-259c-4c09-ac16-89b88673a53a" providerId="AD"/>
  <p188:author id="{E1EF6C1A-1A5C-71E1-56D7-D5537EB6EF86}" name="Tzvi Feifel" initials="TF" userId="S::tzvi.feifel@faropoint.com::a0890307-2a33-4c6b-a4a4-ffea09a4249c" providerId="AD"/>
  <p188:author id="{C04E421D-8B3D-692B-33C9-8748AD9AC6A8}" name="Idan Ron" initials="IR" userId="S::idan.ron@faropoint.com::1d85f3f7-d188-4813-8bb3-4bc9108b59ba" providerId="AD"/>
  <p188:author id="{53936337-1B5B-CDAD-97C0-9FC6FC850A5C}" name="Eliran Pechter" initials="EP" userId="S::Eliran@faropoint.com::54322bfa-e856-4da7-83f1-9e379a139c55" providerId="AD"/>
  <p188:author id="{DB133E62-4327-428E-286E-8D224594D636}" name="Dor Zamir" initials="DZ" userId="S::dzamir@faropoint.com::9443f409-e417-45ec-8e13-2dccc3db51ed" providerId="AD"/>
  <p188:author id="{3BE96F70-F990-5047-A197-7BE6B0B14F58}" name="Michael Tang" initials="MT" userId="S::mtang@faropoint.com::21a0a339-3fde-453f-9ae3-85bd4895307e" providerId="AD"/>
  <p188:author id="{A949107C-2A22-2B91-6A9F-30D709F9D6C6}" name="Tina Triece" initials="TT" userId="S::tina@faropoint.com::a66c2103-7d01-48b4-8bf1-fc8318aeefbf" providerId="AD"/>
  <p188:author id="{C8ABA67F-7F7D-75E6-F1BB-763716C674B6}" name="Andy Gordon" initials="AG" userId="S::andy.gordon@faropoint.com::a6796490-cac1-4601-9057-7fa7dfaf0956" providerId="AD"/>
  <p188:author id="{DC8FF880-BB11-CD98-9AF0-457854C3F0A0}" name="Roi Marks" initials="RM" userId="S::Roi@faropoint.com::997a8e45-d053-4cc0-85a9-1102f2d9e6ac" providerId="AD"/>
  <p188:author id="{C9141D81-090D-DFD6-DB7B-1AE072C801C8}" name="Vandana Vishnubhotla" initials="VV" userId="S::Vandana@faropoint.com::ae8fc49f-e7ea-4c5c-b30b-cca43794c671" providerId="AD"/>
  <p188:author id="{D1717886-64C6-EDA3-6DF0-B227E733F856}" name="Jordan Nathan" initials="JN" userId="S::jordan@faropoint.com::0b692856-d899-4333-86e6-39d6aaa95a46" providerId="AD"/>
  <p188:author id="{861DDA90-006A-FEAE-16F8-5CEF3B942A75}" name="Vandana Vishnubhotla" initials="VV" userId="S::vandana@faropoint.com::ae8fc49f-e7ea-4c5c-b30b-cca43794c671" providerId="AD"/>
  <p188:author id="{963E19BE-F142-9E8B-5952-DA143589CCA8}" name="Gidon Boolkin" initials="GB" userId="S::gidon.boolkin@faropoint.com::85d7a110-3297-4ded-a049-18cf92088228" providerId="AD"/>
  <p188:author id="{F3AC78C4-D122-EB0E-9D31-4AA630434E0F}" name="Nikolaus Jacobson" initials="NJ" userId="S::nikolaus.jacobson@faropoint.com::09fadcc0-fdde-4b8c-91d0-ff1d6a7bd805" providerId="AD"/>
  <p188:author id="{CA985DCD-F83C-072F-7D2C-401B099A2874}" name="Spencer Kay" initials="SK" userId="S::spencer.kay@faropoint.com::a0410e19-6aa8-407b-bcea-0af0d8896698" providerId="AD"/>
  <p188:author id="{399E8FCE-9403-8092-E08B-B1AC4AD71768}" name="Ohad Porat" initials="OP" userId="S::ohad@faropoint.co.il::fc25c49c-2b54-47be-ae0f-f3cc832d665d" providerId="AD"/>
  <p188:author id="{D408F5DB-C3AE-414F-9D46-64F495B9466C}" name="Kevin Kanter" initials="" userId="S::kevin.kanter@faropoint.com::93c1e8f1-d31c-47c4-855b-b326d12722bf" providerId="AD"/>
  <p188:author id="{98C92FE5-303B-56AD-69EA-9714AC9D3473}" name="Doreta Biba" initials="DB" userId="S::doreta.biba@faropoint.com::2bb9751f-b1b2-41b4-964f-24f2d54fe6f7" providerId="AD"/>
  <p188:author id="{7AB25DF1-C79E-BE43-BC56-0D079C2B62EB}" name="Brian Pedersen" initials="BP" userId="S::brian.pedersen@faropoint.com::47998f62-3f91-48c3-a750-7094ba9805c4" providerId="AD"/>
  <p188:author id="{F74801FB-508E-7B2B-8AC7-EB2C08C5A06B}" name="Sarah Bonner" initials="SB" userId="S::sarah.bonner@faropoint.com::216934f7-a920-4edf-93e2-8704baea8772" providerId="AD"/>
  <p188:author id="{E86B34FE-2000-3AC7-2E7C-19D8C3E50A8D}" name="Roi Marks" initials="RM" userId="S::roi@faropoint.com::997a8e45-d053-4cc0-85a9-1102f2d9e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6672"/>
    <a:srgbClr val="000000"/>
    <a:srgbClr val="C6D7EE"/>
    <a:srgbClr val="FFFF00"/>
    <a:srgbClr val="FFAB21"/>
    <a:srgbClr val="7C0A3C"/>
    <a:srgbClr val="FFC000"/>
    <a:srgbClr val="FF6600"/>
    <a:srgbClr val="525252"/>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26" y="9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microsoft.com/office/2018/10/relationships/authors" Target="author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Fund%20ID%20Including%20Pipelin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4%202024%20-%20Current%20Reporting/Q4%2024%20Leasing%20Performance_v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Fund%20ID%20Including%20Pipeline.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23.xml"/><Relationship Id="rId1" Type="http://schemas.microsoft.com/office/2011/relationships/chartStyle" Target="style23.xml"/></Relationships>
</file>

<file path=ppt/charts/_rels/chart23.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1%202025%20-%20Current%20Reporting/Move-Out%20Reasons%20Q1%2025.xlsx" TargetMode="External"/><Relationship Id="rId2" Type="http://schemas.microsoft.com/office/2011/relationships/chartColorStyle" Target="colors24.xml"/><Relationship Id="rId1" Type="http://schemas.microsoft.com/office/2011/relationships/chartStyle" Target="style24.xml"/></Relationships>
</file>

<file path=ppt/charts/_rels/chart24.xml.rels><?xml version="1.0" encoding="UTF-8" standalone="yes"?>
<Relationships xmlns="http://schemas.openxmlformats.org/package/2006/relationships"><Relationship Id="rId3" Type="http://schemas.openxmlformats.org/officeDocument/2006/relationships/oleObject" Target="https://faropointinvestments1067703.sharepoint.com/sites/Investments-Investments-CorporateAssetManagement/Shared%20Documents/Corporate%20Asset%20Management/Asset%20Management/AM%20IM/Q1%202025%20-%20Current%20Reporting/Move-Out%20Reasons%20Q1%2025.xlsx" TargetMode="External"/><Relationship Id="rId2" Type="http://schemas.microsoft.com/office/2011/relationships/chartColorStyle" Target="colors25.xml"/><Relationship Id="rId1" Type="http://schemas.microsoft.com/office/2011/relationships/chartStyle" Target="style25.xml"/></Relationships>
</file>

<file path=ppt/charts/_rels/chart25.xml.rels><?xml version="1.0" encoding="UTF-8" standalone="yes"?>
<Relationships xmlns="http://schemas.openxmlformats.org/package/2006/relationships"><Relationship Id="rId3" Type="http://schemas.openxmlformats.org/officeDocument/2006/relationships/oleObject" Target="../embeddings/oleObject20.bin"/><Relationship Id="rId2" Type="http://schemas.microsoft.com/office/2011/relationships/chartColorStyle" Target="colors26.xml"/><Relationship Id="rId1" Type="http://schemas.microsoft.com/office/2011/relationships/chartStyle" Target="style26.xm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Fund%20ID%20Including%20Pipeline.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2" Type="http://schemas.microsoft.com/office/2011/relationships/chartColorStyle" Target="colors38.xml"/><Relationship Id="rId1" Type="http://schemas.microsoft.com/office/2011/relationships/chartStyle" Target="style38.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https://faropointinvestments1067703.sharepoint.com/sites/Finance/Shared%20Documents/General/Finance/Corporate%20Finance/Fund%20Models/Fund%20III/2025%20Q1/Fund%20III%20Model%20-%201Q25%20v4.4%20New%20Base%20Cas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https://faropointinvestments1067703.sharepoint.com/sites/Finance/Shared%20Documents/General/Finance/Corporate%20Finance/Fund%20Models/Fund%20III/2025%20Q1/FPR/Fund%20III%20Model%20-%201Q25%20v1.4%20Comparison%20to%20Pipeline%20Model.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https://faropointinvestments1067703.sharepoint.com/sites/Finance/Shared%20Documents/General/Finance/Corporate%20Finance/Fund%20Models/Fund%20III/2025%20Q1/FPR/Fund%20III%20Model%20-%201Q25%20v1.4%20Comparison%20to%20Pipeline%20Model.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Fund%20ID%20Including%20Pipeline.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https://faropointinvestments1067703.sharepoint.com/sites/Finance/Shared%20Documents/General/Finance/Corporate%20Finance/Fund%20Models/Fund%20III/2025%20Q1/FPR/Fund%20III%20Model%20-%201Q25%20v1.4%20Comparison%20to%20Pipeline%20Model.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faropointinvestments1067703.sharepoint.com/sites/Finance/Shared%20Documents/General/Finance/Corporate%20Finance/Financing/FP%20Financing%20Overview/2025/Financing%20Overview%20Table_April%202025.xlsx"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https://faropointinvestments1067703.sharepoint.com/sites/Finance/Shared%20Documents/General/Finance/Corporate%20Finance/Fund%20Models/Fund%20III/2025%20Q2/FPR/Fund%20III%20Model%20-%202Q25%20v1.0.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https://faropointinvestments1067703.sharepoint.com/sites/Finance/Shared%20Documents/General/Finance/Corporate%20Finance/Fund%20Models/Fund%20III/2025%20Q1/Fund%20III%20Model%20-%201Q25%20v1.4%20seed%20portfolio.xlsx" TargetMode="External"/></Relationships>
</file>

<file path=ppt/charts/_rels/chart52.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inancing/Fund%20III/CMBS%2050%20Property%20Refi%201Q25/Fund%20III%20Model-%20CMBS%20and%20Existing%20Credit%20Facility%20v7-%20370M%20CMBS" TargetMode="External"/><Relationship Id="rId1" Type="http://schemas.openxmlformats.org/officeDocument/2006/relationships/themeOverride" Target="../theme/themeOverride32.xml"/></Relationships>
</file>

<file path=ppt/charts/_rels/chart53.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Stabilization%20Schedule%20Q125%20-%20Fund%20III%20v1%20(Quarterly)%20-" TargetMode="External"/><Relationship Id="rId2" Type="http://schemas.microsoft.com/office/2011/relationships/chartColorStyle" Target="colors60.xml"/><Relationship Id="rId1" Type="http://schemas.microsoft.com/office/2011/relationships/chartStyle" Target="style60.xml"/></Relationships>
</file>

<file path=ppt/charts/_rels/chart54.xml.rels><?xml version="1.0" encoding="UTF-8" standalone="yes"?>
<Relationships xmlns="http://schemas.openxmlformats.org/package/2006/relationships"><Relationship Id="rId3" Type="http://schemas.openxmlformats.org/officeDocument/2006/relationships/oleObject" Target="https://faropointinvestments1067703.sharepoint.com/sites/Finance/Shared%20Documents/General/Finance/Corporate%20Finance/Fund%20Analysis/Fund%20III/Stabilization%20Schedule/Q125%20Analysis/Stabilization%20Schedule%20Q125%20-%20Fund%20III%20v1%20(Quarterly)%20-" TargetMode="External"/><Relationship Id="rId2" Type="http://schemas.microsoft.com/office/2011/relationships/chartColorStyle" Target="colors61.xml"/><Relationship Id="rId1" Type="http://schemas.microsoft.com/office/2011/relationships/chartStyle" Target="style61.xml"/></Relationships>
</file>

<file path=ppt/charts/_rels/chart55.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inancing/Fund%20III/CMBS%2050%20Property%20Refi%201Q25/Fund%20III%20Model-%20CMBS%20and%20Existing%20Credit%20Facility%20v7-%20370M%20CMBS" TargetMode="External"/><Relationship Id="rId1" Type="http://schemas.openxmlformats.org/officeDocument/2006/relationships/themeOverride" Target="../theme/themeOverride33.xm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https://faropointinvestments1067703.sharepoint.com/sites/Finance/Shared%20Documents/General/Finance/Corporate%20Finance/Financing/Fund%20III/CMBS%2050%20Property%20Refi%201Q25/Fund%20III%20Model-%20CMBS%20and%20Existing%20Credit%20Facility%20v7-%20370M%20CMBS" TargetMode="External"/></Relationships>
</file>

<file path=ppt/charts/_rels/chart57.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 Id="rId1" Type="http://schemas.openxmlformats.org/officeDocument/2006/relationships/themeOverride" Target="../theme/themeOverride35.xml"/></Relationships>
</file>

<file path=ppt/charts/_rels/chart58.xml.rels><?xml version="1.0" encoding="UTF-8" standalone="yes"?>
<Relationships xmlns="http://schemas.openxmlformats.org/package/2006/relationships"><Relationship Id="rId2"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 Id="rId1" Type="http://schemas.openxmlformats.org/officeDocument/2006/relationships/themeOverride" Target="../theme/themeOverride36.xm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faropointinvestments1067703.sharepoint.com/sites/Finance/Shared%20Documents/General/Finance/Corporate%20Finance/Fund%20Models/Fund%20III/2025%20Q1/Fund%20III%20Model%20-%201Q25%20v4.4%20New%20Base%20Case.xlsx"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oleObject" Target="https://faropointinvestments1067703.sharepoint.com/sites/Finance/Shared%20Documents/General/Finance/Corporate%20Finance/Fund%20Models/Fund%20III/2025%20Q2/NNJ%20Co-Invest/Fund%20III%20Model%20-%20NNJ%20Co-Invest%20-%20NYL%20Loan%20-%202Q25%20v1.xlsx" TargetMode="External"/></Relationships>
</file>

<file path=ppt/charts/_rels/chart62.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3.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4.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5.xml.rels><?xml version="1.0" encoding="UTF-8" standalone="yes"?>
<Relationships xmlns="http://schemas.openxmlformats.org/package/2006/relationships"><Relationship Id="rId2" Type="http://schemas.openxmlformats.org/officeDocument/2006/relationships/oleObject" Target="file:///C:\Users\Andy.Gordon\OneDrive%20-%20Faropoint%20Israel\Corporate%20Finance\Fund%20Models\Fund%20III\2024%20Q4\FPR\Fund%20III%20Model%20-%204Q24%20v2.xlsx" TargetMode="External"/><Relationship Id="rId1" Type="http://schemas.openxmlformats.org/officeDocument/2006/relationships/themeOverride" Target="../theme/themeOverride40.xml"/></Relationships>
</file>

<file path=ppt/charts/_rels/chart66.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7.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8.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69.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12.bin"/><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71.xml.rels><?xml version="1.0" encoding="UTF-8" standalone="yes"?>
<Relationships xmlns="http://schemas.openxmlformats.org/package/2006/relationships"><Relationship Id="rId1" Type="http://schemas.openxmlformats.org/officeDocument/2006/relationships/oleObject" Target="https://faropointinvestments1067703.sharepoint.com/sites/Finance/Shared%20Documents/General/Finance/Corporate%20Finance/Fund%20Models/Fund%20III/2024%20Q4/FPR/Fund%20III%20Model%20-%204Q24%20v2.xlsx" TargetMode="Externa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oleObject" Target="https://faropointinvestments1067703.sharepoint.com/sites/Finance/Shared%20Documents/General/Finance/Corporate%20Finance/Fund%20Models/Fund%20III/2024%20Q2/Standalone%20Models/Fund%20III%20Model%20-%202Q24%20v1.2%20-%20Seed%20Portfolio%20Loan%20Pool%20Breakdown.xlsx" TargetMode="Externa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2" Type="http://schemas.microsoft.com/office/2011/relationships/chartColorStyle" Target="colors21.xml"/><Relationship Id="rId1" Type="http://schemas.microsoft.com/office/2011/relationships/chartStyle" Target="style21.xml"/></Relationships>
</file>

<file path=ppt/charts/_rels/chartEx10.xml.rels><?xml version="1.0" encoding="UTF-8" standalone="yes"?>
<Relationships xmlns="http://schemas.openxmlformats.org/package/2006/relationships"><Relationship Id="rId3" Type="http://schemas.microsoft.com/office/2011/relationships/chartColorStyle" Target="colors67.xml"/><Relationship Id="rId2" Type="http://schemas.microsoft.com/office/2011/relationships/chartStyle" Target="style67.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42.xml"/></Relationships>
</file>

<file path=ppt/charts/_rels/chartEx2.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3.xml"/></Relationships>
</file>

<file path=ppt/charts/_rels/chartEx3.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4.xml"/></Relationships>
</file>

<file path=ppt/charts/_rels/chartEx4.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5.xml"/></Relationships>
</file>

<file path=ppt/charts/_rels/chartEx5.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6.xml"/></Relationships>
</file>

<file path=ppt/charts/_rels/chartEx8.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 Id="rId4" Type="http://schemas.openxmlformats.org/officeDocument/2006/relationships/themeOverride" Target="../theme/themeOverride9.xml"/></Relationships>
</file>

<file path=ppt/charts/_rels/chartEx9.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oleObject" Target="https://faropointinvestments1067703.sharepoint.com/sites/PortfolioControl/Shared%20Documents/General/Funds/Fund-3/Financial%20Statements/Performance%20Review%20(FPR)/Q1%202025/FPR%20Fund%203%20Q1%202025%20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Metrics!$E$30</c:f>
              <c:strCache>
                <c:ptCount val="1"/>
                <c:pt idx="0">
                  <c:v>PP</c:v>
                </c:pt>
              </c:strCache>
            </c:strRef>
          </c:tx>
          <c:dPt>
            <c:idx val="0"/>
            <c:bubble3D val="0"/>
            <c:spPr>
              <a:solidFill>
                <a:srgbClr val="B9195B"/>
              </a:solidFill>
              <a:ln w="19050">
                <a:solidFill>
                  <a:schemeClr val="lt1"/>
                </a:solidFill>
              </a:ln>
              <a:effectLst/>
            </c:spPr>
            <c:extLst>
              <c:ext xmlns:c16="http://schemas.microsoft.com/office/drawing/2014/chart" uri="{C3380CC4-5D6E-409C-BE32-E72D297353CC}">
                <c16:uniqueId val="{00000001-BC9B-4042-AC88-B8FB02ECA15E}"/>
              </c:ext>
            </c:extLst>
          </c:dPt>
          <c:dPt>
            <c:idx val="1"/>
            <c:bubble3D val="0"/>
            <c:spPr>
              <a:solidFill>
                <a:srgbClr val="B9195B"/>
              </a:solidFill>
              <a:ln w="19050">
                <a:solidFill>
                  <a:schemeClr val="lt1"/>
                </a:solidFill>
              </a:ln>
              <a:effectLst/>
            </c:spPr>
            <c:extLst>
              <c:ext xmlns:c16="http://schemas.microsoft.com/office/drawing/2014/chart" uri="{C3380CC4-5D6E-409C-BE32-E72D297353CC}">
                <c16:uniqueId val="{00000003-BC9B-4042-AC88-B8FB02ECA15E}"/>
              </c:ext>
            </c:extLst>
          </c:dPt>
          <c:dPt>
            <c:idx val="2"/>
            <c:bubble3D val="0"/>
            <c:spPr>
              <a:solidFill>
                <a:srgbClr val="B9195B"/>
              </a:solidFill>
              <a:ln w="19050">
                <a:solidFill>
                  <a:schemeClr val="lt1"/>
                </a:solidFill>
              </a:ln>
              <a:effectLst/>
            </c:spPr>
            <c:extLst>
              <c:ext xmlns:c16="http://schemas.microsoft.com/office/drawing/2014/chart" uri="{C3380CC4-5D6E-409C-BE32-E72D297353CC}">
                <c16:uniqueId val="{00000005-BC9B-4042-AC88-B8FB02ECA15E}"/>
              </c:ext>
            </c:extLst>
          </c:dPt>
          <c:dPt>
            <c:idx val="3"/>
            <c:bubble3D val="0"/>
            <c:spPr>
              <a:solidFill>
                <a:srgbClr val="B9195B"/>
              </a:solidFill>
              <a:ln w="19050">
                <a:solidFill>
                  <a:schemeClr val="lt1"/>
                </a:solidFill>
              </a:ln>
              <a:effectLst/>
            </c:spPr>
            <c:extLst>
              <c:ext xmlns:c16="http://schemas.microsoft.com/office/drawing/2014/chart" uri="{C3380CC4-5D6E-409C-BE32-E72D297353CC}">
                <c16:uniqueId val="{00000007-BC9B-4042-AC88-B8FB02ECA15E}"/>
              </c:ext>
            </c:extLst>
          </c:dPt>
          <c:dPt>
            <c:idx val="4"/>
            <c:bubble3D val="0"/>
            <c:spPr>
              <a:solidFill>
                <a:srgbClr val="FEAC23"/>
              </a:solidFill>
              <a:ln w="19050">
                <a:solidFill>
                  <a:schemeClr val="lt1"/>
                </a:solidFill>
              </a:ln>
              <a:effectLst/>
            </c:spPr>
            <c:extLst>
              <c:ext xmlns:c16="http://schemas.microsoft.com/office/drawing/2014/chart" uri="{C3380CC4-5D6E-409C-BE32-E72D297353CC}">
                <c16:uniqueId val="{00000009-BC9B-4042-AC88-B8FB02ECA15E}"/>
              </c:ext>
            </c:extLst>
          </c:dPt>
          <c:dPt>
            <c:idx val="5"/>
            <c:bubble3D val="0"/>
            <c:spPr>
              <a:solidFill>
                <a:srgbClr val="FEAC23"/>
              </a:solidFill>
              <a:ln w="19050">
                <a:solidFill>
                  <a:schemeClr val="lt1"/>
                </a:solidFill>
              </a:ln>
              <a:effectLst/>
            </c:spPr>
            <c:extLst>
              <c:ext xmlns:c16="http://schemas.microsoft.com/office/drawing/2014/chart" uri="{C3380CC4-5D6E-409C-BE32-E72D297353CC}">
                <c16:uniqueId val="{0000000B-BC9B-4042-AC88-B8FB02ECA15E}"/>
              </c:ext>
            </c:extLst>
          </c:dPt>
          <c:dPt>
            <c:idx val="6"/>
            <c:bubble3D val="0"/>
            <c:spPr>
              <a:solidFill>
                <a:srgbClr val="1D6B99"/>
              </a:solidFill>
              <a:ln w="19050">
                <a:solidFill>
                  <a:schemeClr val="lt1"/>
                </a:solidFill>
              </a:ln>
              <a:effectLst/>
            </c:spPr>
            <c:extLst>
              <c:ext xmlns:c16="http://schemas.microsoft.com/office/drawing/2014/chart" uri="{C3380CC4-5D6E-409C-BE32-E72D297353CC}">
                <c16:uniqueId val="{0000000D-BC9B-4042-AC88-B8FB02ECA15E}"/>
              </c:ext>
            </c:extLst>
          </c:dPt>
          <c:dPt>
            <c:idx val="7"/>
            <c:bubble3D val="0"/>
            <c:spPr>
              <a:solidFill>
                <a:srgbClr val="1D6B99"/>
              </a:solidFill>
              <a:ln w="19050">
                <a:solidFill>
                  <a:schemeClr val="lt1"/>
                </a:solidFill>
              </a:ln>
              <a:effectLst/>
            </c:spPr>
            <c:extLst>
              <c:ext xmlns:c16="http://schemas.microsoft.com/office/drawing/2014/chart" uri="{C3380CC4-5D6E-409C-BE32-E72D297353CC}">
                <c16:uniqueId val="{0000000F-BC9B-4042-AC88-B8FB02ECA15E}"/>
              </c:ext>
            </c:extLst>
          </c:dPt>
          <c:dPt>
            <c:idx val="8"/>
            <c:bubble3D val="0"/>
            <c:spPr>
              <a:solidFill>
                <a:srgbClr val="1D6B99"/>
              </a:solidFill>
              <a:ln w="19050">
                <a:solidFill>
                  <a:schemeClr val="lt1"/>
                </a:solidFill>
              </a:ln>
              <a:effectLst/>
            </c:spPr>
            <c:extLst>
              <c:ext xmlns:c16="http://schemas.microsoft.com/office/drawing/2014/chart" uri="{C3380CC4-5D6E-409C-BE32-E72D297353CC}">
                <c16:uniqueId val="{00000011-BC9B-4042-AC88-B8FB02ECA15E}"/>
              </c:ext>
            </c:extLst>
          </c:dPt>
          <c:dPt>
            <c:idx val="9"/>
            <c:bubble3D val="0"/>
            <c:spPr>
              <a:solidFill>
                <a:srgbClr val="333F4F"/>
              </a:solidFill>
              <a:ln w="19050">
                <a:solidFill>
                  <a:schemeClr val="lt1"/>
                </a:solidFill>
              </a:ln>
              <a:effectLst/>
            </c:spPr>
            <c:extLst>
              <c:ext xmlns:c16="http://schemas.microsoft.com/office/drawing/2014/chart" uri="{C3380CC4-5D6E-409C-BE32-E72D297353CC}">
                <c16:uniqueId val="{00000013-BC9B-4042-AC88-B8FB02ECA15E}"/>
              </c:ext>
            </c:extLst>
          </c:dPt>
          <c:dPt>
            <c:idx val="10"/>
            <c:bubble3D val="0"/>
            <c:spPr>
              <a:solidFill>
                <a:srgbClr val="333F4F"/>
              </a:solidFill>
              <a:ln w="19050">
                <a:solidFill>
                  <a:schemeClr val="lt1"/>
                </a:solidFill>
              </a:ln>
              <a:effectLst/>
            </c:spPr>
            <c:extLst>
              <c:ext xmlns:c16="http://schemas.microsoft.com/office/drawing/2014/chart" uri="{C3380CC4-5D6E-409C-BE32-E72D297353CC}">
                <c16:uniqueId val="{00000015-BC9B-4042-AC88-B8FB02ECA15E}"/>
              </c:ext>
            </c:extLst>
          </c:dPt>
          <c:dPt>
            <c:idx val="11"/>
            <c:bubble3D val="0"/>
            <c:spPr>
              <a:solidFill>
                <a:srgbClr val="A5A5A5"/>
              </a:solidFill>
              <a:ln w="19050">
                <a:solidFill>
                  <a:schemeClr val="lt1"/>
                </a:solidFill>
              </a:ln>
              <a:effectLst/>
            </c:spPr>
            <c:extLst>
              <c:ext xmlns:c16="http://schemas.microsoft.com/office/drawing/2014/chart" uri="{C3380CC4-5D6E-409C-BE32-E72D297353CC}">
                <c16:uniqueId val="{00000017-BC9B-4042-AC88-B8FB02ECA15E}"/>
              </c:ext>
            </c:extLst>
          </c:dPt>
          <c:dPt>
            <c:idx val="12"/>
            <c:bubble3D val="0"/>
            <c:spPr>
              <a:solidFill>
                <a:srgbClr val="A5A5A5"/>
              </a:solidFill>
              <a:ln w="19050">
                <a:solidFill>
                  <a:schemeClr val="lt1"/>
                </a:solidFill>
              </a:ln>
              <a:effectLst/>
            </c:spPr>
            <c:extLst>
              <c:ext xmlns:c16="http://schemas.microsoft.com/office/drawing/2014/chart" uri="{C3380CC4-5D6E-409C-BE32-E72D297353CC}">
                <c16:uniqueId val="{00000019-BC9B-4042-AC88-B8FB02ECA15E}"/>
              </c:ext>
            </c:extLst>
          </c:dPt>
          <c:dPt>
            <c:idx val="13"/>
            <c:bubble3D val="0"/>
            <c:spPr>
              <a:solidFill>
                <a:srgbClr val="A5A5A5"/>
              </a:solidFill>
              <a:ln w="19050">
                <a:solidFill>
                  <a:schemeClr val="lt1"/>
                </a:solidFill>
              </a:ln>
              <a:effectLst/>
            </c:spPr>
            <c:extLst>
              <c:ext xmlns:c16="http://schemas.microsoft.com/office/drawing/2014/chart" uri="{C3380CC4-5D6E-409C-BE32-E72D297353CC}">
                <c16:uniqueId val="{0000001B-BC9B-4042-AC88-B8FB02ECA15E}"/>
              </c:ext>
            </c:extLst>
          </c:dPt>
          <c:cat>
            <c:strRef>
              <c:f>Metrics!$B$31:$B$44</c:f>
              <c:strCache>
                <c:ptCount val="14"/>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Jacksonville</c:v>
                </c:pt>
                <c:pt idx="11">
                  <c:v>Memphis</c:v>
                </c:pt>
                <c:pt idx="12">
                  <c:v>Cincinnati</c:v>
                </c:pt>
                <c:pt idx="13">
                  <c:v>Columbus</c:v>
                </c:pt>
              </c:strCache>
            </c:strRef>
          </c:cat>
          <c:val>
            <c:numRef>
              <c:f>Metrics!$E$31:$E$44</c:f>
              <c:numCache>
                <c:formatCode>0</c:formatCode>
                <c:ptCount val="14"/>
                <c:pt idx="0">
                  <c:v>358.58046351999991</c:v>
                </c:pt>
                <c:pt idx="1">
                  <c:v>62.975000000000001</c:v>
                </c:pt>
                <c:pt idx="2">
                  <c:v>205.86125600000003</c:v>
                </c:pt>
                <c:pt idx="3">
                  <c:v>73.574999999999847</c:v>
                </c:pt>
                <c:pt idx="4">
                  <c:v>209.58524499999999</c:v>
                </c:pt>
                <c:pt idx="5">
                  <c:v>216.61499300000003</c:v>
                </c:pt>
                <c:pt idx="6">
                  <c:v>79.680800000000005</c:v>
                </c:pt>
                <c:pt idx="7">
                  <c:v>45.914499999999997</c:v>
                </c:pt>
                <c:pt idx="8">
                  <c:v>107.30748</c:v>
                </c:pt>
                <c:pt idx="9">
                  <c:v>72.325999999999993</c:v>
                </c:pt>
                <c:pt idx="10">
                  <c:v>81.987399999999994</c:v>
                </c:pt>
                <c:pt idx="11">
                  <c:v>75.15977952999998</c:v>
                </c:pt>
                <c:pt idx="12">
                  <c:v>15.185</c:v>
                </c:pt>
                <c:pt idx="13">
                  <c:v>41.55</c:v>
                </c:pt>
              </c:numCache>
            </c:numRef>
          </c:val>
          <c:extLst>
            <c:ext xmlns:c16="http://schemas.microsoft.com/office/drawing/2014/chart" uri="{C3380CC4-5D6E-409C-BE32-E72D297353CC}">
              <c16:uniqueId val="{0000001C-BC9B-4042-AC88-B8FB02ECA15E}"/>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Escalations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Sheet1!$B$2:$B$3</c:f>
              <c:numCache>
                <c:formatCode>General</c:formatCode>
                <c:ptCount val="2"/>
                <c:pt idx="0">
                  <c:v>3.64</c:v>
                </c:pt>
                <c:pt idx="1">
                  <c:v>2.84</c:v>
                </c:pt>
              </c:numCache>
            </c:numRef>
          </c:val>
          <c:extLst>
            <c:ext xmlns:c16="http://schemas.microsoft.com/office/drawing/2014/chart" uri="{C3380CC4-5D6E-409C-BE32-E72D297353CC}">
              <c16:uniqueId val="{00000000-C7F4-4224-9BF5-FD618B3E26B6}"/>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Escalations (%)</c:v>
                </c:pt>
                <c:pt idx="1">
                  <c:v>Escalations BP (%)</c:v>
                </c:pt>
              </c:strCache>
            </c:strRef>
          </c:cat>
          <c:val>
            <c:numRef>
              <c:f>Sheet1!$C$2:$C$3</c:f>
              <c:numCache>
                <c:formatCode>General</c:formatCode>
                <c:ptCount val="2"/>
                <c:pt idx="0">
                  <c:v>3.49</c:v>
                </c:pt>
                <c:pt idx="1">
                  <c:v>3.06</c:v>
                </c:pt>
              </c:numCache>
            </c:numRef>
          </c:val>
          <c:extLst>
            <c:ext xmlns:c16="http://schemas.microsoft.com/office/drawing/2014/chart" uri="{C3380CC4-5D6E-409C-BE32-E72D297353CC}">
              <c16:uniqueId val="{00000001-C7F4-4224-9BF5-FD618B3E26B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BP and FM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Fund 3 : FM</c:v>
                </c:pt>
              </c:strCache>
            </c:strRef>
          </c:tx>
          <c:spPr>
            <a:ln w="28575" cap="rnd">
              <a:solidFill>
                <a:schemeClr val="accent1"/>
              </a:solidFill>
              <a:round/>
            </a:ln>
            <a:effectLst/>
          </c:spPr>
          <c:marker>
            <c:symbol val="none"/>
          </c:marker>
          <c:cat>
            <c:strRef>
              <c:f>Sheet1!$A$2:$A$11</c:f>
              <c:strCache>
                <c:ptCount val="8"/>
                <c:pt idx="0">
                  <c:v>Q2 2023</c:v>
                </c:pt>
                <c:pt idx="1">
                  <c:v>Q3 2023</c:v>
                </c:pt>
                <c:pt idx="2">
                  <c:v>Q4 2023</c:v>
                </c:pt>
                <c:pt idx="3">
                  <c:v>Q1 2024</c:v>
                </c:pt>
                <c:pt idx="4">
                  <c:v>Q2 2024</c:v>
                </c:pt>
                <c:pt idx="5">
                  <c:v>Q3 2024</c:v>
                </c:pt>
                <c:pt idx="6">
                  <c:v>Q4 2024</c:v>
                </c:pt>
                <c:pt idx="7">
                  <c:v>Q1 2025</c:v>
                </c:pt>
              </c:strCache>
            </c:strRef>
          </c:cat>
          <c:val>
            <c:numRef>
              <c:f>Sheet1!$B$2:$B$11</c:f>
              <c:numCache>
                <c:formatCode>0%</c:formatCode>
                <c:ptCount val="8"/>
                <c:pt idx="0">
                  <c:v>0.23039352932026769</c:v>
                </c:pt>
                <c:pt idx="1">
                  <c:v>5.5923303214599152E-2</c:v>
                </c:pt>
                <c:pt idx="2">
                  <c:v>8.6934324402344387E-2</c:v>
                </c:pt>
                <c:pt idx="3">
                  <c:v>3.5137796716898873E-2</c:v>
                </c:pt>
                <c:pt idx="4">
                  <c:v>5.4891782800092104E-2</c:v>
                </c:pt>
                <c:pt idx="5">
                  <c:v>0.12</c:v>
                </c:pt>
                <c:pt idx="6">
                  <c:v>-0.02</c:v>
                </c:pt>
                <c:pt idx="7">
                  <c:v>3.3670468422746617E-2</c:v>
                </c:pt>
              </c:numCache>
            </c:numRef>
          </c:val>
          <c:smooth val="0"/>
          <c:extLst>
            <c:ext xmlns:c16="http://schemas.microsoft.com/office/drawing/2014/chart" uri="{C3380CC4-5D6E-409C-BE32-E72D297353CC}">
              <c16:uniqueId val="{00000000-3013-4363-9810-DEBFD717845E}"/>
            </c:ext>
          </c:extLst>
        </c:ser>
        <c:ser>
          <c:idx val="1"/>
          <c:order val="1"/>
          <c:tx>
            <c:strRef>
              <c:f>Sheet1!$C$1</c:f>
              <c:strCache>
                <c:ptCount val="1"/>
                <c:pt idx="0">
                  <c:v>Fund 3 : BP</c:v>
                </c:pt>
              </c:strCache>
            </c:strRef>
          </c:tx>
          <c:spPr>
            <a:ln w="28575" cap="rnd">
              <a:solidFill>
                <a:schemeClr val="accent2"/>
              </a:solidFill>
              <a:round/>
            </a:ln>
            <a:effectLst/>
          </c:spPr>
          <c:marker>
            <c:symbol val="none"/>
          </c:marker>
          <c:cat>
            <c:strRef>
              <c:f>Sheet1!$A$2:$A$11</c:f>
              <c:strCache>
                <c:ptCount val="8"/>
                <c:pt idx="0">
                  <c:v>Q2 2023</c:v>
                </c:pt>
                <c:pt idx="1">
                  <c:v>Q3 2023</c:v>
                </c:pt>
                <c:pt idx="2">
                  <c:v>Q4 2023</c:v>
                </c:pt>
                <c:pt idx="3">
                  <c:v>Q1 2024</c:v>
                </c:pt>
                <c:pt idx="4">
                  <c:v>Q2 2024</c:v>
                </c:pt>
                <c:pt idx="5">
                  <c:v>Q3 2024</c:v>
                </c:pt>
                <c:pt idx="6">
                  <c:v>Q4 2024</c:v>
                </c:pt>
                <c:pt idx="7">
                  <c:v>Q1 2025</c:v>
                </c:pt>
              </c:strCache>
            </c:strRef>
          </c:cat>
          <c:val>
            <c:numRef>
              <c:f>Sheet1!$C$2:$C$11</c:f>
              <c:numCache>
                <c:formatCode>0%</c:formatCode>
                <c:ptCount val="8"/>
                <c:pt idx="0">
                  <c:v>0.37565427926208339</c:v>
                </c:pt>
                <c:pt idx="1">
                  <c:v>0.19278112291480509</c:v>
                </c:pt>
                <c:pt idx="2">
                  <c:v>3.7793128380507302E-2</c:v>
                </c:pt>
                <c:pt idx="3">
                  <c:v>7.3708056858577287E-2</c:v>
                </c:pt>
                <c:pt idx="4">
                  <c:v>0.11867844672496441</c:v>
                </c:pt>
                <c:pt idx="5">
                  <c:v>-0.03</c:v>
                </c:pt>
                <c:pt idx="6">
                  <c:v>0.03</c:v>
                </c:pt>
                <c:pt idx="7">
                  <c:v>2.2107893896045283E-2</c:v>
                </c:pt>
              </c:numCache>
            </c:numRef>
          </c:val>
          <c:smooth val="0"/>
          <c:extLst>
            <c:ext xmlns:c16="http://schemas.microsoft.com/office/drawing/2014/chart" uri="{C3380CC4-5D6E-409C-BE32-E72D297353CC}">
              <c16:uniqueId val="{00000001-3013-4363-9810-DEBFD717845E}"/>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over Prior</a:t>
            </a:r>
            <a:r>
              <a:rPr lang="en-US" sz="1400" baseline="0"/>
              <a:t> Lease</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Portfolio</c:v>
                </c:pt>
              </c:strCache>
            </c:strRef>
          </c:tx>
          <c:spPr>
            <a:ln w="28575" cap="rnd">
              <a:solidFill>
                <a:schemeClr val="accent1"/>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Sheet1!$B$2:$B$13</c:f>
              <c:numCache>
                <c:formatCode>0%</c:formatCode>
                <c:ptCount val="8"/>
                <c:pt idx="0">
                  <c:v>0.39119573300902322</c:v>
                </c:pt>
                <c:pt idx="1">
                  <c:v>0.2889699413298048</c:v>
                </c:pt>
                <c:pt idx="2">
                  <c:v>0.24405613489904243</c:v>
                </c:pt>
                <c:pt idx="3">
                  <c:v>0.24405293727379895</c:v>
                </c:pt>
                <c:pt idx="4">
                  <c:v>0.41975217180122071</c:v>
                </c:pt>
                <c:pt idx="5">
                  <c:v>0.34</c:v>
                </c:pt>
                <c:pt idx="6">
                  <c:v>0.41</c:v>
                </c:pt>
                <c:pt idx="7">
                  <c:v>0.20864394451571688</c:v>
                </c:pt>
              </c:numCache>
            </c:numRef>
          </c:val>
          <c:smooth val="0"/>
          <c:extLst>
            <c:ext xmlns:c16="http://schemas.microsoft.com/office/drawing/2014/chart" uri="{C3380CC4-5D6E-409C-BE32-E72D297353CC}">
              <c16:uniqueId val="{00000000-B10F-4932-B8AA-7970618213E5}"/>
            </c:ext>
          </c:extLst>
        </c:ser>
        <c:ser>
          <c:idx val="1"/>
          <c:order val="1"/>
          <c:tx>
            <c:strRef>
              <c:f>Sheet1!$C$1</c:f>
              <c:strCache>
                <c:ptCount val="1"/>
                <c:pt idx="0">
                  <c:v>Fund 3</c:v>
                </c:pt>
              </c:strCache>
            </c:strRef>
          </c:tx>
          <c:spPr>
            <a:ln w="28575" cap="rnd">
              <a:solidFill>
                <a:schemeClr val="accent2"/>
              </a:solidFill>
              <a:round/>
            </a:ln>
            <a:effectLst/>
          </c:spPr>
          <c:marker>
            <c:symbol val="none"/>
          </c:marker>
          <c:cat>
            <c:strRef>
              <c:f>Sheet1!$A$2:$A$13</c:f>
              <c:strCache>
                <c:ptCount val="8"/>
                <c:pt idx="0">
                  <c:v>Q2 2023</c:v>
                </c:pt>
                <c:pt idx="1">
                  <c:v>Q3 2023</c:v>
                </c:pt>
                <c:pt idx="2">
                  <c:v>Q4 2023</c:v>
                </c:pt>
                <c:pt idx="3">
                  <c:v>Q1 2024</c:v>
                </c:pt>
                <c:pt idx="4">
                  <c:v>Q2 2024</c:v>
                </c:pt>
                <c:pt idx="5">
                  <c:v>Q3 2024</c:v>
                </c:pt>
                <c:pt idx="6">
                  <c:v>Q4 2024</c:v>
                </c:pt>
                <c:pt idx="7">
                  <c:v>Q1 2025</c:v>
                </c:pt>
              </c:strCache>
            </c:strRef>
          </c:cat>
          <c:val>
            <c:numRef>
              <c:f>Sheet1!$C$2:$C$13</c:f>
              <c:numCache>
                <c:formatCode>0%</c:formatCode>
                <c:ptCount val="8"/>
                <c:pt idx="0">
                  <c:v>0.42238544337722916</c:v>
                </c:pt>
                <c:pt idx="1">
                  <c:v>0.68133364268466634</c:v>
                </c:pt>
                <c:pt idx="2">
                  <c:v>0.14915728784893179</c:v>
                </c:pt>
                <c:pt idx="3">
                  <c:v>0.30065939791314089</c:v>
                </c:pt>
                <c:pt idx="4">
                  <c:v>0.46778731722397571</c:v>
                </c:pt>
                <c:pt idx="5">
                  <c:v>0.51</c:v>
                </c:pt>
                <c:pt idx="6">
                  <c:v>0.44</c:v>
                </c:pt>
                <c:pt idx="7">
                  <c:v>0.67007313835952731</c:v>
                </c:pt>
              </c:numCache>
            </c:numRef>
          </c:val>
          <c:smooth val="0"/>
          <c:extLst>
            <c:ext xmlns:c16="http://schemas.microsoft.com/office/drawing/2014/chart" uri="{C3380CC4-5D6E-409C-BE32-E72D297353CC}">
              <c16:uniqueId val="{00000001-B10F-4932-B8AA-7970618213E5}"/>
            </c:ext>
          </c:extLst>
        </c:ser>
        <c:dLbls>
          <c:showLegendKey val="0"/>
          <c:showVal val="0"/>
          <c:showCatName val="0"/>
          <c:showSerName val="0"/>
          <c:showPercent val="0"/>
          <c:showBubbleSize val="0"/>
        </c:dLbls>
        <c:smooth val="0"/>
        <c:axId val="17563376"/>
        <c:axId val="17564816"/>
      </c:lineChart>
      <c:catAx>
        <c:axId val="1756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4816"/>
        <c:crosses val="autoZero"/>
        <c:auto val="1"/>
        <c:lblAlgn val="ctr"/>
        <c:lblOffset val="100"/>
        <c:noMultiLvlLbl val="0"/>
      </c:catAx>
      <c:valAx>
        <c:axId val="17564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3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(Signed Leases + Vacant Spaces)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Sheet1!$B$2:$B$8</c:f>
              <c:numCache>
                <c:formatCode>0.0</c:formatCode>
                <c:ptCount val="7"/>
                <c:pt idx="0">
                  <c:v>4.7699999999999996</c:v>
                </c:pt>
                <c:pt idx="1">
                  <c:v>6.46</c:v>
                </c:pt>
                <c:pt idx="2">
                  <c:v>5.7</c:v>
                </c:pt>
                <c:pt idx="3">
                  <c:v>8.51</c:v>
                </c:pt>
                <c:pt idx="4">
                  <c:v>8.0299999999999994</c:v>
                </c:pt>
                <c:pt idx="5">
                  <c:v>10.7</c:v>
                </c:pt>
                <c:pt idx="6">
                  <c:v>13.9</c:v>
                </c:pt>
              </c:numCache>
            </c:numRef>
          </c:val>
          <c:extLst>
            <c:ext xmlns:c16="http://schemas.microsoft.com/office/drawing/2014/chart" uri="{C3380CC4-5D6E-409C-BE32-E72D297353CC}">
              <c16:uniqueId val="{00000000-8342-4E43-B11A-BCFE3A97F873}"/>
            </c:ext>
          </c:extLst>
        </c:ser>
        <c:ser>
          <c:idx val="1"/>
          <c:order val="1"/>
          <c:tx>
            <c:strRef>
              <c:f>Sheet1!$C$1</c:f>
              <c:strCache>
                <c:ptCount val="1"/>
                <c:pt idx="0">
                  <c:v>DT BP (mos)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Sheet1!$C$2:$C$8</c:f>
              <c:numCache>
                <c:formatCode>0.0</c:formatCode>
                <c:ptCount val="7"/>
                <c:pt idx="0">
                  <c:v>8.9</c:v>
                </c:pt>
                <c:pt idx="1">
                  <c:v>8.2899999999999991</c:v>
                </c:pt>
                <c:pt idx="2">
                  <c:v>8.4600000000000009</c:v>
                </c:pt>
                <c:pt idx="3">
                  <c:v>9.07</c:v>
                </c:pt>
                <c:pt idx="4">
                  <c:v>8.75</c:v>
                </c:pt>
                <c:pt idx="5">
                  <c:v>7.98</c:v>
                </c:pt>
                <c:pt idx="6">
                  <c:v>9.6199999999999992</c:v>
                </c:pt>
              </c:numCache>
            </c:numRef>
          </c:val>
          <c:extLst>
            <c:ext xmlns:c16="http://schemas.microsoft.com/office/drawing/2014/chart" uri="{C3380CC4-5D6E-409C-BE32-E72D297353CC}">
              <c16:uniqueId val="{00000001-8342-4E43-B11A-BCFE3A97F873}"/>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Downtime of Vacant</a:t>
            </a:r>
            <a:r>
              <a:rPr lang="en-US" sz="1400" baseline="0"/>
              <a:t> Spaces</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 Vacant Spaces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Sheet1!$B$2:$B$8</c:f>
              <c:numCache>
                <c:formatCode>0.0</c:formatCode>
                <c:ptCount val="7"/>
                <c:pt idx="0">
                  <c:v>5</c:v>
                </c:pt>
                <c:pt idx="1">
                  <c:v>5.96</c:v>
                </c:pt>
                <c:pt idx="2">
                  <c:v>5.95</c:v>
                </c:pt>
                <c:pt idx="3">
                  <c:v>9.14</c:v>
                </c:pt>
                <c:pt idx="4">
                  <c:v>9.24</c:v>
                </c:pt>
                <c:pt idx="5">
                  <c:v>10.6</c:v>
                </c:pt>
                <c:pt idx="6">
                  <c:v>13</c:v>
                </c:pt>
              </c:numCache>
            </c:numRef>
          </c:val>
          <c:extLst>
            <c:ext xmlns:c16="http://schemas.microsoft.com/office/drawing/2014/chart" uri="{C3380CC4-5D6E-409C-BE32-E72D297353CC}">
              <c16:uniqueId val="{00000000-620C-426E-BC61-12E064B80D7E}"/>
            </c:ext>
          </c:extLst>
        </c:ser>
        <c:ser>
          <c:idx val="1"/>
          <c:order val="1"/>
          <c:tx>
            <c:strRef>
              <c:f>Sheet1!$C$1</c:f>
              <c:strCache>
                <c:ptCount val="1"/>
                <c:pt idx="0">
                  <c:v>BP DT - Vacant Spaces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Q3 2023</c:v>
                </c:pt>
                <c:pt idx="1">
                  <c:v>Q4 2023</c:v>
                </c:pt>
                <c:pt idx="2">
                  <c:v>Q1 2024</c:v>
                </c:pt>
                <c:pt idx="3">
                  <c:v>Q2 2024</c:v>
                </c:pt>
                <c:pt idx="4">
                  <c:v>Q3 2024</c:v>
                </c:pt>
                <c:pt idx="5">
                  <c:v>Q4 2024</c:v>
                </c:pt>
                <c:pt idx="6">
                  <c:v>Q1 2025</c:v>
                </c:pt>
              </c:strCache>
            </c:strRef>
          </c:cat>
          <c:val>
            <c:numRef>
              <c:f>Sheet1!$C$2:$C$8</c:f>
              <c:numCache>
                <c:formatCode>0.0</c:formatCode>
                <c:ptCount val="7"/>
                <c:pt idx="0">
                  <c:v>9.02</c:v>
                </c:pt>
                <c:pt idx="1">
                  <c:v>8.8699999999999992</c:v>
                </c:pt>
                <c:pt idx="2">
                  <c:v>8.82</c:v>
                </c:pt>
                <c:pt idx="3">
                  <c:v>8.93</c:v>
                </c:pt>
                <c:pt idx="4">
                  <c:v>9.2200000000000006</c:v>
                </c:pt>
                <c:pt idx="5">
                  <c:v>8</c:v>
                </c:pt>
                <c:pt idx="6">
                  <c:v>10.3</c:v>
                </c:pt>
              </c:numCache>
            </c:numRef>
          </c:val>
          <c:extLst>
            <c:ext xmlns:c16="http://schemas.microsoft.com/office/drawing/2014/chart" uri="{C3380CC4-5D6E-409C-BE32-E72D297353CC}">
              <c16:uniqueId val="{00000001-620C-426E-BC61-12E064B80D7E}"/>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(Over Prior Lease)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c:formatCode>
                <c:ptCount val="3"/>
                <c:pt idx="0">
                  <c:v>0.42</c:v>
                </c:pt>
                <c:pt idx="1">
                  <c:v>0.54</c:v>
                </c:pt>
                <c:pt idx="2">
                  <c:v>0.67</c:v>
                </c:pt>
              </c:numCache>
            </c:numRef>
          </c:val>
          <c:extLst>
            <c:ext xmlns:c16="http://schemas.microsoft.com/office/drawing/2014/chart" uri="{C3380CC4-5D6E-409C-BE32-E72D297353CC}">
              <c16:uniqueId val="{00000000-3D27-4CD9-AEDD-34EF213F9ACA}"/>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c:formatCode>
                <c:ptCount val="3"/>
                <c:pt idx="0">
                  <c:v>0.31729429396195208</c:v>
                </c:pt>
                <c:pt idx="1">
                  <c:v>0.3</c:v>
                </c:pt>
                <c:pt idx="2">
                  <c:v>0.20864394451571688</c:v>
                </c:pt>
              </c:numCache>
            </c:numRef>
          </c:val>
          <c:extLst>
            <c:ext xmlns:c16="http://schemas.microsoft.com/office/drawing/2014/chart" uri="{C3380CC4-5D6E-409C-BE32-E72D297353CC}">
              <c16:uniqueId val="{00000001-3D27-4CD9-AEDD-34EF213F9ACA}"/>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Renewal Rate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c:formatCode>
                <c:ptCount val="3"/>
                <c:pt idx="0">
                  <c:v>0.61</c:v>
                </c:pt>
                <c:pt idx="1">
                  <c:v>0.56999999999999995</c:v>
                </c:pt>
                <c:pt idx="2">
                  <c:v>0.42</c:v>
                </c:pt>
              </c:numCache>
            </c:numRef>
          </c:val>
          <c:extLst>
            <c:ext xmlns:c16="http://schemas.microsoft.com/office/drawing/2014/chart" uri="{C3380CC4-5D6E-409C-BE32-E72D297353CC}">
              <c16:uniqueId val="{00000000-D7C7-4A51-ABB3-FAE6316E7E96}"/>
            </c:ext>
          </c:extLst>
        </c:ser>
        <c:ser>
          <c:idx val="1"/>
          <c:order val="1"/>
          <c:tx>
            <c:strRef>
              <c:f>Sheet1!$C$1</c:f>
              <c:strCache>
                <c:ptCount val="1"/>
                <c:pt idx="0">
                  <c:v>Portfolio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c:formatCode>
                <c:ptCount val="3"/>
                <c:pt idx="0">
                  <c:v>0.52</c:v>
                </c:pt>
                <c:pt idx="1">
                  <c:v>0.62</c:v>
                </c:pt>
                <c:pt idx="2">
                  <c:v>0.6</c:v>
                </c:pt>
              </c:numCache>
            </c:numRef>
          </c:val>
          <c:extLst>
            <c:ext xmlns:c16="http://schemas.microsoft.com/office/drawing/2014/chart" uri="{C3380CC4-5D6E-409C-BE32-E72D297353CC}">
              <c16:uniqueId val="{00000001-D7C7-4A51-ABB3-FAE6316E7E96}"/>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Escalation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Sheet1!$B$2:$B$4</c:f>
              <c:numCache>
                <c:formatCode>0.00</c:formatCode>
                <c:ptCount val="3"/>
                <c:pt idx="0">
                  <c:v>3.47</c:v>
                </c:pt>
                <c:pt idx="1">
                  <c:v>3.58</c:v>
                </c:pt>
                <c:pt idx="2">
                  <c:v>3.49</c:v>
                </c:pt>
              </c:numCache>
            </c:numRef>
          </c:val>
          <c:extLst>
            <c:ext xmlns:c16="http://schemas.microsoft.com/office/drawing/2014/chart" uri="{C3380CC4-5D6E-409C-BE32-E72D297353CC}">
              <c16:uniqueId val="{00000000-C4BA-4045-9B30-E6FB6D32113F}"/>
            </c:ext>
          </c:extLst>
        </c:ser>
        <c:ser>
          <c:idx val="1"/>
          <c:order val="1"/>
          <c:tx>
            <c:strRef>
              <c:f>Sheet1!$C$1</c:f>
              <c:strCache>
                <c:ptCount val="1"/>
                <c:pt idx="0">
                  <c:v>Fund 3 BP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Since Inception</c:v>
                </c:pt>
                <c:pt idx="1">
                  <c:v>1 Yr</c:v>
                </c:pt>
                <c:pt idx="2">
                  <c:v>Q1-2025</c:v>
                </c:pt>
              </c:strCache>
            </c:strRef>
          </c:cat>
          <c:val>
            <c:numRef>
              <c:f>Sheet1!$C$2:$C$4</c:f>
              <c:numCache>
                <c:formatCode>0.00</c:formatCode>
                <c:ptCount val="3"/>
                <c:pt idx="0">
                  <c:v>3.26</c:v>
                </c:pt>
                <c:pt idx="1">
                  <c:v>3.29</c:v>
                </c:pt>
                <c:pt idx="2">
                  <c:v>3.06</c:v>
                </c:pt>
              </c:numCache>
            </c:numRef>
          </c:val>
          <c:extLst>
            <c:ext xmlns:c16="http://schemas.microsoft.com/office/drawing/2014/chart" uri="{C3380CC4-5D6E-409C-BE32-E72D297353CC}">
              <c16:uniqueId val="{00000001-C4BA-4045-9B30-E6FB6D32113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Leasing Spread % by Activity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All Leases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extLst xmlns:c15="http://schemas.microsoft.com/office/drawing/2012/chart"/>
            </c:strRef>
          </c:cat>
          <c:val>
            <c:numRef>
              <c:f>'DATA consolidated-leasing'!$X$239:$Y$239</c:f>
              <c:numCache>
                <c:formatCode>0%</c:formatCode>
                <c:ptCount val="2"/>
                <c:pt idx="0">
                  <c:v>0.34837248332454518</c:v>
                </c:pt>
                <c:pt idx="1">
                  <c:v>0.12266219009703838</c:v>
                </c:pt>
              </c:numCache>
              <c:extLst xmlns:c15="http://schemas.microsoft.com/office/drawing/2012/chart"/>
            </c:numRef>
          </c:val>
          <c:extLst xmlns:c15="http://schemas.microsoft.com/office/drawing/2012/chart">
            <c:ext xmlns:c16="http://schemas.microsoft.com/office/drawing/2014/chart" uri="{C3380CC4-5D6E-409C-BE32-E72D297353CC}">
              <c16:uniqueId val="{00000000-9161-4EA0-B8A0-CA0136630531}"/>
            </c:ext>
          </c:extLst>
        </c:ser>
        <c:ser>
          <c:idx val="1"/>
          <c:order val="1"/>
          <c:tx>
            <c:v>New Leases</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consolidated-leasing'!$X$345:$Y$345</c:f>
              <c:numCache>
                <c:formatCode>0%</c:formatCode>
                <c:ptCount val="2"/>
                <c:pt idx="0">
                  <c:v>0.29361348232375706</c:v>
                </c:pt>
                <c:pt idx="1">
                  <c:v>0.1466753076154943</c:v>
                </c:pt>
              </c:numCache>
            </c:numRef>
          </c:val>
          <c:extLst>
            <c:ext xmlns:c16="http://schemas.microsoft.com/office/drawing/2014/chart" uri="{C3380CC4-5D6E-409C-BE32-E72D297353CC}">
              <c16:uniqueId val="{00000001-9161-4EA0-B8A0-CA0136630531}"/>
            </c:ext>
          </c:extLst>
        </c:ser>
        <c:ser>
          <c:idx val="2"/>
          <c:order val="2"/>
          <c:tx>
            <c:v>Renewals</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consolidated-leasing'!$X$223:$Y$223</c:f>
              <c:strCache>
                <c:ptCount val="2"/>
                <c:pt idx="0">
                  <c:v>Rent Inc over Prior Leases</c:v>
                </c:pt>
                <c:pt idx="1">
                  <c:v>Rent Increase over BP</c:v>
                </c:pt>
              </c:strCache>
            </c:strRef>
          </c:cat>
          <c:val>
            <c:numRef>
              <c:f>'DATA consolidated-leasing'!$X$365:$Y$365</c:f>
              <c:numCache>
                <c:formatCode>0%</c:formatCode>
                <c:ptCount val="2"/>
                <c:pt idx="0">
                  <c:v>0.38500950059245609</c:v>
                </c:pt>
                <c:pt idx="1">
                  <c:v>0.10137831919942308</c:v>
                </c:pt>
              </c:numCache>
            </c:numRef>
          </c:val>
          <c:extLst>
            <c:ext xmlns:c16="http://schemas.microsoft.com/office/drawing/2014/chart" uri="{C3380CC4-5D6E-409C-BE32-E72D297353CC}">
              <c16:uniqueId val="{00000002-9161-4EA0-B8A0-CA0136630531}"/>
            </c:ext>
          </c:extLst>
        </c:ser>
        <c:dLbls>
          <c:dLblPos val="outEnd"/>
          <c:showLegendKey val="0"/>
          <c:showVal val="1"/>
          <c:showCatName val="0"/>
          <c:showSerName val="0"/>
          <c:showPercent val="0"/>
          <c:showBubbleSize val="0"/>
        </c:dLbls>
        <c:gapWidth val="219"/>
        <c:overlap val="-27"/>
        <c:axId val="789105119"/>
        <c:axId val="789106783"/>
        <c:extLst/>
      </c:barChart>
      <c:catAx>
        <c:axId val="78910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6783"/>
        <c:crosses val="autoZero"/>
        <c:auto val="1"/>
        <c:lblAlgn val="ctr"/>
        <c:lblOffset val="100"/>
        <c:noMultiLvlLbl val="0"/>
      </c:catAx>
      <c:valAx>
        <c:axId val="789106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10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 by Fund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Fund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Sheet1!$B$2:$B$3</c:f>
              <c:numCache>
                <c:formatCode>0%</c:formatCode>
                <c:ptCount val="2"/>
                <c:pt idx="0">
                  <c:v>0.28485039508235843</c:v>
                </c:pt>
                <c:pt idx="1">
                  <c:v>0.12</c:v>
                </c:pt>
              </c:numCache>
            </c:numRef>
          </c:val>
          <c:extLst>
            <c:ext xmlns:c16="http://schemas.microsoft.com/office/drawing/2014/chart" uri="{C3380CC4-5D6E-409C-BE32-E72D297353CC}">
              <c16:uniqueId val="{00000000-6958-4A50-AEE3-87AF7712B1FF}"/>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 over Prior Leases</c:v>
                </c:pt>
                <c:pt idx="1">
                  <c:v>Rent Increase over BP</c:v>
                </c:pt>
              </c:strCache>
            </c:strRef>
          </c:cat>
          <c:val>
            <c:numRef>
              <c:f>Sheet1!$C$2:$C$3</c:f>
              <c:numCache>
                <c:formatCode>0%</c:formatCode>
                <c:ptCount val="2"/>
                <c:pt idx="0">
                  <c:v>0.42</c:v>
                </c:pt>
                <c:pt idx="1">
                  <c:v>7.0000000000000007E-2</c:v>
                </c:pt>
              </c:numCache>
            </c:numRef>
          </c:val>
          <c:extLst>
            <c:ext xmlns:c16="http://schemas.microsoft.com/office/drawing/2014/chart" uri="{C3380CC4-5D6E-409C-BE32-E72D297353CC}">
              <c16:uniqueId val="{00000001-6958-4A50-AEE3-87AF7712B1FF}"/>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Metrics!$H$30</c:f>
              <c:strCache>
                <c:ptCount val="1"/>
              </c:strCache>
            </c:strRef>
          </c:tx>
          <c:dPt>
            <c:idx val="0"/>
            <c:bubble3D val="0"/>
            <c:spPr>
              <a:solidFill>
                <a:srgbClr val="B9195B"/>
              </a:solidFill>
              <a:ln w="19050">
                <a:solidFill>
                  <a:schemeClr val="lt1"/>
                </a:solidFill>
              </a:ln>
              <a:effectLst/>
            </c:spPr>
            <c:extLst>
              <c:ext xmlns:c16="http://schemas.microsoft.com/office/drawing/2014/chart" uri="{C3380CC4-5D6E-409C-BE32-E72D297353CC}">
                <c16:uniqueId val="{00000001-5F9F-4D5A-BF61-BC9784CD86C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F9F-4D5A-BF61-BC9784CD86C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F9F-4D5A-BF61-BC9784CD86C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F9F-4D5A-BF61-BC9784CD86C0}"/>
              </c:ext>
            </c:extLst>
          </c:dPt>
          <c:dPt>
            <c:idx val="4"/>
            <c:bubble3D val="0"/>
            <c:spPr>
              <a:solidFill>
                <a:srgbClr val="FEAC23"/>
              </a:solidFill>
              <a:ln w="19050">
                <a:solidFill>
                  <a:schemeClr val="lt1"/>
                </a:solidFill>
              </a:ln>
              <a:effectLst/>
            </c:spPr>
            <c:extLst>
              <c:ext xmlns:c16="http://schemas.microsoft.com/office/drawing/2014/chart" uri="{C3380CC4-5D6E-409C-BE32-E72D297353CC}">
                <c16:uniqueId val="{00000009-5F9F-4D5A-BF61-BC9784CD86C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F9F-4D5A-BF61-BC9784CD86C0}"/>
              </c:ext>
            </c:extLst>
          </c:dPt>
          <c:dPt>
            <c:idx val="6"/>
            <c:bubble3D val="0"/>
            <c:spPr>
              <a:solidFill>
                <a:srgbClr val="1D6B99"/>
              </a:solidFill>
              <a:ln w="19050">
                <a:solidFill>
                  <a:schemeClr val="lt1"/>
                </a:solidFill>
              </a:ln>
              <a:effectLst/>
            </c:spPr>
            <c:extLst>
              <c:ext xmlns:c16="http://schemas.microsoft.com/office/drawing/2014/chart" uri="{C3380CC4-5D6E-409C-BE32-E72D297353CC}">
                <c16:uniqueId val="{0000000D-5F9F-4D5A-BF61-BC9784CD86C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F9F-4D5A-BF61-BC9784CD86C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F9F-4D5A-BF61-BC9784CD86C0}"/>
              </c:ext>
            </c:extLst>
          </c:dPt>
          <c:dPt>
            <c:idx val="9"/>
            <c:bubble3D val="0"/>
            <c:spPr>
              <a:solidFill>
                <a:srgbClr val="323D4E"/>
              </a:solidFill>
              <a:ln w="19050">
                <a:solidFill>
                  <a:schemeClr val="lt1"/>
                </a:solidFill>
              </a:ln>
              <a:effectLst/>
            </c:spPr>
            <c:extLst>
              <c:ext xmlns:c16="http://schemas.microsoft.com/office/drawing/2014/chart" uri="{C3380CC4-5D6E-409C-BE32-E72D297353CC}">
                <c16:uniqueId val="{00000013-5F9F-4D5A-BF61-BC9784CD86C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F9F-4D5A-BF61-BC9784CD86C0}"/>
              </c:ext>
            </c:extLst>
          </c:dPt>
          <c:dPt>
            <c:idx val="11"/>
            <c:bubble3D val="0"/>
            <c:spPr>
              <a:solidFill>
                <a:srgbClr val="A5A5A5"/>
              </a:solidFill>
              <a:ln w="19050">
                <a:solidFill>
                  <a:schemeClr val="lt1"/>
                </a:solidFill>
              </a:ln>
              <a:effectLst/>
            </c:spPr>
            <c:extLst>
              <c:ext xmlns:c16="http://schemas.microsoft.com/office/drawing/2014/chart" uri="{C3380CC4-5D6E-409C-BE32-E72D297353CC}">
                <c16:uniqueId val="{00000017-5F9F-4D5A-BF61-BC9784CD86C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F9F-4D5A-BF61-BC9784CD86C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F9F-4D5A-BF61-BC9784CD86C0}"/>
              </c:ext>
            </c:extLst>
          </c:dPt>
          <c:cat>
            <c:strRef>
              <c:f>Metrics!$B$31:$B$44</c:f>
              <c:strCache>
                <c:ptCount val="14"/>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Jacksonville</c:v>
                </c:pt>
                <c:pt idx="11">
                  <c:v>Memphis</c:v>
                </c:pt>
                <c:pt idx="12">
                  <c:v>Cincinnati</c:v>
                </c:pt>
                <c:pt idx="13">
                  <c:v>Columbus</c:v>
                </c:pt>
              </c:strCache>
            </c:strRef>
          </c:cat>
          <c:val>
            <c:numRef>
              <c:f>Metrics!$H$31:$H$44</c:f>
              <c:numCache>
                <c:formatCode>General</c:formatCode>
                <c:ptCount val="14"/>
                <c:pt idx="0" formatCode="0.0%">
                  <c:v>0.4257975323132529</c:v>
                </c:pt>
                <c:pt idx="4" formatCode="0.0%">
                  <c:v>0.25888324292330456</c:v>
                </c:pt>
                <c:pt idx="6" formatCode="0.0%">
                  <c:v>0.14147018606839201</c:v>
                </c:pt>
                <c:pt idx="9" formatCode="0.0%">
                  <c:v>9.3733296832464591E-2</c:v>
                </c:pt>
                <c:pt idx="11" formatCode="0.0%">
                  <c:v>8.011574186258591E-2</c:v>
                </c:pt>
              </c:numCache>
            </c:numRef>
          </c:val>
          <c:extLst>
            <c:ext xmlns:c16="http://schemas.microsoft.com/office/drawing/2014/chart" uri="{C3380CC4-5D6E-409C-BE32-E72D297353CC}">
              <c16:uniqueId val="{0000001C-5F9F-4D5A-BF61-BC9784CD86C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 Spread over Time</a:t>
            </a:r>
            <a:r>
              <a:rPr lang="en-US" sz="1400" baseline="0"/>
              <a:t> (2Q22-1Q25)</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Increase % over Prior Rate</c:v>
                </c:pt>
              </c:strCache>
            </c:strRef>
          </c:tx>
          <c:spPr>
            <a:ln w="28575" cap="rnd">
              <a:solidFill>
                <a:schemeClr val="accent1"/>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Sheet1!$B$2:$B$11</c:f>
              <c:numCache>
                <c:formatCode>0%</c:formatCode>
                <c:ptCount val="10"/>
                <c:pt idx="0">
                  <c:v>0.43</c:v>
                </c:pt>
                <c:pt idx="1">
                  <c:v>0.34</c:v>
                </c:pt>
                <c:pt idx="2">
                  <c:v>0.39</c:v>
                </c:pt>
                <c:pt idx="3">
                  <c:v>0.28999999999999998</c:v>
                </c:pt>
                <c:pt idx="4">
                  <c:v>0.24</c:v>
                </c:pt>
                <c:pt idx="5">
                  <c:v>0.24</c:v>
                </c:pt>
                <c:pt idx="6">
                  <c:v>0.42</c:v>
                </c:pt>
                <c:pt idx="7">
                  <c:v>0.34</c:v>
                </c:pt>
                <c:pt idx="8">
                  <c:v>0.41</c:v>
                </c:pt>
                <c:pt idx="9">
                  <c:v>0.21</c:v>
                </c:pt>
              </c:numCache>
            </c:numRef>
          </c:val>
          <c:smooth val="0"/>
          <c:extLst>
            <c:ext xmlns:c16="http://schemas.microsoft.com/office/drawing/2014/chart" uri="{C3380CC4-5D6E-409C-BE32-E72D297353CC}">
              <c16:uniqueId val="{00000000-6B2B-4B28-BF47-EF9DFC228993}"/>
            </c:ext>
          </c:extLst>
        </c:ser>
        <c:ser>
          <c:idx val="1"/>
          <c:order val="1"/>
          <c:tx>
            <c:strRef>
              <c:f>Sheet1!$C$1</c:f>
              <c:strCache>
                <c:ptCount val="1"/>
                <c:pt idx="0">
                  <c:v>Increase % over BP</c:v>
                </c:pt>
              </c:strCache>
            </c:strRef>
          </c:tx>
          <c:spPr>
            <a:ln w="28575" cap="rnd">
              <a:solidFill>
                <a:schemeClr val="accent2"/>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Sheet1!$C$2:$C$11</c:f>
              <c:numCache>
                <c:formatCode>0%</c:formatCode>
                <c:ptCount val="10"/>
                <c:pt idx="0">
                  <c:v>0.19305722958030058</c:v>
                </c:pt>
                <c:pt idx="1">
                  <c:v>8.0294626610117659E-2</c:v>
                </c:pt>
                <c:pt idx="2">
                  <c:v>0.24226847574694088</c:v>
                </c:pt>
                <c:pt idx="3">
                  <c:v>0.1366508942140312</c:v>
                </c:pt>
                <c:pt idx="4">
                  <c:v>9.8948439065843052E-2</c:v>
                </c:pt>
                <c:pt idx="5">
                  <c:v>0.13948742037931505</c:v>
                </c:pt>
                <c:pt idx="6">
                  <c:v>0.10967555830057196</c:v>
                </c:pt>
                <c:pt idx="7">
                  <c:v>-2.4228234154831219E-2</c:v>
                </c:pt>
                <c:pt idx="8">
                  <c:v>0.155432268718245</c:v>
                </c:pt>
                <c:pt idx="9">
                  <c:v>3.4709447256792592E-2</c:v>
                </c:pt>
              </c:numCache>
            </c:numRef>
          </c:val>
          <c:smooth val="0"/>
          <c:extLst>
            <c:ext xmlns:c16="http://schemas.microsoft.com/office/drawing/2014/chart" uri="{C3380CC4-5D6E-409C-BE32-E72D297353CC}">
              <c16:uniqueId val="{00000001-6B2B-4B28-BF47-EF9DFC228993}"/>
            </c:ext>
          </c:extLst>
        </c:ser>
        <c:ser>
          <c:idx val="2"/>
          <c:order val="2"/>
          <c:tx>
            <c:strRef>
              <c:f>Sheet1!$D$1</c:f>
              <c:strCache>
                <c:ptCount val="1"/>
                <c:pt idx="0">
                  <c:v>Increase % over FM</c:v>
                </c:pt>
              </c:strCache>
            </c:strRef>
          </c:tx>
          <c:spPr>
            <a:ln w="28575" cap="rnd">
              <a:solidFill>
                <a:schemeClr val="accent3"/>
              </a:solidFill>
              <a:round/>
            </a:ln>
            <a:effectLst/>
          </c:spPr>
          <c:marker>
            <c:symbol val="none"/>
          </c:marker>
          <c:cat>
            <c:strRef>
              <c:f>Sheet1!$A$2:$A$11</c:f>
              <c:strCache>
                <c:ptCount val="10"/>
                <c:pt idx="0">
                  <c:v>Q4 2022</c:v>
                </c:pt>
                <c:pt idx="1">
                  <c:v>Q1 2023</c:v>
                </c:pt>
                <c:pt idx="2">
                  <c:v>Q2 2023</c:v>
                </c:pt>
                <c:pt idx="3">
                  <c:v>Q3 2023</c:v>
                </c:pt>
                <c:pt idx="4">
                  <c:v>Q4 2023</c:v>
                </c:pt>
                <c:pt idx="5">
                  <c:v>Q1 2024</c:v>
                </c:pt>
                <c:pt idx="6">
                  <c:v>Q2 2024</c:v>
                </c:pt>
                <c:pt idx="7">
                  <c:v>Q3 2024</c:v>
                </c:pt>
                <c:pt idx="8">
                  <c:v>Q4 2024</c:v>
                </c:pt>
                <c:pt idx="9">
                  <c:v>Q1 2025</c:v>
                </c:pt>
              </c:strCache>
            </c:strRef>
          </c:cat>
          <c:val>
            <c:numRef>
              <c:f>Sheet1!$D$2:$D$11</c:f>
              <c:numCache>
                <c:formatCode>0%</c:formatCode>
                <c:ptCount val="10"/>
                <c:pt idx="0">
                  <c:v>0.18405759288661749</c:v>
                </c:pt>
                <c:pt idx="1">
                  <c:v>4.1599482927773712E-2</c:v>
                </c:pt>
                <c:pt idx="2">
                  <c:v>0.15240268836530535</c:v>
                </c:pt>
                <c:pt idx="3">
                  <c:v>0.1056013285235009</c:v>
                </c:pt>
                <c:pt idx="4">
                  <c:v>5.6067123787901574E-2</c:v>
                </c:pt>
                <c:pt idx="5">
                  <c:v>3.9515105311993315E-2</c:v>
                </c:pt>
                <c:pt idx="6">
                  <c:v>6.0891089887214589E-2</c:v>
                </c:pt>
                <c:pt idx="7">
                  <c:v>0.1139943478420713</c:v>
                </c:pt>
                <c:pt idx="8">
                  <c:v>-1.5386117573092939E-3</c:v>
                </c:pt>
                <c:pt idx="9">
                  <c:v>1.3318937906455552E-2</c:v>
                </c:pt>
              </c:numCache>
            </c:numRef>
          </c:val>
          <c:smooth val="0"/>
          <c:extLst>
            <c:ext xmlns:c16="http://schemas.microsoft.com/office/drawing/2014/chart" uri="{C3380CC4-5D6E-409C-BE32-E72D297353CC}">
              <c16:uniqueId val="{00000002-6B2B-4B28-BF47-EF9DFC228993}"/>
            </c:ext>
          </c:extLst>
        </c:ser>
        <c:dLbls>
          <c:showLegendKey val="0"/>
          <c:showVal val="0"/>
          <c:showCatName val="0"/>
          <c:showSerName val="0"/>
          <c:showPercent val="0"/>
          <c:showBubbleSize val="0"/>
        </c:dLbls>
        <c:smooth val="0"/>
        <c:axId val="103094240"/>
        <c:axId val="103093760"/>
      </c:lineChart>
      <c:catAx>
        <c:axId val="10309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3760"/>
        <c:crosses val="autoZero"/>
        <c:auto val="1"/>
        <c:lblAlgn val="ctr"/>
        <c:lblOffset val="100"/>
        <c:noMultiLvlLbl val="0"/>
      </c:catAx>
      <c:valAx>
        <c:axId val="10309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0942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Leases</a:t>
            </a:r>
            <a:r>
              <a:rPr lang="en-US" sz="1400" baseline="0"/>
              <a:t> that Exceeded DT BP</a:t>
            </a:r>
            <a:endParaRPr lang="en-US" sz="14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DT (mos)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Q3 2022</c:v>
                </c:pt>
                <c:pt idx="1">
                  <c:v>Q4 2022</c:v>
                </c:pt>
                <c:pt idx="2">
                  <c:v>Q1 2023</c:v>
                </c:pt>
                <c:pt idx="3">
                  <c:v>Q2 2023</c:v>
                </c:pt>
                <c:pt idx="4">
                  <c:v>Q3 2023</c:v>
                </c:pt>
                <c:pt idx="5">
                  <c:v>Q4 2023</c:v>
                </c:pt>
                <c:pt idx="6">
                  <c:v>Q1 2024</c:v>
                </c:pt>
                <c:pt idx="7">
                  <c:v>Q2 2024</c:v>
                </c:pt>
                <c:pt idx="8">
                  <c:v>Q3 2024</c:v>
                </c:pt>
                <c:pt idx="9">
                  <c:v>Q4 2024</c:v>
                </c:pt>
                <c:pt idx="10">
                  <c:v>Q1 2025</c:v>
                </c:pt>
              </c:strCache>
            </c:strRef>
          </c:cat>
          <c:val>
            <c:numRef>
              <c:f>Sheet1!$B$2:$B$12</c:f>
              <c:numCache>
                <c:formatCode>General</c:formatCode>
                <c:ptCount val="11"/>
                <c:pt idx="0">
                  <c:v>2</c:v>
                </c:pt>
                <c:pt idx="1">
                  <c:v>2</c:v>
                </c:pt>
                <c:pt idx="2">
                  <c:v>2</c:v>
                </c:pt>
                <c:pt idx="3">
                  <c:v>1</c:v>
                </c:pt>
                <c:pt idx="4">
                  <c:v>2</c:v>
                </c:pt>
                <c:pt idx="5">
                  <c:v>4</c:v>
                </c:pt>
                <c:pt idx="6">
                  <c:v>4</c:v>
                </c:pt>
                <c:pt idx="7">
                  <c:v>5</c:v>
                </c:pt>
                <c:pt idx="8">
                  <c:v>0</c:v>
                </c:pt>
                <c:pt idx="9">
                  <c:v>3</c:v>
                </c:pt>
                <c:pt idx="10">
                  <c:v>3</c:v>
                </c:pt>
              </c:numCache>
            </c:numRef>
          </c:val>
          <c:extLst>
            <c:ext xmlns:c16="http://schemas.microsoft.com/office/drawing/2014/chart" uri="{C3380CC4-5D6E-409C-BE32-E72D297353CC}">
              <c16:uniqueId val="{00000000-1AA4-4B32-A586-0992EB1F5319}"/>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679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T12 Mo Downtime by DT</a:t>
            </a:r>
            <a:r>
              <a:rPr lang="en-US" baseline="0"/>
              <a:t> Segment</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0-3 Mo</c:v>
                </c:pt>
              </c:strCache>
            </c:strRef>
          </c:tx>
          <c:spPr>
            <a:solidFill>
              <a:schemeClr val="accent1"/>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Sheet1!$B$2:$B$14</c:f>
              <c:numCache>
                <c:formatCode>0%</c:formatCode>
                <c:ptCount val="13"/>
                <c:pt idx="0">
                  <c:v>0.53846153846153844</c:v>
                </c:pt>
                <c:pt idx="1">
                  <c:v>0.43478260869565216</c:v>
                </c:pt>
                <c:pt idx="2">
                  <c:v>0.41935483870967744</c:v>
                </c:pt>
                <c:pt idx="3">
                  <c:v>0.55263157894736847</c:v>
                </c:pt>
                <c:pt idx="4">
                  <c:v>0.5</c:v>
                </c:pt>
                <c:pt idx="5">
                  <c:v>0.47368421052631576</c:v>
                </c:pt>
                <c:pt idx="6">
                  <c:v>0.47368421052631576</c:v>
                </c:pt>
                <c:pt idx="7">
                  <c:v>0.31578947368421051</c:v>
                </c:pt>
                <c:pt idx="8">
                  <c:v>0.35897435897435898</c:v>
                </c:pt>
                <c:pt idx="9">
                  <c:v>0.32500000000000001</c:v>
                </c:pt>
                <c:pt idx="10">
                  <c:v>0.33333333333333331</c:v>
                </c:pt>
                <c:pt idx="11">
                  <c:v>0.33333333333333331</c:v>
                </c:pt>
                <c:pt idx="12">
                  <c:v>0.24242424242424243</c:v>
                </c:pt>
              </c:numCache>
            </c:numRef>
          </c:val>
          <c:extLst>
            <c:ext xmlns:c16="http://schemas.microsoft.com/office/drawing/2014/chart" uri="{C3380CC4-5D6E-409C-BE32-E72D297353CC}">
              <c16:uniqueId val="{00000000-7DD8-4E9C-940B-5D176930A8BC}"/>
            </c:ext>
          </c:extLst>
        </c:ser>
        <c:ser>
          <c:idx val="1"/>
          <c:order val="1"/>
          <c:tx>
            <c:strRef>
              <c:f>Sheet1!$C$1</c:f>
              <c:strCache>
                <c:ptCount val="1"/>
                <c:pt idx="0">
                  <c:v>3-6 Mo</c:v>
                </c:pt>
              </c:strCache>
            </c:strRef>
          </c:tx>
          <c:spPr>
            <a:solidFill>
              <a:schemeClr val="accent2"/>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Sheet1!$C$2:$C$14</c:f>
              <c:numCache>
                <c:formatCode>0%</c:formatCode>
                <c:ptCount val="13"/>
                <c:pt idx="0">
                  <c:v>0.30769230769230771</c:v>
                </c:pt>
                <c:pt idx="1">
                  <c:v>0.34782608695652173</c:v>
                </c:pt>
                <c:pt idx="2">
                  <c:v>0.29032258064516131</c:v>
                </c:pt>
                <c:pt idx="3">
                  <c:v>0.21052631578947367</c:v>
                </c:pt>
                <c:pt idx="4">
                  <c:v>0.19047619047619047</c:v>
                </c:pt>
                <c:pt idx="5">
                  <c:v>0.15789473684210525</c:v>
                </c:pt>
                <c:pt idx="6">
                  <c:v>0.23684210526315788</c:v>
                </c:pt>
                <c:pt idx="7">
                  <c:v>0.28947368421052633</c:v>
                </c:pt>
                <c:pt idx="8">
                  <c:v>0.30769230769230771</c:v>
                </c:pt>
                <c:pt idx="9">
                  <c:v>0.32500000000000001</c:v>
                </c:pt>
                <c:pt idx="10">
                  <c:v>0.27272727272727271</c:v>
                </c:pt>
                <c:pt idx="11">
                  <c:v>0.3</c:v>
                </c:pt>
                <c:pt idx="12">
                  <c:v>0.24242424242424243</c:v>
                </c:pt>
              </c:numCache>
            </c:numRef>
          </c:val>
          <c:extLst>
            <c:ext xmlns:c16="http://schemas.microsoft.com/office/drawing/2014/chart" uri="{C3380CC4-5D6E-409C-BE32-E72D297353CC}">
              <c16:uniqueId val="{00000001-7DD8-4E9C-940B-5D176930A8BC}"/>
            </c:ext>
          </c:extLst>
        </c:ser>
        <c:ser>
          <c:idx val="2"/>
          <c:order val="2"/>
          <c:tx>
            <c:strRef>
              <c:f>Sheet1!$D$1</c:f>
              <c:strCache>
                <c:ptCount val="1"/>
                <c:pt idx="0">
                  <c:v>6-12 Mo</c:v>
                </c:pt>
              </c:strCache>
            </c:strRef>
          </c:tx>
          <c:spPr>
            <a:solidFill>
              <a:schemeClr val="accent3"/>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Sheet1!$D$2:$D$14</c:f>
              <c:numCache>
                <c:formatCode>0%</c:formatCode>
                <c:ptCount val="13"/>
                <c:pt idx="0">
                  <c:v>0.15384615384615385</c:v>
                </c:pt>
                <c:pt idx="1">
                  <c:v>0.21739130434782608</c:v>
                </c:pt>
                <c:pt idx="2">
                  <c:v>0.25806451612903225</c:v>
                </c:pt>
                <c:pt idx="3">
                  <c:v>0.18421052631578946</c:v>
                </c:pt>
                <c:pt idx="4">
                  <c:v>0.26190476190476192</c:v>
                </c:pt>
                <c:pt idx="5">
                  <c:v>0.31578947368421051</c:v>
                </c:pt>
                <c:pt idx="6">
                  <c:v>0.26315789473684209</c:v>
                </c:pt>
                <c:pt idx="7">
                  <c:v>0.28947368421052633</c:v>
                </c:pt>
                <c:pt idx="8">
                  <c:v>0.17948717948717949</c:v>
                </c:pt>
                <c:pt idx="9">
                  <c:v>0.15</c:v>
                </c:pt>
                <c:pt idx="10">
                  <c:v>0.15151515151515152</c:v>
                </c:pt>
                <c:pt idx="11">
                  <c:v>0.16666666666666666</c:v>
                </c:pt>
                <c:pt idx="12">
                  <c:v>0.21212121212121213</c:v>
                </c:pt>
              </c:numCache>
            </c:numRef>
          </c:val>
          <c:extLst>
            <c:ext xmlns:c16="http://schemas.microsoft.com/office/drawing/2014/chart" uri="{C3380CC4-5D6E-409C-BE32-E72D297353CC}">
              <c16:uniqueId val="{00000002-7DD8-4E9C-940B-5D176930A8BC}"/>
            </c:ext>
          </c:extLst>
        </c:ser>
        <c:ser>
          <c:idx val="3"/>
          <c:order val="3"/>
          <c:tx>
            <c:strRef>
              <c:f>Sheet1!$E$1</c:f>
              <c:strCache>
                <c:ptCount val="1"/>
                <c:pt idx="0">
                  <c:v>12+ Mo</c:v>
                </c:pt>
              </c:strCache>
            </c:strRef>
          </c:tx>
          <c:spPr>
            <a:solidFill>
              <a:schemeClr val="accent4"/>
            </a:solidFill>
            <a:ln>
              <a:noFill/>
            </a:ln>
            <a:effectLst/>
          </c:spPr>
          <c:invertIfNegative val="0"/>
          <c:cat>
            <c:strRef>
              <c:f>Sheet1!$A$2:$A$14</c:f>
              <c:strCache>
                <c:ptCount val="13"/>
                <c:pt idx="0">
                  <c:v>Q1 2022</c:v>
                </c:pt>
                <c:pt idx="1">
                  <c:v>Q2 2022</c:v>
                </c:pt>
                <c:pt idx="2">
                  <c:v>Q3 2022</c:v>
                </c:pt>
                <c:pt idx="3">
                  <c:v>Q4 2022</c:v>
                </c:pt>
                <c:pt idx="4">
                  <c:v>Q1 2023</c:v>
                </c:pt>
                <c:pt idx="5">
                  <c:v>Q2 2023</c:v>
                </c:pt>
                <c:pt idx="6">
                  <c:v>Q3 2023</c:v>
                </c:pt>
                <c:pt idx="7">
                  <c:v>Q4 2023</c:v>
                </c:pt>
                <c:pt idx="8">
                  <c:v>Q1 2024</c:v>
                </c:pt>
                <c:pt idx="9">
                  <c:v>Q2 2024</c:v>
                </c:pt>
                <c:pt idx="10">
                  <c:v>Q3 2024</c:v>
                </c:pt>
                <c:pt idx="11">
                  <c:v>Q4 2024</c:v>
                </c:pt>
                <c:pt idx="12">
                  <c:v>Q1 2025</c:v>
                </c:pt>
              </c:strCache>
            </c:strRef>
          </c:cat>
          <c:val>
            <c:numRef>
              <c:f>Sheet1!$E$2:$E$14</c:f>
              <c:numCache>
                <c:formatCode>0%</c:formatCode>
                <c:ptCount val="13"/>
                <c:pt idx="0">
                  <c:v>0</c:v>
                </c:pt>
                <c:pt idx="1">
                  <c:v>0</c:v>
                </c:pt>
                <c:pt idx="2">
                  <c:v>3.2258064516129031E-2</c:v>
                </c:pt>
                <c:pt idx="3">
                  <c:v>5.2631578947368418E-2</c:v>
                </c:pt>
                <c:pt idx="4">
                  <c:v>4.7619047619047616E-2</c:v>
                </c:pt>
                <c:pt idx="5">
                  <c:v>5.2631578947368418E-2</c:v>
                </c:pt>
                <c:pt idx="6">
                  <c:v>2.6315789473684209E-2</c:v>
                </c:pt>
                <c:pt idx="7">
                  <c:v>0.10526315789473684</c:v>
                </c:pt>
                <c:pt idx="8">
                  <c:v>0.15384615384615385</c:v>
                </c:pt>
                <c:pt idx="9">
                  <c:v>0.2</c:v>
                </c:pt>
                <c:pt idx="10">
                  <c:v>0.24242424242424243</c:v>
                </c:pt>
                <c:pt idx="11">
                  <c:v>0.2</c:v>
                </c:pt>
                <c:pt idx="12">
                  <c:v>0.30303030303030304</c:v>
                </c:pt>
              </c:numCache>
            </c:numRef>
          </c:val>
          <c:extLst>
            <c:ext xmlns:c16="http://schemas.microsoft.com/office/drawing/2014/chart" uri="{C3380CC4-5D6E-409C-BE32-E72D297353CC}">
              <c16:uniqueId val="{00000003-7DD8-4E9C-940B-5D176930A8BC}"/>
            </c:ext>
          </c:extLst>
        </c:ser>
        <c:dLbls>
          <c:showLegendKey val="0"/>
          <c:showVal val="0"/>
          <c:showCatName val="0"/>
          <c:showSerName val="0"/>
          <c:showPercent val="0"/>
          <c:showBubbleSize val="0"/>
        </c:dLbls>
        <c:gapWidth val="150"/>
        <c:overlap val="100"/>
        <c:axId val="278712160"/>
        <c:axId val="278703520"/>
      </c:barChart>
      <c:catAx>
        <c:axId val="27871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03520"/>
        <c:crosses val="autoZero"/>
        <c:auto val="1"/>
        <c:lblAlgn val="ctr"/>
        <c:lblOffset val="100"/>
        <c:noMultiLvlLbl val="0"/>
      </c:catAx>
      <c:valAx>
        <c:axId val="278703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71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r>
              <a:rPr lang="en-US"/>
              <a:t>Tenant Move-Out Reasons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Aptos" panose="020B0004020202020204" pitchFamily="34" charset="0"/>
              <a:ea typeface="+mn-ea"/>
              <a:cs typeface="+mn-cs"/>
            </a:defRPr>
          </a:pPr>
          <a:endParaRPr lang="en-US"/>
        </a:p>
      </c:txPr>
    </c:title>
    <c:autoTitleDeleted val="0"/>
    <c:plotArea>
      <c:layout/>
      <c:doughnut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D1A-4CBB-A36B-CBCA3A8D93B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D1A-4CBB-A36B-CBCA3A8D93B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D1A-4CBB-A36B-CBCA3A8D93BE}"/>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D1A-4CBB-A36B-CBCA3A8D93BE}"/>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4D1A-4CBB-A36B-CBCA3A8D93BE}"/>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4D1A-4CBB-A36B-CBCA3A8D93BE}"/>
              </c:ext>
            </c:extLst>
          </c:dPt>
          <c:dLbls>
            <c:spPr>
              <a:solidFill>
                <a:sysClr val="window" lastClr="FFFFFF">
                  <a:alpha val="75000"/>
                </a:sysClr>
              </a:solidFill>
              <a:ln w="9525">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'Move-Out Reasons'!$B$14:$B$19</c:f>
              <c:strCache>
                <c:ptCount val="6"/>
                <c:pt idx="0">
                  <c:v>Business Decline</c:v>
                </c:pt>
                <c:pt idx="1">
                  <c:v>Business Relocation</c:v>
                </c:pt>
                <c:pt idx="2">
                  <c:v>TT Unable to meet terms</c:v>
                </c:pt>
                <c:pt idx="3">
                  <c:v>LL Not Motivated to Renew</c:v>
                </c:pt>
                <c:pt idx="4">
                  <c:v>Early Termination per the Lease</c:v>
                </c:pt>
                <c:pt idx="5">
                  <c:v>Space Functionality</c:v>
                </c:pt>
              </c:strCache>
            </c:strRef>
          </c:cat>
          <c:val>
            <c:numRef>
              <c:f>'Move-Out Reasons'!$C$14:$C$19</c:f>
              <c:numCache>
                <c:formatCode>0%</c:formatCode>
                <c:ptCount val="6"/>
                <c:pt idx="0">
                  <c:v>0.20833333333333334</c:v>
                </c:pt>
                <c:pt idx="1">
                  <c:v>0.39583333333333331</c:v>
                </c:pt>
                <c:pt idx="2">
                  <c:v>0.125</c:v>
                </c:pt>
                <c:pt idx="3">
                  <c:v>0.125</c:v>
                </c:pt>
                <c:pt idx="4">
                  <c:v>4.8611111111111112E-2</c:v>
                </c:pt>
                <c:pt idx="5">
                  <c:v>2.7777777777777776E-2</c:v>
                </c:pt>
              </c:numCache>
            </c:numRef>
          </c:val>
          <c:extLst>
            <c:ext xmlns:c16="http://schemas.microsoft.com/office/drawing/2014/chart" uri="{C3380CC4-5D6E-409C-BE32-E72D297353CC}">
              <c16:uniqueId val="{0000000C-4D1A-4CBB-A36B-CBCA3A8D93BE}"/>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latin typeface="Aptos" panose="020B00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Tenants with Business Decline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hade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FBCB-4473-9A80-A5A7B2476505}"/>
              </c:ext>
            </c:extLst>
          </c:dPt>
          <c:dPt>
            <c:idx val="1"/>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FBCB-4473-9A80-A5A7B2476505}"/>
              </c:ext>
            </c:extLst>
          </c:dPt>
          <c:dPt>
            <c:idx val="2"/>
            <c:bubble3D val="0"/>
            <c:spPr>
              <a:solidFill>
                <a:schemeClr val="accent1">
                  <a:tint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FBCB-4473-9A80-A5A7B247650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'Move-Out Reasons'!$A$2:$A$4</c:f>
              <c:strCache>
                <c:ptCount val="3"/>
                <c:pt idx="0">
                  <c:v>Eviction</c:v>
                </c:pt>
                <c:pt idx="1">
                  <c:v>Bankruptcy</c:v>
                </c:pt>
                <c:pt idx="2">
                  <c:v>Business Closure / Financial Difficulty</c:v>
                </c:pt>
              </c:strCache>
            </c:strRef>
          </c:cat>
          <c:val>
            <c:numRef>
              <c:f>'Move-Out Reasons'!$C$2:$C$4</c:f>
              <c:numCache>
                <c:formatCode>General</c:formatCode>
                <c:ptCount val="3"/>
                <c:pt idx="0">
                  <c:v>10</c:v>
                </c:pt>
                <c:pt idx="1">
                  <c:v>4</c:v>
                </c:pt>
                <c:pt idx="2">
                  <c:v>26</c:v>
                </c:pt>
              </c:numCache>
            </c:numRef>
          </c:val>
          <c:extLst>
            <c:ext xmlns:c16="http://schemas.microsoft.com/office/drawing/2014/chart" uri="{C3380CC4-5D6E-409C-BE32-E72D297353CC}">
              <c16:uniqueId val="{00000006-FBCB-4473-9A80-A5A7B2476505}"/>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r>
              <a:rPr lang="en-US"/>
              <a:t>How</a:t>
            </a:r>
            <a:r>
              <a:rPr lang="en-US" baseline="0"/>
              <a:t> are the tenants from Q4 trending?</a:t>
            </a:r>
            <a:endParaRPr lang="en-US"/>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'[TT Database_Fund 3_ 2025_1Q25.xlsx]1Q25'!$B$29</c:f>
              <c:strCache>
                <c:ptCount val="1"/>
                <c:pt idx="0">
                  <c:v>Q4 2024 60+ Owed</c:v>
                </c:pt>
              </c:strCache>
            </c:strRef>
          </c:tx>
          <c:spPr>
            <a:solidFill>
              <a:schemeClr val="accent2"/>
            </a:solidFill>
            <a:ln>
              <a:noFill/>
            </a:ln>
            <a:effectLst/>
          </c:spPr>
          <c:invertIfNegative val="0"/>
          <c:val>
            <c:numRef>
              <c:f>'[TT Database_Fund 3_ 2025_1Q25.xlsx]1Q25'!$B$30:$B$33</c:f>
              <c:numCache>
                <c:formatCode>_(* #,##0_);_(* \(#,##0\);_(* "-"??_);_(@_)</c:formatCode>
                <c:ptCount val="4"/>
                <c:pt idx="0">
                  <c:v>156818.09000000003</c:v>
                </c:pt>
                <c:pt idx="1">
                  <c:v>48281.91</c:v>
                </c:pt>
                <c:pt idx="2">
                  <c:v>148237.68000000002</c:v>
                </c:pt>
                <c:pt idx="3">
                  <c:v>446518.23000000004</c:v>
                </c:pt>
              </c:numCache>
            </c:numRef>
          </c:val>
          <c:extLst>
            <c:ext xmlns:c16="http://schemas.microsoft.com/office/drawing/2014/chart" uri="{C3380CC4-5D6E-409C-BE32-E72D297353CC}">
              <c16:uniqueId val="{00000000-E758-4B4D-BD67-223581ADC7B8}"/>
            </c:ext>
          </c:extLst>
        </c:ser>
        <c:ser>
          <c:idx val="2"/>
          <c:order val="2"/>
          <c:tx>
            <c:strRef>
              <c:f>'[TT Database_Fund 3_ 2025_1Q25.xlsx]1Q25'!$C$29</c:f>
              <c:strCache>
                <c:ptCount val="1"/>
                <c:pt idx="0">
                  <c:v>Q1 2025 60+ Owed</c:v>
                </c:pt>
              </c:strCache>
            </c:strRef>
          </c:tx>
          <c:spPr>
            <a:solidFill>
              <a:schemeClr val="accent2">
                <a:tint val="65000"/>
              </a:schemeClr>
            </a:solidFill>
            <a:ln>
              <a:noFill/>
            </a:ln>
            <a:effectLst/>
          </c:spPr>
          <c:invertIfNegative val="0"/>
          <c:val>
            <c:numRef>
              <c:f>'[TT Database_Fund 3_ 2025_1Q25.xlsx]1Q25'!$C$30:$C$33</c:f>
              <c:numCache>
                <c:formatCode>_(* #,##0_);_(* \(#,##0\);_(* "-"??_);_(@_)</c:formatCode>
                <c:ptCount val="4"/>
                <c:pt idx="0">
                  <c:v>228651.91999999998</c:v>
                </c:pt>
                <c:pt idx="1">
                  <c:v>83723.23000000001</c:v>
                </c:pt>
                <c:pt idx="2">
                  <c:v>147210.59</c:v>
                </c:pt>
                <c:pt idx="3">
                  <c:v>385910.49</c:v>
                </c:pt>
              </c:numCache>
            </c:numRef>
          </c:val>
          <c:extLst>
            <c:ext xmlns:c16="http://schemas.microsoft.com/office/drawing/2014/chart" uri="{C3380CC4-5D6E-409C-BE32-E72D297353CC}">
              <c16:uniqueId val="{00000001-E758-4B4D-BD67-223581ADC7B8}"/>
            </c:ext>
          </c:extLst>
        </c:ser>
        <c:dLbls>
          <c:showLegendKey val="0"/>
          <c:showVal val="0"/>
          <c:showCatName val="0"/>
          <c:showSerName val="0"/>
          <c:showPercent val="0"/>
          <c:showBubbleSize val="0"/>
        </c:dLbls>
        <c:gapWidth val="219"/>
        <c:overlap val="-27"/>
        <c:axId val="1332512880"/>
        <c:axId val="1332510480"/>
        <c:extLst>
          <c:ext xmlns:c15="http://schemas.microsoft.com/office/drawing/2012/chart" uri="{02D57815-91ED-43cb-92C2-25804820EDAC}">
            <c15:filteredBarSeries>
              <c15:ser>
                <c:idx val="0"/>
                <c:order val="0"/>
                <c:tx>
                  <c:strRef>
                    <c:extLst>
                      <c:ext uri="{02D57815-91ED-43cb-92C2-25804820EDAC}">
                        <c15:formulaRef>
                          <c15:sqref>'[TT Database_Fund 3_ 2025_1Q25.xlsx]1Q25'!$A$29</c15:sqref>
                        </c15:formulaRef>
                      </c:ext>
                    </c:extLst>
                    <c:strCache>
                      <c:ptCount val="1"/>
                      <c:pt idx="0">
                        <c:v>Row Labels</c:v>
                      </c:pt>
                    </c:strCache>
                  </c:strRef>
                </c:tx>
                <c:spPr>
                  <a:solidFill>
                    <a:schemeClr val="accent2">
                      <a:shade val="65000"/>
                    </a:schemeClr>
                  </a:solidFill>
                  <a:ln>
                    <a:noFill/>
                  </a:ln>
                  <a:effectLst/>
                </c:spPr>
                <c:invertIfNegative val="0"/>
                <c:val>
                  <c:numRef>
                    <c:extLst>
                      <c:ext uri="{02D57815-91ED-43cb-92C2-25804820EDAC}">
                        <c15:formulaRef>
                          <c15:sqref>'[TT Database_Fund 3_ 2025_1Q25.xlsx]1Q25'!$A$30:$A$33</c15:sqref>
                        </c15:formulaRef>
                      </c:ext>
                    </c:extLst>
                    <c:numCache>
                      <c:formatCode>General</c:formatCode>
                      <c:ptCount val="4"/>
                      <c:pt idx="0">
                        <c:v>1</c:v>
                      </c:pt>
                      <c:pt idx="1">
                        <c:v>2</c:v>
                      </c:pt>
                      <c:pt idx="2">
                        <c:v>3</c:v>
                      </c:pt>
                      <c:pt idx="3">
                        <c:v>4</c:v>
                      </c:pt>
                    </c:numCache>
                  </c:numRef>
                </c:val>
                <c:extLst>
                  <c:ext xmlns:c16="http://schemas.microsoft.com/office/drawing/2014/chart" uri="{C3380CC4-5D6E-409C-BE32-E72D297353CC}">
                    <c16:uniqueId val="{00000002-E758-4B4D-BD67-223581ADC7B8}"/>
                  </c:ext>
                </c:extLst>
              </c15:ser>
            </c15:filteredBarSeries>
          </c:ext>
        </c:extLst>
      </c:barChart>
      <c:catAx>
        <c:axId val="133251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0480"/>
        <c:crosses val="autoZero"/>
        <c:auto val="1"/>
        <c:lblAlgn val="ctr"/>
        <c:lblOffset val="100"/>
        <c:noMultiLvlLbl val="0"/>
      </c:catAx>
      <c:valAx>
        <c:axId val="1332510480"/>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13325128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Aptos" panose="020B0004020202020204" pitchFamily="34" charset="0"/>
        </a:defRPr>
      </a:pPr>
      <a:endParaRPr lang="en-US"/>
    </a:p>
  </c:txPr>
  <c:externalData r:id="rId3">
    <c:autoUpdate val="0"/>
  </c:externalData>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Fund 3 - YoC %</a:t>
            </a:r>
          </a:p>
        </c:rich>
      </c:tx>
      <c:layout>
        <c:manualLayout>
          <c:xMode val="edge"/>
          <c:yMode val="edge"/>
          <c:x val="0.39056484803304914"/>
          <c:y val="2.787472994447122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IL"/>
        </a:p>
      </c:txPr>
    </c:title>
    <c:autoTitleDeleted val="0"/>
    <c:plotArea>
      <c:layout>
        <c:manualLayout>
          <c:layoutTarget val="inner"/>
          <c:xMode val="edge"/>
          <c:yMode val="edge"/>
          <c:x val="6.4593980125100078E-2"/>
          <c:y val="0.14758936382952131"/>
          <c:w val="0.8750517719160662"/>
          <c:h val="0.66957974003249598"/>
        </c:manualLayout>
      </c:layout>
      <c:barChart>
        <c:barDir val="col"/>
        <c:grouping val="clustered"/>
        <c:varyColors val="0"/>
        <c:ser>
          <c:idx val="0"/>
          <c:order val="0"/>
          <c:tx>
            <c:strRef>
              <c:f>YoC!$C$4</c:f>
              <c:strCache>
                <c:ptCount val="1"/>
                <c:pt idx="0">
                  <c:v>Actual YoC%</c:v>
                </c:pt>
              </c:strCache>
            </c:strRef>
          </c:tx>
          <c:spPr>
            <a:solidFill>
              <a:schemeClr val="accent5">
                <a:lumMod val="40000"/>
                <a:lumOff val="60000"/>
              </a:schemeClr>
            </a:solidFill>
            <a:ln>
              <a:solidFill>
                <a:schemeClr val="accent5">
                  <a:lumMod val="40000"/>
                  <a:lumOff val="60000"/>
                </a:schemeClr>
              </a:solidFill>
            </a:ln>
            <a:effectLst/>
          </c:spPr>
          <c:invertIfNegative val="0"/>
          <c:dLbls>
            <c:dLbl>
              <c:idx val="3"/>
              <c:layout>
                <c:manualLayout>
                  <c:x val="-5.6427440975563804E-3"/>
                  <c:y val="-7.93650793650797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66-4DD2-A095-CEEB9B5C6830}"/>
                </c:ext>
              </c:extLst>
            </c:dLbl>
            <c:dLbl>
              <c:idx val="4"/>
              <c:layout>
                <c:manualLayout>
                  <c:x val="-5.6427440975563804E-3"/>
                  <c:y val="-3.96825396825400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66-4DD2-A095-CEEB9B5C6830}"/>
                </c:ext>
              </c:extLst>
            </c:dLbl>
            <c:dLbl>
              <c:idx val="5"/>
              <c:layout>
                <c:manualLayout>
                  <c:x val="-7.0534301219455798E-3"/>
                  <c:y val="-1.9841269841269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66-4DD2-A095-CEEB9B5C683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YoC!$B$5:$B$10</c:f>
              <c:strCache>
                <c:ptCount val="6"/>
                <c:pt idx="0">
                  <c:v>2023</c:v>
                </c:pt>
                <c:pt idx="1">
                  <c:v>Q1-24</c:v>
                </c:pt>
                <c:pt idx="2">
                  <c:v>Q2-24</c:v>
                </c:pt>
                <c:pt idx="3">
                  <c:v>Q3-24</c:v>
                </c:pt>
                <c:pt idx="4">
                  <c:v>Q4-24</c:v>
                </c:pt>
                <c:pt idx="5">
                  <c:v>Q1-25</c:v>
                </c:pt>
              </c:strCache>
            </c:strRef>
          </c:cat>
          <c:val>
            <c:numRef>
              <c:f>YoC!$C$5:$C$10</c:f>
              <c:numCache>
                <c:formatCode>0.00%</c:formatCode>
                <c:ptCount val="6"/>
                <c:pt idx="0">
                  <c:v>5.5197430085389548E-2</c:v>
                </c:pt>
                <c:pt idx="1">
                  <c:v>5.9863998832311284E-2</c:v>
                </c:pt>
                <c:pt idx="2">
                  <c:v>5.8354554199075807E-2</c:v>
                </c:pt>
                <c:pt idx="3">
                  <c:v>5.8243435005877885E-2</c:v>
                </c:pt>
                <c:pt idx="4">
                  <c:v>5.5117244056347617E-2</c:v>
                </c:pt>
                <c:pt idx="5">
                  <c:v>5.5190716884321402E-2</c:v>
                </c:pt>
              </c:numCache>
            </c:numRef>
          </c:val>
          <c:extLst>
            <c:ext xmlns:c16="http://schemas.microsoft.com/office/drawing/2014/chart" uri="{C3380CC4-5D6E-409C-BE32-E72D297353CC}">
              <c16:uniqueId val="{00000003-DECC-4280-9FA3-4892295C597D}"/>
            </c:ext>
          </c:extLst>
        </c:ser>
        <c:ser>
          <c:idx val="2"/>
          <c:order val="2"/>
          <c:tx>
            <c:strRef>
              <c:f>YoC!$E$4</c:f>
              <c:strCache>
                <c:ptCount val="1"/>
                <c:pt idx="0">
                  <c:v>Excluding Development YoC%</c:v>
                </c:pt>
              </c:strCache>
            </c:strRef>
          </c:tx>
          <c:spPr>
            <a:solidFill>
              <a:srgbClr val="A5A5A5">
                <a:lumMod val="20000"/>
                <a:lumOff val="80000"/>
              </a:srgbClr>
            </a:solidFill>
            <a:ln>
              <a:noFill/>
            </a:ln>
            <a:effectLst/>
          </c:spPr>
          <c:invertIfNegative val="0"/>
          <c:dLbls>
            <c:dLbl>
              <c:idx val="3"/>
              <c:layout>
                <c:manualLayout>
                  <c:x val="2.791130663847145E-2"/>
                  <c:y val="-8.13008130081304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66-4DD2-A095-CEEB9B5C6830}"/>
                </c:ext>
              </c:extLst>
            </c:dLbl>
            <c:dLbl>
              <c:idx val="4"/>
              <c:layout>
                <c:manualLayout>
                  <c:x val="1.128548819511276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66-4DD2-A095-CEEB9B5C6830}"/>
                </c:ext>
              </c:extLst>
            </c:dLbl>
            <c:dLbl>
              <c:idx val="5"/>
              <c:layout>
                <c:manualLayout>
                  <c:x val="1.128548819511265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66-4DD2-A095-CEEB9B5C6830}"/>
                </c:ext>
              </c:extLst>
            </c:dLbl>
            <c:spPr>
              <a:noFill/>
              <a:ln>
                <a:noFill/>
              </a:ln>
              <a:effectLst/>
            </c:spPr>
            <c:txPr>
              <a:bodyPr rot="0" spcFirstLastPara="1" vertOverflow="ellipsis" vert="horz" wrap="square" lIns="38100" tIns="19050" rIns="38100" bIns="19050" anchor="ctr" anchorCtr="0">
                <a:spAutoFit/>
              </a:bodyPr>
              <a:lstStyle/>
              <a:p>
                <a:pPr algn="ctr">
                  <a:defRPr lang="en-US" sz="1200" b="1"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YoC!$B$5:$B$10</c:f>
              <c:strCache>
                <c:ptCount val="6"/>
                <c:pt idx="0">
                  <c:v>2023</c:v>
                </c:pt>
                <c:pt idx="1">
                  <c:v>Q1-24</c:v>
                </c:pt>
                <c:pt idx="2">
                  <c:v>Q2-24</c:v>
                </c:pt>
                <c:pt idx="3">
                  <c:v>Q3-24</c:v>
                </c:pt>
                <c:pt idx="4">
                  <c:v>Q4-24</c:v>
                </c:pt>
                <c:pt idx="5">
                  <c:v>Q1-25</c:v>
                </c:pt>
              </c:strCache>
            </c:strRef>
          </c:cat>
          <c:val>
            <c:numRef>
              <c:f>YoC!$E$5:$E$10</c:f>
              <c:numCache>
                <c:formatCode>0.00%</c:formatCode>
                <c:ptCount val="6"/>
                <c:pt idx="0">
                  <c:v>0</c:v>
                </c:pt>
                <c:pt idx="1">
                  <c:v>0</c:v>
                </c:pt>
                <c:pt idx="2">
                  <c:v>0</c:v>
                </c:pt>
                <c:pt idx="3">
                  <c:v>5.8530874448121994E-2</c:v>
                </c:pt>
                <c:pt idx="4">
                  <c:v>5.6387406708599611E-2</c:v>
                </c:pt>
                <c:pt idx="5">
                  <c:v>5.6757775766633892E-2</c:v>
                </c:pt>
              </c:numCache>
            </c:numRef>
          </c:val>
          <c:extLst>
            <c:ext xmlns:c16="http://schemas.microsoft.com/office/drawing/2014/chart" uri="{C3380CC4-5D6E-409C-BE32-E72D297353CC}">
              <c16:uniqueId val="{00000007-DECC-4280-9FA3-4892295C597D}"/>
            </c:ext>
          </c:extLst>
        </c:ser>
        <c:dLbls>
          <c:showLegendKey val="0"/>
          <c:showVal val="0"/>
          <c:showCatName val="0"/>
          <c:showSerName val="0"/>
          <c:showPercent val="0"/>
          <c:showBubbleSize val="0"/>
        </c:dLbls>
        <c:gapWidth val="150"/>
        <c:axId val="1870838223"/>
        <c:axId val="1870830543"/>
      </c:barChart>
      <c:lineChart>
        <c:grouping val="standard"/>
        <c:varyColors val="0"/>
        <c:ser>
          <c:idx val="1"/>
          <c:order val="1"/>
          <c:tx>
            <c:strRef>
              <c:f>YoC!$D$4</c:f>
              <c:strCache>
                <c:ptCount val="1"/>
                <c:pt idx="0">
                  <c:v>WATC ($M)</c:v>
                </c:pt>
              </c:strCache>
            </c:strRef>
          </c:tx>
          <c:spPr>
            <a:ln w="28575"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YoC!$B$5:$B$10</c:f>
              <c:strCache>
                <c:ptCount val="6"/>
                <c:pt idx="0">
                  <c:v>2023</c:v>
                </c:pt>
                <c:pt idx="1">
                  <c:v>Q1-24</c:v>
                </c:pt>
                <c:pt idx="2">
                  <c:v>Q2-24</c:v>
                </c:pt>
                <c:pt idx="3">
                  <c:v>Q3-24</c:v>
                </c:pt>
                <c:pt idx="4">
                  <c:v>Q4-24</c:v>
                </c:pt>
                <c:pt idx="5">
                  <c:v>Q1-25</c:v>
                </c:pt>
              </c:strCache>
            </c:strRef>
          </c:cat>
          <c:val>
            <c:numRef>
              <c:f>YoC!$D$5:$D$10</c:f>
              <c:numCache>
                <c:formatCode>[$$-409]#,##0_);\([$$-409]#,##0\)</c:formatCode>
                <c:ptCount val="6"/>
                <c:pt idx="0">
                  <c:v>480.05699412106958</c:v>
                </c:pt>
                <c:pt idx="1">
                  <c:v>737.50635199011333</c:v>
                </c:pt>
                <c:pt idx="2">
                  <c:v>758.88346563022344</c:v>
                </c:pt>
                <c:pt idx="3">
                  <c:v>905.07694828594254</c:v>
                </c:pt>
                <c:pt idx="4">
                  <c:v>1070.9007599123574</c:v>
                </c:pt>
                <c:pt idx="5">
                  <c:v>1144.0129921047974</c:v>
                </c:pt>
              </c:numCache>
            </c:numRef>
          </c:val>
          <c:smooth val="0"/>
          <c:extLst>
            <c:ext xmlns:c16="http://schemas.microsoft.com/office/drawing/2014/chart" uri="{C3380CC4-5D6E-409C-BE32-E72D297353CC}">
              <c16:uniqueId val="{00000008-DECC-4280-9FA3-4892295C597D}"/>
            </c:ext>
          </c:extLst>
        </c:ser>
        <c:ser>
          <c:idx val="3"/>
          <c:order val="3"/>
          <c:tx>
            <c:strRef>
              <c:f>YoC!$F$4</c:f>
              <c:strCache>
                <c:ptCount val="1"/>
                <c:pt idx="0">
                  <c:v>WATC ($M) - Including Development Development</c:v>
                </c:pt>
              </c:strCache>
            </c:strRef>
          </c:tx>
          <c:spPr>
            <a:ln w="28575" cap="rnd">
              <a:solidFill>
                <a:schemeClr val="accent4"/>
              </a:solidFill>
              <a:round/>
            </a:ln>
            <a:effectLst/>
          </c:spPr>
          <c:marker>
            <c:symbol val="none"/>
          </c:marker>
          <c:cat>
            <c:strRef>
              <c:f>YoC!$B$5:$B$10</c:f>
              <c:strCache>
                <c:ptCount val="6"/>
                <c:pt idx="0">
                  <c:v>2023</c:v>
                </c:pt>
                <c:pt idx="1">
                  <c:v>Q1-24</c:v>
                </c:pt>
                <c:pt idx="2">
                  <c:v>Q2-24</c:v>
                </c:pt>
                <c:pt idx="3">
                  <c:v>Q3-24</c:v>
                </c:pt>
                <c:pt idx="4">
                  <c:v>Q4-24</c:v>
                </c:pt>
                <c:pt idx="5">
                  <c:v>Q1-25</c:v>
                </c:pt>
              </c:strCache>
            </c:strRef>
          </c:cat>
          <c:val>
            <c:numRef>
              <c:f>YoC!$F$5:$F$10</c:f>
              <c:numCache>
                <c:formatCode>General</c:formatCode>
                <c:ptCount val="6"/>
              </c:numCache>
            </c:numRef>
          </c:val>
          <c:smooth val="0"/>
          <c:extLst>
            <c:ext xmlns:c16="http://schemas.microsoft.com/office/drawing/2014/chart" uri="{C3380CC4-5D6E-409C-BE32-E72D297353CC}">
              <c16:uniqueId val="{00000009-DECC-4280-9FA3-4892295C597D}"/>
            </c:ext>
          </c:extLst>
        </c:ser>
        <c:dLbls>
          <c:showLegendKey val="0"/>
          <c:showVal val="0"/>
          <c:showCatName val="0"/>
          <c:showSerName val="0"/>
          <c:showPercent val="0"/>
          <c:showBubbleSize val="0"/>
        </c:dLbls>
        <c:marker val="1"/>
        <c:smooth val="0"/>
        <c:axId val="1870828623"/>
        <c:axId val="1870828143"/>
      </c:lineChart>
      <c:catAx>
        <c:axId val="187083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crossAx val="1870830543"/>
        <c:crosses val="autoZero"/>
        <c:auto val="1"/>
        <c:lblAlgn val="ctr"/>
        <c:lblOffset val="100"/>
        <c:noMultiLvlLbl val="0"/>
      </c:catAx>
      <c:valAx>
        <c:axId val="1870830543"/>
        <c:scaling>
          <c:orientation val="minMax"/>
          <c:max val="6.5000000000000016E-2"/>
          <c:min val="4.0000000000000008E-2"/>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IL"/>
          </a:p>
        </c:txPr>
        <c:crossAx val="1870838223"/>
        <c:crosses val="autoZero"/>
        <c:crossBetween val="between"/>
      </c:valAx>
      <c:valAx>
        <c:axId val="1870828143"/>
        <c:scaling>
          <c:orientation val="minMax"/>
          <c:max val="5000"/>
        </c:scaling>
        <c:delete val="0"/>
        <c:axPos val="r"/>
        <c:numFmt formatCode="[$$-409]#,##0_);\([$$-409]#,##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IL"/>
          </a:p>
        </c:txPr>
        <c:crossAx val="1870828623"/>
        <c:crosses val="max"/>
        <c:crossBetween val="between"/>
      </c:valAx>
      <c:catAx>
        <c:axId val="1870828623"/>
        <c:scaling>
          <c:orientation val="minMax"/>
        </c:scaling>
        <c:delete val="1"/>
        <c:axPos val="b"/>
        <c:numFmt formatCode="General" sourceLinked="1"/>
        <c:majorTickMark val="out"/>
        <c:minorTickMark val="none"/>
        <c:tickLblPos val="nextTo"/>
        <c:crossAx val="1870828143"/>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1"/>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2"/>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3"/>
        <c:delete val="1"/>
      </c:legendEntry>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en-IL"/>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Fund 3 - YoC %</a:t>
            </a:r>
          </a:p>
        </c:rich>
      </c:tx>
      <c:layout>
        <c:manualLayout>
          <c:xMode val="edge"/>
          <c:yMode val="edge"/>
          <c:x val="0.39056484803304914"/>
          <c:y val="2.787472994447122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IL"/>
        </a:p>
      </c:txPr>
    </c:title>
    <c:autoTitleDeleted val="0"/>
    <c:plotArea>
      <c:layout>
        <c:manualLayout>
          <c:layoutTarget val="inner"/>
          <c:xMode val="edge"/>
          <c:yMode val="edge"/>
          <c:x val="6.4593980125100078E-2"/>
          <c:y val="0.14758936382952131"/>
          <c:w val="0.8750517719160662"/>
          <c:h val="0.66957974003249598"/>
        </c:manualLayout>
      </c:layout>
      <c:barChart>
        <c:barDir val="col"/>
        <c:grouping val="clustered"/>
        <c:varyColors val="0"/>
        <c:ser>
          <c:idx val="0"/>
          <c:order val="0"/>
          <c:tx>
            <c:strRef>
              <c:f>YoC!$C$4</c:f>
              <c:strCache>
                <c:ptCount val="1"/>
                <c:pt idx="0">
                  <c:v>Actual YoC%</c:v>
                </c:pt>
              </c:strCache>
            </c:strRef>
          </c:tx>
          <c:spPr>
            <a:solidFill>
              <a:schemeClr val="accent5">
                <a:lumMod val="40000"/>
                <a:lumOff val="60000"/>
              </a:schemeClr>
            </a:solidFill>
            <a:ln>
              <a:solidFill>
                <a:schemeClr val="accent5">
                  <a:lumMod val="40000"/>
                  <a:lumOff val="60000"/>
                </a:schemeClr>
              </a:solidFill>
            </a:ln>
            <a:effectLst/>
          </c:spPr>
          <c:invertIfNegative val="0"/>
          <c:dLbls>
            <c:dLbl>
              <c:idx val="3"/>
              <c:layout>
                <c:manualLayout>
                  <c:x val="-5.6427440975563804E-3"/>
                  <c:y val="-7.93650793650797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66-4DD2-A095-CEEB9B5C6830}"/>
                </c:ext>
              </c:extLst>
            </c:dLbl>
            <c:dLbl>
              <c:idx val="4"/>
              <c:layout>
                <c:manualLayout>
                  <c:x val="-5.6427440975563804E-3"/>
                  <c:y val="-3.96825396825400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66-4DD2-A095-CEEB9B5C6830}"/>
                </c:ext>
              </c:extLst>
            </c:dLbl>
            <c:dLbl>
              <c:idx val="5"/>
              <c:layout>
                <c:manualLayout>
                  <c:x val="-7.0534301219455798E-3"/>
                  <c:y val="-1.9841269841269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66-4DD2-A095-CEEB9B5C683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YoC!$B$5:$B$10</c:f>
              <c:strCache>
                <c:ptCount val="6"/>
                <c:pt idx="0">
                  <c:v>2023</c:v>
                </c:pt>
                <c:pt idx="1">
                  <c:v>Q1-24</c:v>
                </c:pt>
                <c:pt idx="2">
                  <c:v>Q2-24</c:v>
                </c:pt>
                <c:pt idx="3">
                  <c:v>Q3-24</c:v>
                </c:pt>
                <c:pt idx="4">
                  <c:v>Q4-24</c:v>
                </c:pt>
                <c:pt idx="5">
                  <c:v>Q1-25</c:v>
                </c:pt>
              </c:strCache>
            </c:strRef>
          </c:cat>
          <c:val>
            <c:numRef>
              <c:f>YoC!$C$5:$C$10</c:f>
              <c:numCache>
                <c:formatCode>0.00%</c:formatCode>
                <c:ptCount val="6"/>
                <c:pt idx="0">
                  <c:v>5.5197430085389548E-2</c:v>
                </c:pt>
                <c:pt idx="1">
                  <c:v>5.9863998832311284E-2</c:v>
                </c:pt>
                <c:pt idx="2">
                  <c:v>5.8354554199075807E-2</c:v>
                </c:pt>
                <c:pt idx="3">
                  <c:v>5.8243435005877885E-2</c:v>
                </c:pt>
                <c:pt idx="4">
                  <c:v>5.5117244056347617E-2</c:v>
                </c:pt>
                <c:pt idx="5">
                  <c:v>5.5190716884321402E-2</c:v>
                </c:pt>
              </c:numCache>
            </c:numRef>
          </c:val>
          <c:extLst>
            <c:ext xmlns:c16="http://schemas.microsoft.com/office/drawing/2014/chart" uri="{C3380CC4-5D6E-409C-BE32-E72D297353CC}">
              <c16:uniqueId val="{00000003-DECC-4280-9FA3-4892295C597D}"/>
            </c:ext>
          </c:extLst>
        </c:ser>
        <c:ser>
          <c:idx val="2"/>
          <c:order val="2"/>
          <c:tx>
            <c:strRef>
              <c:f>YoC!$E$4</c:f>
              <c:strCache>
                <c:ptCount val="1"/>
                <c:pt idx="0">
                  <c:v>Excluding Development YoC%</c:v>
                </c:pt>
              </c:strCache>
            </c:strRef>
          </c:tx>
          <c:spPr>
            <a:solidFill>
              <a:srgbClr val="A5A5A5">
                <a:lumMod val="20000"/>
                <a:lumOff val="80000"/>
              </a:srgbClr>
            </a:solidFill>
            <a:ln>
              <a:noFill/>
            </a:ln>
            <a:effectLst/>
          </c:spPr>
          <c:invertIfNegative val="0"/>
          <c:dLbls>
            <c:dLbl>
              <c:idx val="3"/>
              <c:layout>
                <c:manualLayout>
                  <c:x val="2.791130663847145E-2"/>
                  <c:y val="-8.13008130081304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66-4DD2-A095-CEEB9B5C6830}"/>
                </c:ext>
              </c:extLst>
            </c:dLbl>
            <c:dLbl>
              <c:idx val="4"/>
              <c:layout>
                <c:manualLayout>
                  <c:x val="1.128548819511276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66-4DD2-A095-CEEB9B5C6830}"/>
                </c:ext>
              </c:extLst>
            </c:dLbl>
            <c:dLbl>
              <c:idx val="5"/>
              <c:layout>
                <c:manualLayout>
                  <c:x val="1.128548819511265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66-4DD2-A095-CEEB9B5C6830}"/>
                </c:ext>
              </c:extLst>
            </c:dLbl>
            <c:spPr>
              <a:noFill/>
              <a:ln>
                <a:noFill/>
              </a:ln>
              <a:effectLst/>
            </c:spPr>
            <c:txPr>
              <a:bodyPr rot="0" spcFirstLastPara="1" vertOverflow="ellipsis" vert="horz" wrap="square" lIns="38100" tIns="19050" rIns="38100" bIns="19050" anchor="ctr" anchorCtr="0">
                <a:spAutoFit/>
              </a:bodyPr>
              <a:lstStyle/>
              <a:p>
                <a:pPr algn="ctr">
                  <a:defRPr lang="en-US" sz="1200" b="1"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YoC!$B$5:$B$10</c:f>
              <c:strCache>
                <c:ptCount val="6"/>
                <c:pt idx="0">
                  <c:v>2023</c:v>
                </c:pt>
                <c:pt idx="1">
                  <c:v>Q1-24</c:v>
                </c:pt>
                <c:pt idx="2">
                  <c:v>Q2-24</c:v>
                </c:pt>
                <c:pt idx="3">
                  <c:v>Q3-24</c:v>
                </c:pt>
                <c:pt idx="4">
                  <c:v>Q4-24</c:v>
                </c:pt>
                <c:pt idx="5">
                  <c:v>Q1-25</c:v>
                </c:pt>
              </c:strCache>
            </c:strRef>
          </c:cat>
          <c:val>
            <c:numRef>
              <c:f>YoC!$E$5:$E$10</c:f>
              <c:numCache>
                <c:formatCode>0.00%</c:formatCode>
                <c:ptCount val="6"/>
                <c:pt idx="0">
                  <c:v>0</c:v>
                </c:pt>
                <c:pt idx="1">
                  <c:v>0</c:v>
                </c:pt>
                <c:pt idx="2">
                  <c:v>0</c:v>
                </c:pt>
                <c:pt idx="3">
                  <c:v>5.8530874448121994E-2</c:v>
                </c:pt>
                <c:pt idx="4">
                  <c:v>5.6387406708599611E-2</c:v>
                </c:pt>
                <c:pt idx="5">
                  <c:v>5.6757775766633892E-2</c:v>
                </c:pt>
              </c:numCache>
            </c:numRef>
          </c:val>
          <c:extLst>
            <c:ext xmlns:c16="http://schemas.microsoft.com/office/drawing/2014/chart" uri="{C3380CC4-5D6E-409C-BE32-E72D297353CC}">
              <c16:uniqueId val="{00000007-DECC-4280-9FA3-4892295C597D}"/>
            </c:ext>
          </c:extLst>
        </c:ser>
        <c:dLbls>
          <c:showLegendKey val="0"/>
          <c:showVal val="0"/>
          <c:showCatName val="0"/>
          <c:showSerName val="0"/>
          <c:showPercent val="0"/>
          <c:showBubbleSize val="0"/>
        </c:dLbls>
        <c:gapWidth val="150"/>
        <c:axId val="1870838223"/>
        <c:axId val="1870830543"/>
      </c:barChart>
      <c:lineChart>
        <c:grouping val="standard"/>
        <c:varyColors val="0"/>
        <c:ser>
          <c:idx val="1"/>
          <c:order val="1"/>
          <c:tx>
            <c:strRef>
              <c:f>YoC!$D$4</c:f>
              <c:strCache>
                <c:ptCount val="1"/>
                <c:pt idx="0">
                  <c:v>WATC ($M)</c:v>
                </c:pt>
              </c:strCache>
            </c:strRef>
          </c:tx>
          <c:spPr>
            <a:ln w="28575"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YoC!$B$5:$B$10</c:f>
              <c:strCache>
                <c:ptCount val="6"/>
                <c:pt idx="0">
                  <c:v>2023</c:v>
                </c:pt>
                <c:pt idx="1">
                  <c:v>Q1-24</c:v>
                </c:pt>
                <c:pt idx="2">
                  <c:v>Q2-24</c:v>
                </c:pt>
                <c:pt idx="3">
                  <c:v>Q3-24</c:v>
                </c:pt>
                <c:pt idx="4">
                  <c:v>Q4-24</c:v>
                </c:pt>
                <c:pt idx="5">
                  <c:v>Q1-25</c:v>
                </c:pt>
              </c:strCache>
            </c:strRef>
          </c:cat>
          <c:val>
            <c:numRef>
              <c:f>YoC!$D$5:$D$10</c:f>
              <c:numCache>
                <c:formatCode>[$$-409]#,##0_);\([$$-409]#,##0\)</c:formatCode>
                <c:ptCount val="6"/>
                <c:pt idx="0">
                  <c:v>480.05699412106958</c:v>
                </c:pt>
                <c:pt idx="1">
                  <c:v>737.50635199011333</c:v>
                </c:pt>
                <c:pt idx="2">
                  <c:v>758.88346563022344</c:v>
                </c:pt>
                <c:pt idx="3">
                  <c:v>905.07694828594254</c:v>
                </c:pt>
                <c:pt idx="4">
                  <c:v>1070.9007599123574</c:v>
                </c:pt>
                <c:pt idx="5">
                  <c:v>1144.0129921047974</c:v>
                </c:pt>
              </c:numCache>
            </c:numRef>
          </c:val>
          <c:smooth val="0"/>
          <c:extLst>
            <c:ext xmlns:c16="http://schemas.microsoft.com/office/drawing/2014/chart" uri="{C3380CC4-5D6E-409C-BE32-E72D297353CC}">
              <c16:uniqueId val="{00000008-DECC-4280-9FA3-4892295C597D}"/>
            </c:ext>
          </c:extLst>
        </c:ser>
        <c:ser>
          <c:idx val="3"/>
          <c:order val="3"/>
          <c:tx>
            <c:strRef>
              <c:f>YoC!$F$4</c:f>
              <c:strCache>
                <c:ptCount val="1"/>
                <c:pt idx="0">
                  <c:v>WATC ($M) - Including Development Development</c:v>
                </c:pt>
              </c:strCache>
            </c:strRef>
          </c:tx>
          <c:spPr>
            <a:ln w="28575" cap="rnd">
              <a:solidFill>
                <a:schemeClr val="accent4"/>
              </a:solidFill>
              <a:round/>
            </a:ln>
            <a:effectLst/>
          </c:spPr>
          <c:marker>
            <c:symbol val="none"/>
          </c:marker>
          <c:cat>
            <c:strRef>
              <c:f>YoC!$B$5:$B$10</c:f>
              <c:strCache>
                <c:ptCount val="6"/>
                <c:pt idx="0">
                  <c:v>2023</c:v>
                </c:pt>
                <c:pt idx="1">
                  <c:v>Q1-24</c:v>
                </c:pt>
                <c:pt idx="2">
                  <c:v>Q2-24</c:v>
                </c:pt>
                <c:pt idx="3">
                  <c:v>Q3-24</c:v>
                </c:pt>
                <c:pt idx="4">
                  <c:v>Q4-24</c:v>
                </c:pt>
                <c:pt idx="5">
                  <c:v>Q1-25</c:v>
                </c:pt>
              </c:strCache>
            </c:strRef>
          </c:cat>
          <c:val>
            <c:numRef>
              <c:f>YoC!$F$5:$F$10</c:f>
              <c:numCache>
                <c:formatCode>General</c:formatCode>
                <c:ptCount val="6"/>
              </c:numCache>
            </c:numRef>
          </c:val>
          <c:smooth val="0"/>
          <c:extLst>
            <c:ext xmlns:c16="http://schemas.microsoft.com/office/drawing/2014/chart" uri="{C3380CC4-5D6E-409C-BE32-E72D297353CC}">
              <c16:uniqueId val="{00000009-DECC-4280-9FA3-4892295C597D}"/>
            </c:ext>
          </c:extLst>
        </c:ser>
        <c:dLbls>
          <c:showLegendKey val="0"/>
          <c:showVal val="0"/>
          <c:showCatName val="0"/>
          <c:showSerName val="0"/>
          <c:showPercent val="0"/>
          <c:showBubbleSize val="0"/>
        </c:dLbls>
        <c:marker val="1"/>
        <c:smooth val="0"/>
        <c:axId val="1870828623"/>
        <c:axId val="1870828143"/>
      </c:lineChart>
      <c:catAx>
        <c:axId val="187083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crossAx val="1870830543"/>
        <c:crosses val="autoZero"/>
        <c:auto val="1"/>
        <c:lblAlgn val="ctr"/>
        <c:lblOffset val="100"/>
        <c:noMultiLvlLbl val="0"/>
      </c:catAx>
      <c:valAx>
        <c:axId val="1870830543"/>
        <c:scaling>
          <c:orientation val="minMax"/>
          <c:max val="6.5000000000000016E-2"/>
          <c:min val="4.0000000000000008E-2"/>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IL"/>
          </a:p>
        </c:txPr>
        <c:crossAx val="1870838223"/>
        <c:crosses val="autoZero"/>
        <c:crossBetween val="between"/>
      </c:valAx>
      <c:valAx>
        <c:axId val="1870828143"/>
        <c:scaling>
          <c:orientation val="minMax"/>
          <c:max val="5000"/>
        </c:scaling>
        <c:delete val="0"/>
        <c:axPos val="r"/>
        <c:numFmt formatCode="[$$-409]#,##0_);\([$$-409]#,##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IL"/>
          </a:p>
        </c:txPr>
        <c:crossAx val="1870828623"/>
        <c:crosses val="max"/>
        <c:crossBetween val="between"/>
      </c:valAx>
      <c:catAx>
        <c:axId val="1870828623"/>
        <c:scaling>
          <c:orientation val="minMax"/>
        </c:scaling>
        <c:delete val="1"/>
        <c:axPos val="b"/>
        <c:numFmt formatCode="General" sourceLinked="1"/>
        <c:majorTickMark val="out"/>
        <c:minorTickMark val="none"/>
        <c:tickLblPos val="nextTo"/>
        <c:crossAx val="1870828143"/>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1"/>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2"/>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IL"/>
          </a:p>
        </c:txPr>
      </c:legendEntry>
      <c:legendEntry>
        <c:idx val="3"/>
        <c:delete val="1"/>
      </c:legendEntry>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en-IL"/>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r>
              <a:rPr lang="en-US" b="1">
                <a:solidFill>
                  <a:sysClr val="windowText" lastClr="000000"/>
                </a:solidFill>
              </a:rPr>
              <a:t>Base vs Effective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endParaRPr lang="en-US"/>
        </a:p>
      </c:txPr>
    </c:title>
    <c:autoTitleDeleted val="0"/>
    <c:plotArea>
      <c:layout>
        <c:manualLayout>
          <c:layoutTarget val="inner"/>
          <c:xMode val="edge"/>
          <c:yMode val="edge"/>
          <c:x val="1.5151515151515152E-2"/>
          <c:y val="0.150785802264437"/>
          <c:w val="0.96666666666666667"/>
          <c:h val="0.65253926708460319"/>
        </c:manualLayout>
      </c:layout>
      <c:barChart>
        <c:barDir val="col"/>
        <c:grouping val="stacked"/>
        <c:varyColors val="0"/>
        <c:ser>
          <c:idx val="0"/>
          <c:order val="0"/>
          <c:tx>
            <c:strRef>
              <c:f>EIR!$C$105</c:f>
              <c:strCache>
                <c:ptCount val="1"/>
                <c:pt idx="0">
                  <c:v>Base Interest Rate</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Gilroy" panose="00000500000000000000"/>
                    <a:ea typeface="+mn-ea"/>
                    <a:cs typeface="+mn-cs"/>
                  </a:defRPr>
                </a:pPr>
                <a:endParaRPr lang="en-I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EIR!$D$104:$J$104</c:f>
              <c:strCache>
                <c:ptCount val="7"/>
                <c:pt idx="0">
                  <c:v>Facility*</c:v>
                </c:pt>
                <c:pt idx="1">
                  <c:v>Subline</c:v>
                </c:pt>
                <c:pt idx="2">
                  <c:v>Apollo</c:v>
                </c:pt>
                <c:pt idx="3">
                  <c:v>NYL</c:v>
                </c:pt>
                <c:pt idx="4">
                  <c:v>BX</c:v>
                </c:pt>
                <c:pt idx="5">
                  <c:v>Combined</c:v>
                </c:pt>
                <c:pt idx="6">
                  <c:v>Combined (excl. Subline)</c:v>
                </c:pt>
              </c:strCache>
            </c:strRef>
          </c:cat>
          <c:val>
            <c:numRef>
              <c:f>EIR!$D$105:$J$105</c:f>
              <c:numCache>
                <c:formatCode>0.00%</c:formatCode>
                <c:ptCount val="7"/>
                <c:pt idx="0">
                  <c:v>5.3148780002870787E-2</c:v>
                </c:pt>
                <c:pt idx="1">
                  <c:v>6.3158796077084522E-2</c:v>
                </c:pt>
                <c:pt idx="2">
                  <c:v>6.1539999999999997E-2</c:v>
                </c:pt>
                <c:pt idx="3">
                  <c:v>6.3E-2</c:v>
                </c:pt>
                <c:pt idx="4">
                  <c:v>6.5299999999999997E-2</c:v>
                </c:pt>
                <c:pt idx="5">
                  <c:v>5.9195855220916214E-2</c:v>
                </c:pt>
                <c:pt idx="6">
                  <c:v>5.812133800738771E-2</c:v>
                </c:pt>
              </c:numCache>
            </c:numRef>
          </c:val>
          <c:extLst>
            <c:ext xmlns:c16="http://schemas.microsoft.com/office/drawing/2014/chart" uri="{C3380CC4-5D6E-409C-BE32-E72D297353CC}">
              <c16:uniqueId val="{00000000-2331-4F81-9843-6B549ECB7D42}"/>
            </c:ext>
          </c:extLst>
        </c:ser>
        <c:ser>
          <c:idx val="1"/>
          <c:order val="1"/>
          <c:tx>
            <c:strRef>
              <c:f>EIR!$C$106</c:f>
              <c:strCache>
                <c:ptCount val="1"/>
                <c:pt idx="0">
                  <c:v>Amortization &amp; Unused Fees</c:v>
                </c:pt>
              </c:strCache>
            </c:strRef>
          </c:tx>
          <c:spPr>
            <a:solidFill>
              <a:schemeClr val="tx2">
                <a:lumMod val="20000"/>
                <a:lumOff val="80000"/>
              </a:schemeClr>
            </a:solidFill>
            <a:ln>
              <a:noFill/>
            </a:ln>
            <a:effectLst/>
          </c:spPr>
          <c:invertIfNegative val="0"/>
          <c:dLbls>
            <c:dLbl>
              <c:idx val="1"/>
              <c:layout>
                <c:manualLayout>
                  <c:x val="-1.5151515151515152E-3"/>
                  <c:y val="-3.8298343593219458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31-4F81-9843-6B549ECB7D42}"/>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EIR!$D$104:$J$104</c:f>
              <c:strCache>
                <c:ptCount val="7"/>
                <c:pt idx="0">
                  <c:v>Facility*</c:v>
                </c:pt>
                <c:pt idx="1">
                  <c:v>Subline</c:v>
                </c:pt>
                <c:pt idx="2">
                  <c:v>Apollo</c:v>
                </c:pt>
                <c:pt idx="3">
                  <c:v>NYL</c:v>
                </c:pt>
                <c:pt idx="4">
                  <c:v>BX</c:v>
                </c:pt>
                <c:pt idx="5">
                  <c:v>Combined</c:v>
                </c:pt>
                <c:pt idx="6">
                  <c:v>Combined (excl. Subline)</c:v>
                </c:pt>
              </c:strCache>
            </c:strRef>
          </c:cat>
          <c:val>
            <c:numRef>
              <c:f>EIR!$D$106:$J$106</c:f>
              <c:numCache>
                <c:formatCode>0.00%</c:formatCode>
                <c:ptCount val="7"/>
                <c:pt idx="0">
                  <c:v>1.1212097144896941E-2</c:v>
                </c:pt>
                <c:pt idx="1">
                  <c:v>2.1161283684442657E-3</c:v>
                </c:pt>
                <c:pt idx="2">
                  <c:v>4.2483271942736099E-3</c:v>
                </c:pt>
                <c:pt idx="3">
                  <c:v>3.244715197808334E-3</c:v>
                </c:pt>
                <c:pt idx="4">
                  <c:v>5.3278365501066649E-3</c:v>
                </c:pt>
                <c:pt idx="5">
                  <c:v>6.5544010624932845E-3</c:v>
                </c:pt>
                <c:pt idx="6">
                  <c:v>7.7578004018163315E-3</c:v>
                </c:pt>
              </c:numCache>
            </c:numRef>
          </c:val>
          <c:extLst>
            <c:ext xmlns:c16="http://schemas.microsoft.com/office/drawing/2014/chart" uri="{C3380CC4-5D6E-409C-BE32-E72D297353CC}">
              <c16:uniqueId val="{00000002-2331-4F81-9843-6B549ECB7D42}"/>
            </c:ext>
          </c:extLst>
        </c:ser>
        <c:dLbls>
          <c:showLegendKey val="0"/>
          <c:showVal val="0"/>
          <c:showCatName val="0"/>
          <c:showSerName val="0"/>
          <c:showPercent val="0"/>
          <c:showBubbleSize val="0"/>
        </c:dLbls>
        <c:gapWidth val="150"/>
        <c:overlap val="100"/>
        <c:axId val="255382223"/>
        <c:axId val="255353423"/>
      </c:barChart>
      <c:lineChart>
        <c:grouping val="stacked"/>
        <c:varyColors val="0"/>
        <c:ser>
          <c:idx val="2"/>
          <c:order val="2"/>
          <c:tx>
            <c:strRef>
              <c:f>EIR!$C$107</c:f>
              <c:strCache>
                <c:ptCount val="1"/>
                <c:pt idx="0">
                  <c:v>Effective Interest Rate</c:v>
                </c:pt>
              </c:strCache>
            </c:strRef>
          </c:tx>
          <c:spPr>
            <a:ln w="28575" cap="rnd">
              <a:solidFill>
                <a:schemeClr val="accent3"/>
              </a:solidFill>
              <a:round/>
            </a:ln>
            <a:effectLst/>
          </c:spPr>
          <c:marker>
            <c:symbol val="none"/>
          </c:marker>
          <c:dLbls>
            <c:dLbl>
              <c:idx val="0"/>
              <c:tx>
                <c:rich>
                  <a:bodyPr/>
                  <a:lstStyle/>
                  <a:p>
                    <a:fld id="{A0F0B1FF-DFE0-466E-801A-ADB7F3479844}" type="VALUE">
                      <a:rPr lang="en-US"/>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331-4F81-9843-6B549ECB7D42}"/>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EIR!$D$104:$J$104</c:f>
              <c:strCache>
                <c:ptCount val="7"/>
                <c:pt idx="0">
                  <c:v>Facility*</c:v>
                </c:pt>
                <c:pt idx="1">
                  <c:v>Subline</c:v>
                </c:pt>
                <c:pt idx="2">
                  <c:v>Apollo</c:v>
                </c:pt>
                <c:pt idx="3">
                  <c:v>NYL</c:v>
                </c:pt>
                <c:pt idx="4">
                  <c:v>BX</c:v>
                </c:pt>
                <c:pt idx="5">
                  <c:v>Combined</c:v>
                </c:pt>
                <c:pt idx="6">
                  <c:v>Combined (excl. Subline)</c:v>
                </c:pt>
              </c:strCache>
            </c:strRef>
          </c:cat>
          <c:val>
            <c:numRef>
              <c:f>EIR!$D$107:$J$107</c:f>
              <c:numCache>
                <c:formatCode>0.00%</c:formatCode>
                <c:ptCount val="7"/>
                <c:pt idx="0">
                  <c:v>6.4360877147767726E-2</c:v>
                </c:pt>
                <c:pt idx="1">
                  <c:v>6.5274924445528792E-2</c:v>
                </c:pt>
                <c:pt idx="2">
                  <c:v>6.5788327194273605E-2</c:v>
                </c:pt>
                <c:pt idx="3">
                  <c:v>6.6244715197808335E-2</c:v>
                </c:pt>
                <c:pt idx="4">
                  <c:v>7.0627836550106668E-2</c:v>
                </c:pt>
                <c:pt idx="5">
                  <c:v>6.5750256283409497E-2</c:v>
                </c:pt>
                <c:pt idx="6">
                  <c:v>6.5879138409204036E-2</c:v>
                </c:pt>
              </c:numCache>
            </c:numRef>
          </c:val>
          <c:smooth val="0"/>
          <c:extLst>
            <c:ext xmlns:c16="http://schemas.microsoft.com/office/drawing/2014/chart" uri="{C3380CC4-5D6E-409C-BE32-E72D297353CC}">
              <c16:uniqueId val="{00000004-2331-4F81-9843-6B549ECB7D42}"/>
            </c:ext>
          </c:extLst>
        </c:ser>
        <c:dLbls>
          <c:showLegendKey val="0"/>
          <c:showVal val="0"/>
          <c:showCatName val="0"/>
          <c:showSerName val="0"/>
          <c:showPercent val="0"/>
          <c:showBubbleSize val="0"/>
        </c:dLbls>
        <c:marker val="1"/>
        <c:smooth val="0"/>
        <c:axId val="255382223"/>
        <c:axId val="255353423"/>
      </c:lineChart>
      <c:scatterChart>
        <c:scatterStyle val="lineMarker"/>
        <c:varyColors val="0"/>
        <c:ser>
          <c:idx val="3"/>
          <c:order val="3"/>
          <c:tx>
            <c:strRef>
              <c:f>EIR!$C$108</c:f>
              <c:strCache>
                <c:ptCount val="1"/>
                <c:pt idx="0">
                  <c:v>Outstanding</c:v>
                </c:pt>
              </c:strCache>
            </c:strRef>
          </c:tx>
          <c:spPr>
            <a:ln w="25400" cap="rnd">
              <a:noFill/>
              <a:round/>
            </a:ln>
            <a:effectLst/>
          </c:spPr>
          <c:marker>
            <c:symbol val="none"/>
          </c:marker>
          <c:dLbls>
            <c:dLbl>
              <c:idx val="0"/>
              <c:layout>
                <c:manualLayout>
                  <c:x val="-2.4433786685755205E-2"/>
                  <c:y val="0.153111692748222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331-4F81-9843-6B549ECB7D42}"/>
                </c:ext>
              </c:extLst>
            </c:dLbl>
            <c:dLbl>
              <c:idx val="1"/>
              <c:layout>
                <c:manualLayout>
                  <c:x val="-2.8238725841088073E-2"/>
                  <c:y val="7.30846110926882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331-4F81-9843-6B549ECB7D42}"/>
                </c:ext>
              </c:extLst>
            </c:dLbl>
            <c:dLbl>
              <c:idx val="2"/>
              <c:layout>
                <c:manualLayout>
                  <c:x val="-2.1391672631830169E-2"/>
                  <c:y val="1.41172011938035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331-4F81-9843-6B549ECB7D42}"/>
                </c:ext>
              </c:extLst>
            </c:dLbl>
            <c:dLbl>
              <c:idx val="3"/>
              <c:layout>
                <c:manualLayout>
                  <c:x val="-2.6372916228161861E-2"/>
                  <c:y val="1.41161883511553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331-4F81-9843-6B549ECB7D42}"/>
                </c:ext>
              </c:extLst>
            </c:dLbl>
            <c:dLbl>
              <c:idx val="4"/>
              <c:layout>
                <c:manualLayout>
                  <c:x val="-2.6631830112145184E-2"/>
                  <c:y val="1.37375579663227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331-4F81-9843-6B549ECB7D42}"/>
                </c:ext>
              </c:extLst>
            </c:dLbl>
            <c:dLbl>
              <c:idx val="5"/>
              <c:layout>
                <c:manualLayout>
                  <c:x val="-2.6799689811500837E-2"/>
                  <c:y val="0.5120377169295876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331-4F81-9843-6B549ECB7D42}"/>
                </c:ext>
              </c:extLst>
            </c:dLbl>
            <c:dLbl>
              <c:idx val="6"/>
              <c:layout>
                <c:manualLayout>
                  <c:x val="-2.8280481985206395E-2"/>
                  <c:y val="0.3927836862633631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31-4F81-9843-6B549ECB7D42}"/>
                </c:ext>
              </c:extLst>
            </c:dLbl>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Gilroy" panose="00000500000000000000"/>
                    <a:ea typeface="+mn-ea"/>
                    <a:cs typeface="+mn-cs"/>
                  </a:defRPr>
                </a:pPr>
                <a:endParaRPr lang="en-IL"/>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xVal>
            <c:strRef>
              <c:f>EIR!$D$104:$J$104</c:f>
              <c:strCache>
                <c:ptCount val="7"/>
                <c:pt idx="0">
                  <c:v>Facility*</c:v>
                </c:pt>
                <c:pt idx="1">
                  <c:v>Subline</c:v>
                </c:pt>
                <c:pt idx="2">
                  <c:v>Apollo</c:v>
                </c:pt>
                <c:pt idx="3">
                  <c:v>NYL</c:v>
                </c:pt>
                <c:pt idx="4">
                  <c:v>BX</c:v>
                </c:pt>
                <c:pt idx="5">
                  <c:v>Combined</c:v>
                </c:pt>
                <c:pt idx="6">
                  <c:v>Combined (excl. Subline)</c:v>
                </c:pt>
              </c:strCache>
            </c:strRef>
          </c:xVal>
          <c:yVal>
            <c:numRef>
              <c:f>EIR!$D$108:$J$108</c:f>
              <c:numCache>
                <c:formatCode>_("$"* #,##0_);_("$"* \(#,##0\);_("$"* "-"??_);_(@_)</c:formatCode>
                <c:ptCount val="7"/>
                <c:pt idx="0">
                  <c:v>247.5</c:v>
                </c:pt>
                <c:pt idx="1">
                  <c:v>150</c:v>
                </c:pt>
                <c:pt idx="2">
                  <c:v>94.5</c:v>
                </c:pt>
                <c:pt idx="3">
                  <c:v>90</c:v>
                </c:pt>
                <c:pt idx="4">
                  <c:v>81.5</c:v>
                </c:pt>
                <c:pt idx="5">
                  <c:v>682.51111111111118</c:v>
                </c:pt>
                <c:pt idx="6">
                  <c:v>536.92777777777781</c:v>
                </c:pt>
              </c:numCache>
            </c:numRef>
          </c:yVal>
          <c:smooth val="0"/>
          <c:extLst>
            <c:ext xmlns:c16="http://schemas.microsoft.com/office/drawing/2014/chart" uri="{C3380CC4-5D6E-409C-BE32-E72D297353CC}">
              <c16:uniqueId val="{0000000C-2331-4F81-9843-6B549ECB7D42}"/>
            </c:ext>
          </c:extLst>
        </c:ser>
        <c:dLbls>
          <c:showLegendKey val="0"/>
          <c:showVal val="0"/>
          <c:showCatName val="0"/>
          <c:showSerName val="0"/>
          <c:showPercent val="0"/>
          <c:showBubbleSize val="0"/>
        </c:dLbls>
        <c:axId val="75348336"/>
        <c:axId val="75346896"/>
      </c:scatterChart>
      <c:catAx>
        <c:axId val="25538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crossAx val="255353423"/>
        <c:crosses val="autoZero"/>
        <c:auto val="1"/>
        <c:lblAlgn val="ctr"/>
        <c:lblOffset val="100"/>
        <c:noMultiLvlLbl val="0"/>
      </c:catAx>
      <c:valAx>
        <c:axId val="255353423"/>
        <c:scaling>
          <c:orientation val="minMax"/>
          <c:min val="0"/>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crossAx val="255382223"/>
        <c:crosses val="autoZero"/>
        <c:crossBetween val="between"/>
      </c:valAx>
      <c:valAx>
        <c:axId val="75346896"/>
        <c:scaling>
          <c:orientation val="minMax"/>
        </c:scaling>
        <c:delete val="0"/>
        <c:axPos val="r"/>
        <c:numFmt formatCode="_(&quot;$&quot;* #,##0_);_(&quot;$&quot;* \(#,##0\);_(&quot;$&quot;* &quot;-&quot;??_);_(@_)"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crossAx val="75348336"/>
        <c:crosses val="max"/>
        <c:crossBetween val="midCat"/>
      </c:valAx>
      <c:valAx>
        <c:axId val="75348336"/>
        <c:scaling>
          <c:orientation val="minMax"/>
        </c:scaling>
        <c:delete val="1"/>
        <c:axPos val="b"/>
        <c:majorTickMark val="out"/>
        <c:minorTickMark val="none"/>
        <c:tickLblPos val="nextTo"/>
        <c:crossAx val="75346896"/>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legendEntry>
      <c:legendEntry>
        <c:idx val="1"/>
        <c:txPr>
          <a:bodyPr rot="0" spcFirstLastPara="1" vertOverflow="ellipsis" vert="horz" wrap="square" anchor="ctr" anchorCtr="1"/>
          <a:lstStyle/>
          <a:p>
            <a:pPr>
              <a:defRPr sz="900" b="1" i="0" u="none" strike="noStrike" kern="1200" baseline="0">
                <a:solidFill>
                  <a:sysClr val="windowText" lastClr="000000"/>
                </a:solidFill>
                <a:latin typeface="Gilroy" panose="00000500000000000000"/>
                <a:ea typeface="+mn-ea"/>
                <a:cs typeface="+mn-cs"/>
              </a:defRPr>
            </a:pPr>
            <a:endParaRPr lang="en-IL"/>
          </a:p>
        </c:txPr>
      </c:legendEntry>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ilroy" panose="00000500000000000000"/>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ilroy" panose="00000500000000000000"/>
        </a:defRPr>
      </a:pPr>
      <a:endParaRPr lang="en-IL"/>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r>
              <a:rPr lang="en-US" b="1">
                <a:solidFill>
                  <a:sysClr val="windowText" lastClr="000000"/>
                </a:solidFill>
              </a:rPr>
              <a:t>Hedging Breakdown for Outstanding</a:t>
            </a:r>
          </a:p>
          <a:p>
            <a:pPr>
              <a:defRPr b="1">
                <a:solidFill>
                  <a:sysClr val="windowText" lastClr="000000"/>
                </a:solidFill>
              </a:defRPr>
            </a:pPr>
            <a:r>
              <a:rPr lang="en-US" b="1">
                <a:solidFill>
                  <a:sysClr val="windowText" lastClr="000000"/>
                </a:solidFill>
              </a:rPr>
              <a:t>Debt (End of Q1 25. including Subline)</a:t>
            </a:r>
          </a:p>
        </c:rich>
      </c:tx>
      <c:layout>
        <c:manualLayout>
          <c:xMode val="edge"/>
          <c:yMode val="edge"/>
          <c:x val="0.19151129361069472"/>
          <c:y val="2.474590217324135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Gilroy" panose="00000500000000000000"/>
              <a:ea typeface="+mn-ea"/>
              <a:cs typeface="+mn-cs"/>
            </a:defRPr>
          </a:pPr>
          <a:endParaRPr lang="en-US"/>
        </a:p>
      </c:txPr>
    </c:title>
    <c:autoTitleDeleted val="0"/>
    <c:plotArea>
      <c:layout/>
      <c:pieChart>
        <c:varyColors val="1"/>
        <c:ser>
          <c:idx val="0"/>
          <c:order val="0"/>
          <c:dPt>
            <c:idx val="0"/>
            <c:bubble3D val="0"/>
            <c:spPr>
              <a:solidFill>
                <a:srgbClr val="8497B0"/>
              </a:solidFill>
              <a:ln w="19050">
                <a:solidFill>
                  <a:schemeClr val="lt1"/>
                </a:solidFill>
              </a:ln>
              <a:effectLst/>
            </c:spPr>
            <c:extLst>
              <c:ext xmlns:c16="http://schemas.microsoft.com/office/drawing/2014/chart" uri="{C3380CC4-5D6E-409C-BE32-E72D297353CC}">
                <c16:uniqueId val="{00000001-06FD-4EFA-8ACB-40DE00E147AB}"/>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06FD-4EFA-8ACB-40DE00E147AB}"/>
              </c:ext>
            </c:extLst>
          </c:dPt>
          <c:dPt>
            <c:idx val="2"/>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5-06FD-4EFA-8ACB-40DE00E147AB}"/>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06FD-4EFA-8ACB-40DE00E147AB}"/>
              </c:ext>
            </c:extLst>
          </c:dPt>
          <c:dPt>
            <c:idx val="4"/>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9-06FD-4EFA-8ACB-40DE00E147AB}"/>
              </c:ext>
            </c:extLst>
          </c:dPt>
          <c:dPt>
            <c:idx val="5"/>
            <c:bubble3D val="0"/>
            <c:spPr>
              <a:solidFill>
                <a:srgbClr val="E494CD"/>
              </a:solidFill>
              <a:ln w="19050">
                <a:solidFill>
                  <a:schemeClr val="lt1"/>
                </a:solidFill>
              </a:ln>
              <a:effectLst/>
            </c:spPr>
            <c:extLst>
              <c:ext xmlns:c16="http://schemas.microsoft.com/office/drawing/2014/chart" uri="{C3380CC4-5D6E-409C-BE32-E72D297353CC}">
                <c16:uniqueId val="{0000000B-06FD-4EFA-8ACB-40DE00E147AB}"/>
              </c:ext>
            </c:extLst>
          </c:dPt>
          <c:dLbls>
            <c:spPr>
              <a:noFill/>
              <a:ln>
                <a:noFill/>
              </a:ln>
              <a:effectLst/>
            </c:spPr>
            <c:txPr>
              <a:bodyPr rot="0" spcFirstLastPara="1" vertOverflow="overflow" horzOverflow="overflow" vert="horz" wrap="square" anchor="ctr" anchorCtr="0">
                <a:spAutoFit/>
              </a:bodyPr>
              <a:lstStyle/>
              <a:p>
                <a:pPr>
                  <a:defRPr sz="1100" b="1" i="0" u="none" strike="noStrike" kern="1200" baseline="0">
                    <a:solidFill>
                      <a:schemeClr val="bg1"/>
                    </a:solidFill>
                    <a:latin typeface="Gilroy" panose="00000500000000000000"/>
                    <a:ea typeface="+mn-ea"/>
                    <a:cs typeface="+mn-cs"/>
                  </a:defRPr>
                </a:pPr>
                <a:endParaRPr lang="en-US"/>
              </a:p>
            </c:txPr>
            <c:dLblPos val="bestFit"/>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 Hedging'!$B$14:$B$19</c:f>
              <c:strCache>
                <c:ptCount val="6"/>
                <c:pt idx="0">
                  <c:v>Swap</c:v>
                </c:pt>
                <c:pt idx="1">
                  <c:v>Cap</c:v>
                </c:pt>
                <c:pt idx="2">
                  <c:v>Apollo</c:v>
                </c:pt>
                <c:pt idx="3">
                  <c:v>NYL</c:v>
                </c:pt>
                <c:pt idx="4">
                  <c:v>BX</c:v>
                </c:pt>
                <c:pt idx="5">
                  <c:v>Floating</c:v>
                </c:pt>
              </c:strCache>
            </c:strRef>
          </c:cat>
          <c:val>
            <c:numRef>
              <c:f>'% Hedging'!$C$14:$C$19</c:f>
              <c:numCache>
                <c:formatCode>[$$-409]#,##0</c:formatCode>
                <c:ptCount val="6"/>
                <c:pt idx="0">
                  <c:v>71</c:v>
                </c:pt>
                <c:pt idx="1">
                  <c:v>111</c:v>
                </c:pt>
                <c:pt idx="2">
                  <c:v>94.5</c:v>
                </c:pt>
                <c:pt idx="3">
                  <c:v>90</c:v>
                </c:pt>
                <c:pt idx="4">
                  <c:v>81.5</c:v>
                </c:pt>
                <c:pt idx="5">
                  <c:v>215.5</c:v>
                </c:pt>
              </c:numCache>
            </c:numRef>
          </c:val>
          <c:extLst>
            <c:ext xmlns:c16="http://schemas.microsoft.com/office/drawing/2014/chart" uri="{C3380CC4-5D6E-409C-BE32-E72D297353CC}">
              <c16:uniqueId val="{0000000C-06FD-4EFA-8ACB-40DE00E147AB}"/>
            </c:ext>
          </c:extLst>
        </c:ser>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E-06FD-4EFA-8ACB-40DE00E147A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06FD-4EFA-8ACB-40DE00E147A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06FD-4EFA-8ACB-40DE00E147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06FD-4EFA-8ACB-40DE00E147A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06FD-4EFA-8ACB-40DE00E147A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06FD-4EFA-8ACB-40DE00E147AB}"/>
              </c:ext>
            </c:extLst>
          </c:dPt>
          <c:cat>
            <c:strRef>
              <c:f>'% Hedging'!$B$14:$B$19</c:f>
              <c:strCache>
                <c:ptCount val="6"/>
                <c:pt idx="0">
                  <c:v>Swap</c:v>
                </c:pt>
                <c:pt idx="1">
                  <c:v>Cap</c:v>
                </c:pt>
                <c:pt idx="2">
                  <c:v>Apollo</c:v>
                </c:pt>
                <c:pt idx="3">
                  <c:v>NYL</c:v>
                </c:pt>
                <c:pt idx="4">
                  <c:v>BX</c:v>
                </c:pt>
                <c:pt idx="5">
                  <c:v>Floating</c:v>
                </c:pt>
              </c:strCache>
            </c:strRef>
          </c:cat>
          <c:val>
            <c:numRef>
              <c:f>'% Hedging'!$D$14:$D$19</c:f>
              <c:numCache>
                <c:formatCode>0%</c:formatCode>
                <c:ptCount val="6"/>
                <c:pt idx="0">
                  <c:v>0.10700828937452901</c:v>
                </c:pt>
                <c:pt idx="1">
                  <c:v>0.16729464958553128</c:v>
                </c:pt>
                <c:pt idx="2">
                  <c:v>0.14242652599849284</c:v>
                </c:pt>
                <c:pt idx="3">
                  <c:v>0.13564431047475509</c:v>
                </c:pt>
                <c:pt idx="4">
                  <c:v>0.12283345892991711</c:v>
                </c:pt>
                <c:pt idx="5">
                  <c:v>0.32479276563677467</c:v>
                </c:pt>
              </c:numCache>
            </c:numRef>
          </c:val>
          <c:extLst>
            <c:ext xmlns:c16="http://schemas.microsoft.com/office/drawing/2014/chart" uri="{C3380CC4-5D6E-409C-BE32-E72D297353CC}">
              <c16:uniqueId val="{00000019-06FD-4EFA-8ACB-40DE00E147A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latin typeface="Gilroy" panose="0000050000000000000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Metrics!$E$30</c:f>
              <c:strCache>
                <c:ptCount val="1"/>
                <c:pt idx="0">
                  <c:v>PP</c:v>
                </c:pt>
              </c:strCache>
            </c:strRef>
          </c:tx>
          <c:dPt>
            <c:idx val="0"/>
            <c:bubble3D val="0"/>
            <c:spPr>
              <a:solidFill>
                <a:srgbClr val="B9195B"/>
              </a:solidFill>
              <a:ln w="19050">
                <a:solidFill>
                  <a:schemeClr val="lt1"/>
                </a:solidFill>
              </a:ln>
              <a:effectLst/>
            </c:spPr>
            <c:extLst>
              <c:ext xmlns:c16="http://schemas.microsoft.com/office/drawing/2014/chart" uri="{C3380CC4-5D6E-409C-BE32-E72D297353CC}">
                <c16:uniqueId val="{00000001-D782-1B41-B2CC-E74025A03D11}"/>
              </c:ext>
            </c:extLst>
          </c:dPt>
          <c:dPt>
            <c:idx val="1"/>
            <c:bubble3D val="0"/>
            <c:spPr>
              <a:solidFill>
                <a:srgbClr val="B9195B"/>
              </a:solidFill>
              <a:ln w="19050">
                <a:solidFill>
                  <a:schemeClr val="lt1"/>
                </a:solidFill>
              </a:ln>
              <a:effectLst/>
            </c:spPr>
            <c:extLst>
              <c:ext xmlns:c16="http://schemas.microsoft.com/office/drawing/2014/chart" uri="{C3380CC4-5D6E-409C-BE32-E72D297353CC}">
                <c16:uniqueId val="{00000003-D782-1B41-B2CC-E74025A03D11}"/>
              </c:ext>
            </c:extLst>
          </c:dPt>
          <c:dPt>
            <c:idx val="2"/>
            <c:bubble3D val="0"/>
            <c:spPr>
              <a:solidFill>
                <a:srgbClr val="B9195B"/>
              </a:solidFill>
              <a:ln w="19050">
                <a:solidFill>
                  <a:schemeClr val="lt1"/>
                </a:solidFill>
              </a:ln>
              <a:effectLst/>
            </c:spPr>
            <c:extLst>
              <c:ext xmlns:c16="http://schemas.microsoft.com/office/drawing/2014/chart" uri="{C3380CC4-5D6E-409C-BE32-E72D297353CC}">
                <c16:uniqueId val="{00000005-D782-1B41-B2CC-E74025A03D11}"/>
              </c:ext>
            </c:extLst>
          </c:dPt>
          <c:dPt>
            <c:idx val="3"/>
            <c:bubble3D val="0"/>
            <c:spPr>
              <a:solidFill>
                <a:srgbClr val="B9195B"/>
              </a:solidFill>
              <a:ln w="19050">
                <a:solidFill>
                  <a:schemeClr val="lt1"/>
                </a:solidFill>
              </a:ln>
              <a:effectLst/>
            </c:spPr>
            <c:extLst>
              <c:ext xmlns:c16="http://schemas.microsoft.com/office/drawing/2014/chart" uri="{C3380CC4-5D6E-409C-BE32-E72D297353CC}">
                <c16:uniqueId val="{00000007-D782-1B41-B2CC-E74025A03D11}"/>
              </c:ext>
            </c:extLst>
          </c:dPt>
          <c:dPt>
            <c:idx val="4"/>
            <c:bubble3D val="0"/>
            <c:spPr>
              <a:solidFill>
                <a:srgbClr val="FEAC23"/>
              </a:solidFill>
              <a:ln w="19050">
                <a:solidFill>
                  <a:schemeClr val="lt1"/>
                </a:solidFill>
              </a:ln>
              <a:effectLst/>
            </c:spPr>
            <c:extLst>
              <c:ext xmlns:c16="http://schemas.microsoft.com/office/drawing/2014/chart" uri="{C3380CC4-5D6E-409C-BE32-E72D297353CC}">
                <c16:uniqueId val="{00000009-D782-1B41-B2CC-E74025A03D11}"/>
              </c:ext>
            </c:extLst>
          </c:dPt>
          <c:dPt>
            <c:idx val="5"/>
            <c:bubble3D val="0"/>
            <c:spPr>
              <a:solidFill>
                <a:srgbClr val="FEAC23"/>
              </a:solidFill>
              <a:ln w="19050">
                <a:solidFill>
                  <a:schemeClr val="lt1"/>
                </a:solidFill>
              </a:ln>
              <a:effectLst/>
            </c:spPr>
            <c:extLst>
              <c:ext xmlns:c16="http://schemas.microsoft.com/office/drawing/2014/chart" uri="{C3380CC4-5D6E-409C-BE32-E72D297353CC}">
                <c16:uniqueId val="{0000000B-D782-1B41-B2CC-E74025A03D11}"/>
              </c:ext>
            </c:extLst>
          </c:dPt>
          <c:dPt>
            <c:idx val="6"/>
            <c:bubble3D val="0"/>
            <c:spPr>
              <a:solidFill>
                <a:srgbClr val="1D6B99"/>
              </a:solidFill>
              <a:ln w="19050">
                <a:solidFill>
                  <a:schemeClr val="lt1"/>
                </a:solidFill>
              </a:ln>
              <a:effectLst/>
            </c:spPr>
            <c:extLst>
              <c:ext xmlns:c16="http://schemas.microsoft.com/office/drawing/2014/chart" uri="{C3380CC4-5D6E-409C-BE32-E72D297353CC}">
                <c16:uniqueId val="{0000000D-D782-1B41-B2CC-E74025A03D11}"/>
              </c:ext>
            </c:extLst>
          </c:dPt>
          <c:dPt>
            <c:idx val="7"/>
            <c:bubble3D val="0"/>
            <c:spPr>
              <a:solidFill>
                <a:srgbClr val="1D6B99"/>
              </a:solidFill>
              <a:ln w="19050">
                <a:solidFill>
                  <a:schemeClr val="lt1"/>
                </a:solidFill>
              </a:ln>
              <a:effectLst/>
            </c:spPr>
            <c:extLst>
              <c:ext xmlns:c16="http://schemas.microsoft.com/office/drawing/2014/chart" uri="{C3380CC4-5D6E-409C-BE32-E72D297353CC}">
                <c16:uniqueId val="{0000000F-D782-1B41-B2CC-E74025A03D11}"/>
              </c:ext>
            </c:extLst>
          </c:dPt>
          <c:dPt>
            <c:idx val="8"/>
            <c:bubble3D val="0"/>
            <c:spPr>
              <a:solidFill>
                <a:srgbClr val="1D6B99"/>
              </a:solidFill>
              <a:ln w="19050">
                <a:solidFill>
                  <a:schemeClr val="lt1"/>
                </a:solidFill>
              </a:ln>
              <a:effectLst/>
            </c:spPr>
            <c:extLst>
              <c:ext xmlns:c16="http://schemas.microsoft.com/office/drawing/2014/chart" uri="{C3380CC4-5D6E-409C-BE32-E72D297353CC}">
                <c16:uniqueId val="{00000011-D782-1B41-B2CC-E74025A03D11}"/>
              </c:ext>
            </c:extLst>
          </c:dPt>
          <c:dPt>
            <c:idx val="9"/>
            <c:bubble3D val="0"/>
            <c:spPr>
              <a:solidFill>
                <a:srgbClr val="333F4F"/>
              </a:solidFill>
              <a:ln w="19050">
                <a:solidFill>
                  <a:schemeClr val="lt1"/>
                </a:solidFill>
              </a:ln>
              <a:effectLst/>
            </c:spPr>
            <c:extLst>
              <c:ext xmlns:c16="http://schemas.microsoft.com/office/drawing/2014/chart" uri="{C3380CC4-5D6E-409C-BE32-E72D297353CC}">
                <c16:uniqueId val="{00000013-D782-1B41-B2CC-E74025A03D11}"/>
              </c:ext>
            </c:extLst>
          </c:dPt>
          <c:dPt>
            <c:idx val="10"/>
            <c:bubble3D val="0"/>
            <c:spPr>
              <a:solidFill>
                <a:srgbClr val="333F4F"/>
              </a:solidFill>
              <a:ln w="19050">
                <a:solidFill>
                  <a:schemeClr val="lt1"/>
                </a:solidFill>
              </a:ln>
              <a:effectLst/>
            </c:spPr>
            <c:extLst>
              <c:ext xmlns:c16="http://schemas.microsoft.com/office/drawing/2014/chart" uri="{C3380CC4-5D6E-409C-BE32-E72D297353CC}">
                <c16:uniqueId val="{00000015-D782-1B41-B2CC-E74025A03D11}"/>
              </c:ext>
            </c:extLst>
          </c:dPt>
          <c:dPt>
            <c:idx val="11"/>
            <c:bubble3D val="0"/>
            <c:spPr>
              <a:solidFill>
                <a:srgbClr val="A5A5A5"/>
              </a:solidFill>
              <a:ln w="19050">
                <a:solidFill>
                  <a:schemeClr val="lt1"/>
                </a:solidFill>
              </a:ln>
              <a:effectLst/>
            </c:spPr>
            <c:extLst>
              <c:ext xmlns:c16="http://schemas.microsoft.com/office/drawing/2014/chart" uri="{C3380CC4-5D6E-409C-BE32-E72D297353CC}">
                <c16:uniqueId val="{00000017-D782-1B41-B2CC-E74025A03D11}"/>
              </c:ext>
            </c:extLst>
          </c:dPt>
          <c:dPt>
            <c:idx val="12"/>
            <c:bubble3D val="0"/>
            <c:spPr>
              <a:solidFill>
                <a:srgbClr val="A5A5A5"/>
              </a:solidFill>
              <a:ln w="19050">
                <a:solidFill>
                  <a:schemeClr val="lt1"/>
                </a:solidFill>
              </a:ln>
              <a:effectLst/>
            </c:spPr>
            <c:extLst>
              <c:ext xmlns:c16="http://schemas.microsoft.com/office/drawing/2014/chart" uri="{C3380CC4-5D6E-409C-BE32-E72D297353CC}">
                <c16:uniqueId val="{00000019-D782-1B41-B2CC-E74025A03D11}"/>
              </c:ext>
            </c:extLst>
          </c:dPt>
          <c:dPt>
            <c:idx val="13"/>
            <c:bubble3D val="0"/>
            <c:spPr>
              <a:solidFill>
                <a:srgbClr val="A5A5A5"/>
              </a:solidFill>
              <a:ln w="19050">
                <a:solidFill>
                  <a:schemeClr val="lt1"/>
                </a:solidFill>
              </a:ln>
              <a:effectLst/>
            </c:spPr>
            <c:extLst>
              <c:ext xmlns:c16="http://schemas.microsoft.com/office/drawing/2014/chart" uri="{C3380CC4-5D6E-409C-BE32-E72D297353CC}">
                <c16:uniqueId val="{0000001B-D782-1B41-B2CC-E74025A03D11}"/>
              </c:ext>
            </c:extLst>
          </c:dPt>
          <c:cat>
            <c:strRef>
              <c:f>Metrics!$B$31:$B$44</c:f>
              <c:strCache>
                <c:ptCount val="14"/>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Jacksonville</c:v>
                </c:pt>
                <c:pt idx="11">
                  <c:v>Memphis</c:v>
                </c:pt>
                <c:pt idx="12">
                  <c:v>Cincinnati</c:v>
                </c:pt>
                <c:pt idx="13">
                  <c:v>Columbus</c:v>
                </c:pt>
              </c:strCache>
            </c:strRef>
          </c:cat>
          <c:val>
            <c:numRef>
              <c:f>Metrics!$E$31:$E$44</c:f>
              <c:numCache>
                <c:formatCode>0</c:formatCode>
                <c:ptCount val="14"/>
                <c:pt idx="0">
                  <c:v>358.58046351999991</c:v>
                </c:pt>
                <c:pt idx="1">
                  <c:v>62.975000000000001</c:v>
                </c:pt>
                <c:pt idx="2">
                  <c:v>205.86125600000003</c:v>
                </c:pt>
                <c:pt idx="3">
                  <c:v>73.574999999999847</c:v>
                </c:pt>
                <c:pt idx="4">
                  <c:v>209.58524499999999</c:v>
                </c:pt>
                <c:pt idx="5">
                  <c:v>216.61499300000003</c:v>
                </c:pt>
                <c:pt idx="6">
                  <c:v>79.680800000000005</c:v>
                </c:pt>
                <c:pt idx="7">
                  <c:v>45.914499999999997</c:v>
                </c:pt>
                <c:pt idx="8">
                  <c:v>107.30748</c:v>
                </c:pt>
                <c:pt idx="9">
                  <c:v>72.325999999999993</c:v>
                </c:pt>
                <c:pt idx="10">
                  <c:v>81.987399999999994</c:v>
                </c:pt>
                <c:pt idx="11">
                  <c:v>75.15977952999998</c:v>
                </c:pt>
                <c:pt idx="12">
                  <c:v>15.185</c:v>
                </c:pt>
                <c:pt idx="13">
                  <c:v>41.55</c:v>
                </c:pt>
              </c:numCache>
            </c:numRef>
          </c:val>
          <c:extLst>
            <c:ext xmlns:c16="http://schemas.microsoft.com/office/drawing/2014/chart" uri="{C3380CC4-5D6E-409C-BE32-E72D297353CC}">
              <c16:uniqueId val="{0000001C-D782-1B41-B2CC-E74025A03D11}"/>
            </c:ext>
          </c:extLst>
        </c:ser>
        <c:dLbls>
          <c:showLegendKey val="0"/>
          <c:showVal val="0"/>
          <c:showCatName val="0"/>
          <c:showSerName val="0"/>
          <c:showPercent val="0"/>
          <c:showBubbleSize val="0"/>
          <c:showLeaderLines val="1"/>
        </c:dLbls>
        <c:firstSliceAng val="0"/>
        <c:holeSize val="4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1" u="sng">
                <a:solidFill>
                  <a:schemeClr val="tx1"/>
                </a:solidFill>
              </a:rPr>
              <a:t>Property Improvements per SF in USD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IL"/>
        </a:p>
      </c:txPr>
    </c:title>
    <c:autoTitleDeleted val="0"/>
    <c:plotArea>
      <c:layout>
        <c:manualLayout>
          <c:layoutTarget val="inner"/>
          <c:xMode val="edge"/>
          <c:yMode val="edge"/>
          <c:x val="7.2665708709962432E-2"/>
          <c:y val="0.18164498141263943"/>
          <c:w val="0.90472845487409015"/>
          <c:h val="0.71985005707929628"/>
        </c:manualLayout>
      </c:layout>
      <c:barChart>
        <c:barDir val="col"/>
        <c:grouping val="clustered"/>
        <c:varyColors val="0"/>
        <c:ser>
          <c:idx val="0"/>
          <c:order val="0"/>
          <c:tx>
            <c:strRef>
              <c:f>CAPEX!$B$19</c:f>
              <c:strCache>
                <c:ptCount val="1"/>
                <c:pt idx="0">
                  <c:v>Property Improvements per SF</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CAPEX!$H$18:$N$18</c:f>
              <c:strCache>
                <c:ptCount val="3"/>
                <c:pt idx="0">
                  <c:v>YTD 2023</c:v>
                </c:pt>
                <c:pt idx="1">
                  <c:v>YTD 2024</c:v>
                </c:pt>
                <c:pt idx="2">
                  <c:v>Q1 2025</c:v>
                </c:pt>
              </c:strCache>
            </c:strRef>
          </c:cat>
          <c:val>
            <c:numRef>
              <c:f>CAPEX!$H$19:$N$19</c:f>
              <c:numCache>
                <c:formatCode>[$$-409]#,##0.00</c:formatCode>
                <c:ptCount val="3"/>
                <c:pt idx="0">
                  <c:v>1.1369906693793652</c:v>
                </c:pt>
                <c:pt idx="1">
                  <c:v>1.8684911426906243</c:v>
                </c:pt>
                <c:pt idx="2">
                  <c:v>1.9640975112870289</c:v>
                </c:pt>
              </c:numCache>
            </c:numRef>
          </c:val>
          <c:extLst>
            <c:ext xmlns:c16="http://schemas.microsoft.com/office/drawing/2014/chart" uri="{C3380CC4-5D6E-409C-BE32-E72D297353CC}">
              <c16:uniqueId val="{00000000-94E8-4763-B5CA-1A07CD08674D}"/>
            </c:ext>
          </c:extLst>
        </c:ser>
        <c:dLbls>
          <c:showLegendKey val="0"/>
          <c:showVal val="0"/>
          <c:showCatName val="0"/>
          <c:showSerName val="0"/>
          <c:showPercent val="0"/>
          <c:showBubbleSize val="0"/>
        </c:dLbls>
        <c:gapWidth val="219"/>
        <c:overlap val="-27"/>
        <c:axId val="129877903"/>
        <c:axId val="129889551"/>
      </c:barChart>
      <c:catAx>
        <c:axId val="12987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IL"/>
          </a:p>
        </c:txPr>
        <c:crossAx val="129889551"/>
        <c:crosses val="autoZero"/>
        <c:auto val="1"/>
        <c:lblAlgn val="ctr"/>
        <c:lblOffset val="100"/>
        <c:noMultiLvlLbl val="0"/>
      </c:catAx>
      <c:valAx>
        <c:axId val="129889551"/>
        <c:scaling>
          <c:orientation val="minMax"/>
        </c:scaling>
        <c:delete val="0"/>
        <c:axPos val="l"/>
        <c:majorGridlines>
          <c:spPr>
            <a:ln w="9525" cap="flat" cmpd="sng" algn="ctr">
              <a:noFill/>
              <a:round/>
            </a:ln>
            <a:effectLst/>
          </c:spPr>
        </c:majorGridlines>
        <c:numFmt formatCode="[$$-409]#,##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IL"/>
          </a:p>
        </c:txPr>
        <c:crossAx val="129877903"/>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IL"/>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Deployment &amp; Capital</a:t>
            </a:r>
            <a:r>
              <a:rPr lang="en-US" sz="1600" b="1" baseline="0"/>
              <a:t> Call Pace </a:t>
            </a:r>
            <a:r>
              <a:rPr lang="en-US" sz="1600" b="1"/>
              <a:t>Forecast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'Portfolio Overview'!$J$88</c:f>
              <c:strCache>
                <c:ptCount val="1"/>
                <c:pt idx="0">
                  <c:v>Deployment by Quarter</c:v>
                </c:pt>
              </c:strCache>
            </c:strRef>
          </c:tx>
          <c:spPr>
            <a:solidFill>
              <a:schemeClr val="accent2"/>
            </a:solidFill>
            <a:ln>
              <a:noFill/>
            </a:ln>
            <a:effectLst/>
          </c:spPr>
          <c:invertIfNegative val="0"/>
          <c:dLbls>
            <c:dLbl>
              <c:idx val="14"/>
              <c:delete val="1"/>
              <c:extLst>
                <c:ext xmlns:c15="http://schemas.microsoft.com/office/drawing/2012/chart" uri="{CE6537A1-D6FC-4f65-9D91-7224C49458BB}"/>
                <c:ext xmlns:c16="http://schemas.microsoft.com/office/drawing/2014/chart" uri="{C3380CC4-5D6E-409C-BE32-E72D297353CC}">
                  <c16:uniqueId val="{00000009-B38F-4902-BB50-27F8790CEF58}"/>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Overview'!$L$98:$AF$98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Overview'!$L$101:$AF$101</c:f>
              <c:numCache>
                <c:formatCode>"$"#,##0</c:formatCode>
                <c:ptCount val="21"/>
                <c:pt idx="0">
                  <c:v>91.175192499999994</c:v>
                </c:pt>
                <c:pt idx="1">
                  <c:v>109.763122</c:v>
                </c:pt>
                <c:pt idx="2">
                  <c:v>130.76300000000001</c:v>
                </c:pt>
                <c:pt idx="3">
                  <c:v>33.049999999999997</c:v>
                </c:pt>
                <c:pt idx="4">
                  <c:v>83.936250000000001</c:v>
                </c:pt>
                <c:pt idx="5">
                  <c:v>38.475999999999999</c:v>
                </c:pt>
                <c:pt idx="6">
                  <c:v>158.08500001019999</c:v>
                </c:pt>
                <c:pt idx="7">
                  <c:v>6.9634999999999998</c:v>
                </c:pt>
                <c:pt idx="8">
                  <c:v>43.65</c:v>
                </c:pt>
                <c:pt idx="9">
                  <c:v>277.7169529190956</c:v>
                </c:pt>
                <c:pt idx="10">
                  <c:v>120.17191751600001</c:v>
                </c:pt>
                <c:pt idx="11">
                  <c:v>85.525677999999999</c:v>
                </c:pt>
                <c:pt idx="12">
                  <c:v>141.13629999999984</c:v>
                </c:pt>
                <c:pt idx="13">
                  <c:v>351.34587058977496</c:v>
                </c:pt>
                <c:pt idx="14">
                  <c:v>0</c:v>
                </c:pt>
                <c:pt idx="15">
                  <c:v>41.156887499999996</c:v>
                </c:pt>
                <c:pt idx="16">
                  <c:v>41.156887499999996</c:v>
                </c:pt>
                <c:pt idx="17">
                  <c:v>41.156887499999996</c:v>
                </c:pt>
                <c:pt idx="18">
                  <c:v>50.302862499999989</c:v>
                </c:pt>
                <c:pt idx="19">
                  <c:v>50.302862499999989</c:v>
                </c:pt>
                <c:pt idx="20">
                  <c:v>50.302862499999989</c:v>
                </c:pt>
              </c:numCache>
            </c:numRef>
          </c:val>
          <c:extLst>
            <c:ext xmlns:c16="http://schemas.microsoft.com/office/drawing/2014/chart" uri="{C3380CC4-5D6E-409C-BE32-E72D297353CC}">
              <c16:uniqueId val="{00000000-B38F-4902-BB50-27F8790CEF58}"/>
            </c:ext>
          </c:extLst>
        </c:ser>
        <c:ser>
          <c:idx val="1"/>
          <c:order val="1"/>
          <c:tx>
            <c:strRef>
              <c:f>'Portfolio Overview'!$J$102</c:f>
              <c:strCache>
                <c:ptCount val="1"/>
                <c:pt idx="0">
                  <c:v>Capital Called by Quarter</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0-B38F-4902-BB50-27F8790CEF58}"/>
                </c:ext>
              </c:extLst>
            </c:dLbl>
            <c:dLbl>
              <c:idx val="1"/>
              <c:delete val="1"/>
              <c:extLst>
                <c:ext xmlns:c15="http://schemas.microsoft.com/office/drawing/2012/chart" uri="{CE6537A1-D6FC-4f65-9D91-7224C49458BB}"/>
                <c:ext xmlns:c16="http://schemas.microsoft.com/office/drawing/2014/chart" uri="{C3380CC4-5D6E-409C-BE32-E72D297353CC}">
                  <c16:uniqueId val="{0000000F-B38F-4902-BB50-27F8790CEF58}"/>
                </c:ext>
              </c:extLst>
            </c:dLbl>
            <c:dLbl>
              <c:idx val="3"/>
              <c:delete val="1"/>
              <c:extLst>
                <c:ext xmlns:c15="http://schemas.microsoft.com/office/drawing/2012/chart" uri="{CE6537A1-D6FC-4f65-9D91-7224C49458BB}"/>
                <c:ext xmlns:c16="http://schemas.microsoft.com/office/drawing/2014/chart" uri="{C3380CC4-5D6E-409C-BE32-E72D297353CC}">
                  <c16:uniqueId val="{0000000E-B38F-4902-BB50-27F8790CEF58}"/>
                </c:ext>
              </c:extLst>
            </c:dLbl>
            <c:dLbl>
              <c:idx val="6"/>
              <c:delete val="1"/>
              <c:extLst>
                <c:ext xmlns:c15="http://schemas.microsoft.com/office/drawing/2012/chart" uri="{CE6537A1-D6FC-4f65-9D91-7224C49458BB}"/>
                <c:ext xmlns:c16="http://schemas.microsoft.com/office/drawing/2014/chart" uri="{C3380CC4-5D6E-409C-BE32-E72D297353CC}">
                  <c16:uniqueId val="{0000000D-B38F-4902-BB50-27F8790CEF58}"/>
                </c:ext>
              </c:extLst>
            </c:dLbl>
            <c:dLbl>
              <c:idx val="7"/>
              <c:delete val="1"/>
              <c:extLst>
                <c:ext xmlns:c15="http://schemas.microsoft.com/office/drawing/2012/chart" uri="{CE6537A1-D6FC-4f65-9D91-7224C49458BB}"/>
                <c:ext xmlns:c16="http://schemas.microsoft.com/office/drawing/2014/chart" uri="{C3380CC4-5D6E-409C-BE32-E72D297353CC}">
                  <c16:uniqueId val="{0000000C-B38F-4902-BB50-27F8790CEF58}"/>
                </c:ext>
              </c:extLst>
            </c:dLbl>
            <c:dLbl>
              <c:idx val="10"/>
              <c:delete val="1"/>
              <c:extLst>
                <c:ext xmlns:c15="http://schemas.microsoft.com/office/drawing/2012/chart" uri="{CE6537A1-D6FC-4f65-9D91-7224C49458BB}"/>
                <c:ext xmlns:c16="http://schemas.microsoft.com/office/drawing/2014/chart" uri="{C3380CC4-5D6E-409C-BE32-E72D297353CC}">
                  <c16:uniqueId val="{0000000B-B38F-4902-BB50-27F8790CEF58}"/>
                </c:ext>
              </c:extLst>
            </c:dLbl>
            <c:dLbl>
              <c:idx val="12"/>
              <c:delete val="1"/>
              <c:extLst>
                <c:ext xmlns:c15="http://schemas.microsoft.com/office/drawing/2012/chart" uri="{CE6537A1-D6FC-4f65-9D91-7224C49458BB}"/>
                <c:ext xmlns:c16="http://schemas.microsoft.com/office/drawing/2014/chart" uri="{C3380CC4-5D6E-409C-BE32-E72D297353CC}">
                  <c16:uniqueId val="{0000000A-B38F-4902-BB50-27F8790CEF58}"/>
                </c:ext>
              </c:extLst>
            </c:dLbl>
            <c:dLbl>
              <c:idx val="14"/>
              <c:delete val="1"/>
              <c:extLst>
                <c:ext xmlns:c15="http://schemas.microsoft.com/office/drawing/2012/chart" uri="{CE6537A1-D6FC-4f65-9D91-7224C49458BB}"/>
                <c:ext xmlns:c16="http://schemas.microsoft.com/office/drawing/2014/chart" uri="{C3380CC4-5D6E-409C-BE32-E72D297353CC}">
                  <c16:uniqueId val="{00000008-B38F-4902-BB50-27F8790CEF58}"/>
                </c:ext>
              </c:extLst>
            </c:dLbl>
            <c:dLbl>
              <c:idx val="15"/>
              <c:delete val="1"/>
              <c:extLst>
                <c:ext xmlns:c15="http://schemas.microsoft.com/office/drawing/2012/chart" uri="{CE6537A1-D6FC-4f65-9D91-7224C49458BB}"/>
                <c:ext xmlns:c16="http://schemas.microsoft.com/office/drawing/2014/chart" uri="{C3380CC4-5D6E-409C-BE32-E72D297353CC}">
                  <c16:uniqueId val="{00000002-B38F-4902-BB50-27F8790CEF58}"/>
                </c:ext>
              </c:extLst>
            </c:dLbl>
            <c:dLbl>
              <c:idx val="16"/>
              <c:delete val="1"/>
              <c:extLst>
                <c:ext xmlns:c15="http://schemas.microsoft.com/office/drawing/2012/chart" uri="{CE6537A1-D6FC-4f65-9D91-7224C49458BB}"/>
                <c:ext xmlns:c16="http://schemas.microsoft.com/office/drawing/2014/chart" uri="{C3380CC4-5D6E-409C-BE32-E72D297353CC}">
                  <c16:uniqueId val="{00000003-B38F-4902-BB50-27F8790CEF58}"/>
                </c:ext>
              </c:extLst>
            </c:dLbl>
            <c:dLbl>
              <c:idx val="17"/>
              <c:delete val="1"/>
              <c:extLst>
                <c:ext xmlns:c15="http://schemas.microsoft.com/office/drawing/2012/chart" uri="{CE6537A1-D6FC-4f65-9D91-7224C49458BB}"/>
                <c:ext xmlns:c16="http://schemas.microsoft.com/office/drawing/2014/chart" uri="{C3380CC4-5D6E-409C-BE32-E72D297353CC}">
                  <c16:uniqueId val="{00000004-B38F-4902-BB50-27F8790CEF58}"/>
                </c:ext>
              </c:extLst>
            </c:dLbl>
            <c:dLbl>
              <c:idx val="18"/>
              <c:delete val="1"/>
              <c:extLst>
                <c:ext xmlns:c15="http://schemas.microsoft.com/office/drawing/2012/chart" uri="{CE6537A1-D6FC-4f65-9D91-7224C49458BB}"/>
                <c:ext xmlns:c16="http://schemas.microsoft.com/office/drawing/2014/chart" uri="{C3380CC4-5D6E-409C-BE32-E72D297353CC}">
                  <c16:uniqueId val="{00000005-B38F-4902-BB50-27F8790CEF58}"/>
                </c:ext>
              </c:extLst>
            </c:dLbl>
            <c:dLbl>
              <c:idx val="19"/>
              <c:delete val="1"/>
              <c:extLst>
                <c:ext xmlns:c15="http://schemas.microsoft.com/office/drawing/2012/chart" uri="{CE6537A1-D6FC-4f65-9D91-7224C49458BB}"/>
                <c:ext xmlns:c16="http://schemas.microsoft.com/office/drawing/2014/chart" uri="{C3380CC4-5D6E-409C-BE32-E72D297353CC}">
                  <c16:uniqueId val="{00000006-B38F-4902-BB50-27F8790CEF58}"/>
                </c:ext>
              </c:extLst>
            </c:dLbl>
            <c:dLbl>
              <c:idx val="20"/>
              <c:delete val="1"/>
              <c:extLst>
                <c:ext xmlns:c15="http://schemas.microsoft.com/office/drawing/2012/chart" uri="{CE6537A1-D6FC-4f65-9D91-7224C49458BB}"/>
                <c:ext xmlns:c16="http://schemas.microsoft.com/office/drawing/2014/chart" uri="{C3380CC4-5D6E-409C-BE32-E72D297353CC}">
                  <c16:uniqueId val="{00000007-B38F-4902-BB50-27F8790CEF58}"/>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Overview'!$L$98:$AF$98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Overview'!$L$102:$AF$102</c:f>
              <c:numCache>
                <c:formatCode>"$"#,##0</c:formatCode>
                <c:ptCount val="21"/>
                <c:pt idx="0">
                  <c:v>0</c:v>
                </c:pt>
                <c:pt idx="1">
                  <c:v>0</c:v>
                </c:pt>
                <c:pt idx="2">
                  <c:v>74.837769440000002</c:v>
                </c:pt>
                <c:pt idx="3">
                  <c:v>0</c:v>
                </c:pt>
                <c:pt idx="4">
                  <c:v>75</c:v>
                </c:pt>
                <c:pt idx="5">
                  <c:v>125</c:v>
                </c:pt>
                <c:pt idx="6">
                  <c:v>0</c:v>
                </c:pt>
                <c:pt idx="7">
                  <c:v>0</c:v>
                </c:pt>
                <c:pt idx="8">
                  <c:v>90.77902358</c:v>
                </c:pt>
                <c:pt idx="9">
                  <c:v>100</c:v>
                </c:pt>
                <c:pt idx="10">
                  <c:v>0</c:v>
                </c:pt>
                <c:pt idx="11">
                  <c:v>100</c:v>
                </c:pt>
                <c:pt idx="12">
                  <c:v>0</c:v>
                </c:pt>
                <c:pt idx="13">
                  <c:v>273.97810863949996</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1-B38F-4902-BB50-27F8790CEF58}"/>
            </c:ext>
          </c:extLst>
        </c:ser>
        <c:dLbls>
          <c:dLblPos val="ctr"/>
          <c:showLegendKey val="0"/>
          <c:showVal val="1"/>
          <c:showCatName val="0"/>
          <c:showSerName val="0"/>
          <c:showPercent val="0"/>
          <c:showBubbleSize val="0"/>
        </c:dLbls>
        <c:gapWidth val="50"/>
        <c:overlap val="50"/>
        <c:axId val="638260623"/>
        <c:axId val="638261583"/>
      </c:barChart>
      <c:catAx>
        <c:axId val="638260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8261583"/>
        <c:crosses val="autoZero"/>
        <c:auto val="1"/>
        <c:lblAlgn val="ctr"/>
        <c:lblOffset val="100"/>
        <c:noMultiLvlLbl val="0"/>
      </c:catAx>
      <c:valAx>
        <c:axId val="638261583"/>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60623"/>
        <c:crosses val="autoZero"/>
        <c:crossBetween val="between"/>
      </c:valAx>
      <c:spPr>
        <a:noFill/>
        <a:ln>
          <a:noFill/>
        </a:ln>
        <a:effectLst/>
      </c:spPr>
    </c:plotArea>
    <c:legend>
      <c:legendPos val="l"/>
      <c:layout>
        <c:manualLayout>
          <c:xMode val="edge"/>
          <c:yMode val="edge"/>
          <c:x val="1.1241060259163972E-2"/>
          <c:y val="0.29979447051088975"/>
          <c:w val="0.20167191125520487"/>
          <c:h val="0.10518321075439117"/>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Accumulated Deployment &amp; Capital Called Forecast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'Portfolio Overview'!$AF$11</c:f>
              <c:strCache>
                <c:ptCount val="1"/>
                <c:pt idx="0">
                  <c:v>Accumulated % Deployment</c:v>
                </c:pt>
              </c:strCache>
            </c:strRef>
          </c:tx>
          <c:spPr>
            <a:solidFill>
              <a:schemeClr val="tx2">
                <a:alpha val="50000"/>
              </a:schemeClr>
            </a:solidFill>
            <a:ln w="25400">
              <a:noFill/>
            </a:ln>
            <a:effectLst/>
          </c:spPr>
          <c:cat>
            <c:strRef>
              <c:f>'Portfolio Overview'!$AH$8:$BB$8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Overview'!$AH$11:$BB$11</c:f>
              <c:numCache>
                <c:formatCode>0.0%</c:formatCode>
                <c:ptCount val="21"/>
                <c:pt idx="0">
                  <c:v>4.6838401559068321E-2</c:v>
                </c:pt>
                <c:pt idx="1">
                  <c:v>0.10322577013646952</c:v>
                </c:pt>
                <c:pt idx="2">
                  <c:v>0.17040116878526812</c:v>
                </c:pt>
                <c:pt idx="3">
                  <c:v>0.18737957189121393</c:v>
                </c:pt>
                <c:pt idx="4">
                  <c:v>0.23049919330426827</c:v>
                </c:pt>
                <c:pt idx="5">
                  <c:v>0.25026503408806167</c:v>
                </c:pt>
                <c:pt idx="6">
                  <c:v>0.33147625512215018</c:v>
                </c:pt>
                <c:pt idx="7">
                  <c:v>0.33505353530454812</c:v>
                </c:pt>
                <c:pt idx="8">
                  <c:v>0.35747735665324809</c:v>
                </c:pt>
                <c:pt idx="9">
                  <c:v>0.50014574927096012</c:v>
                </c:pt>
                <c:pt idx="10">
                  <c:v>0.56188031077175049</c:v>
                </c:pt>
                <c:pt idx="11">
                  <c:v>0.60604894628830697</c:v>
                </c:pt>
                <c:pt idx="12">
                  <c:v>0.678553303150083</c:v>
                </c:pt>
                <c:pt idx="13">
                  <c:v>0.85904624779403682</c:v>
                </c:pt>
                <c:pt idx="14">
                  <c:v>0.85904624779403682</c:v>
                </c:pt>
                <c:pt idx="15">
                  <c:v>0.88018931062493133</c:v>
                </c:pt>
                <c:pt idx="16">
                  <c:v>0.90133237345582584</c:v>
                </c:pt>
                <c:pt idx="17">
                  <c:v>0.92247543628672035</c:v>
                </c:pt>
                <c:pt idx="18">
                  <c:v>0.9483169575244802</c:v>
                </c:pt>
                <c:pt idx="19">
                  <c:v>0.97415847876224015</c:v>
                </c:pt>
                <c:pt idx="20">
                  <c:v>1</c:v>
                </c:pt>
              </c:numCache>
            </c:numRef>
          </c:val>
          <c:extLst>
            <c:ext xmlns:c16="http://schemas.microsoft.com/office/drawing/2014/chart" uri="{C3380CC4-5D6E-409C-BE32-E72D297353CC}">
              <c16:uniqueId val="{00000000-D2D1-416F-A7F5-5BBCF407519C}"/>
            </c:ext>
          </c:extLst>
        </c:ser>
        <c:ser>
          <c:idx val="2"/>
          <c:order val="2"/>
          <c:tx>
            <c:strRef>
              <c:f>'Portfolio Overview'!$AF$14</c:f>
              <c:strCache>
                <c:ptCount val="1"/>
                <c:pt idx="0">
                  <c:v>Accumulated % Capital Called</c:v>
                </c:pt>
              </c:strCache>
            </c:strRef>
          </c:tx>
          <c:spPr>
            <a:solidFill>
              <a:schemeClr val="accent1">
                <a:alpha val="50000"/>
              </a:schemeClr>
            </a:solidFill>
            <a:ln w="25400">
              <a:noFill/>
            </a:ln>
            <a:effectLst/>
          </c:spPr>
          <c:cat>
            <c:strRef>
              <c:f>'Portfolio Overview'!$AH$8:$BB$8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Overview'!$AH$14:$BB$14</c:f>
              <c:numCache>
                <c:formatCode>0.0%</c:formatCode>
                <c:ptCount val="21"/>
                <c:pt idx="0">
                  <c:v>0</c:v>
                </c:pt>
                <c:pt idx="1">
                  <c:v>0</c:v>
                </c:pt>
                <c:pt idx="2">
                  <c:v>8.9135569179945626E-2</c:v>
                </c:pt>
                <c:pt idx="3">
                  <c:v>8.9135569179945626E-2</c:v>
                </c:pt>
                <c:pt idx="4">
                  <c:v>0.17846436316351896</c:v>
                </c:pt>
                <c:pt idx="5">
                  <c:v>0.32734568646947459</c:v>
                </c:pt>
                <c:pt idx="6">
                  <c:v>0.32734568646947459</c:v>
                </c:pt>
                <c:pt idx="7">
                  <c:v>0.32734568646947459</c:v>
                </c:pt>
                <c:pt idx="8">
                  <c:v>0.43546809574157813</c:v>
                </c:pt>
                <c:pt idx="9">
                  <c:v>0.55457315438634258</c:v>
                </c:pt>
                <c:pt idx="10">
                  <c:v>0.55457315438634258</c:v>
                </c:pt>
                <c:pt idx="11">
                  <c:v>0.67367821303110709</c:v>
                </c:pt>
                <c:pt idx="12">
                  <c:v>0.67367821303110709</c:v>
                </c:pt>
                <c:pt idx="13">
                  <c:v>0.95</c:v>
                </c:pt>
                <c:pt idx="14">
                  <c:v>0.95</c:v>
                </c:pt>
                <c:pt idx="15">
                  <c:v>0.95</c:v>
                </c:pt>
                <c:pt idx="16">
                  <c:v>0.95</c:v>
                </c:pt>
                <c:pt idx="17">
                  <c:v>0.95</c:v>
                </c:pt>
                <c:pt idx="18">
                  <c:v>0.95</c:v>
                </c:pt>
                <c:pt idx="19">
                  <c:v>0.95</c:v>
                </c:pt>
                <c:pt idx="20">
                  <c:v>0.95</c:v>
                </c:pt>
              </c:numCache>
            </c:numRef>
          </c:val>
          <c:extLst>
            <c:ext xmlns:c16="http://schemas.microsoft.com/office/drawing/2014/chart" uri="{C3380CC4-5D6E-409C-BE32-E72D297353CC}">
              <c16:uniqueId val="{00000001-D2D1-416F-A7F5-5BBCF407519C}"/>
            </c:ext>
          </c:extLst>
        </c:ser>
        <c:dLbls>
          <c:showLegendKey val="0"/>
          <c:showVal val="0"/>
          <c:showCatName val="0"/>
          <c:showSerName val="0"/>
          <c:showPercent val="0"/>
          <c:showBubbleSize val="0"/>
        </c:dLbls>
        <c:axId val="339325615"/>
        <c:axId val="339327055"/>
      </c:areaChart>
      <c:lineChart>
        <c:grouping val="standard"/>
        <c:varyColors val="0"/>
        <c:ser>
          <c:idx val="1"/>
          <c:order val="1"/>
          <c:tx>
            <c:v>Accumulated % Line</c:v>
          </c:tx>
          <c:spPr>
            <a:ln w="25400" cap="rnd">
              <a:solidFill>
                <a:schemeClr val="accent2"/>
              </a:solidFill>
              <a:round/>
            </a:ln>
            <a:effectLst/>
          </c:spPr>
          <c:marker>
            <c:symbol val="none"/>
          </c:marker>
          <c:dLbls>
            <c:dLbl>
              <c:idx val="20"/>
              <c:layout>
                <c:manualLayout>
                  <c:x val="-1.0602195149406564E-2"/>
                  <c:y val="-1.21702094833243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2D1-416F-A7F5-5BBCF407519C}"/>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Overview'!$AH$8:$BB$8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Overview'!$AH$11:$BB$11</c:f>
              <c:numCache>
                <c:formatCode>0.0%</c:formatCode>
                <c:ptCount val="21"/>
                <c:pt idx="0">
                  <c:v>4.6838401559068321E-2</c:v>
                </c:pt>
                <c:pt idx="1">
                  <c:v>0.10322577013646952</c:v>
                </c:pt>
                <c:pt idx="2">
                  <c:v>0.17040116878526812</c:v>
                </c:pt>
                <c:pt idx="3">
                  <c:v>0.18737957189121393</c:v>
                </c:pt>
                <c:pt idx="4">
                  <c:v>0.23049919330426827</c:v>
                </c:pt>
                <c:pt idx="5">
                  <c:v>0.25026503408806167</c:v>
                </c:pt>
                <c:pt idx="6">
                  <c:v>0.33147625512215018</c:v>
                </c:pt>
                <c:pt idx="7">
                  <c:v>0.33505353530454812</c:v>
                </c:pt>
                <c:pt idx="8">
                  <c:v>0.35747735665324809</c:v>
                </c:pt>
                <c:pt idx="9">
                  <c:v>0.50014574927096012</c:v>
                </c:pt>
                <c:pt idx="10">
                  <c:v>0.56188031077175049</c:v>
                </c:pt>
                <c:pt idx="11">
                  <c:v>0.60604894628830697</c:v>
                </c:pt>
                <c:pt idx="12">
                  <c:v>0.678553303150083</c:v>
                </c:pt>
                <c:pt idx="13">
                  <c:v>0.85904624779403682</c:v>
                </c:pt>
                <c:pt idx="14">
                  <c:v>0.85904624779403682</c:v>
                </c:pt>
                <c:pt idx="15">
                  <c:v>0.88018931062493133</c:v>
                </c:pt>
                <c:pt idx="16">
                  <c:v>0.90133237345582584</c:v>
                </c:pt>
                <c:pt idx="17">
                  <c:v>0.92247543628672035</c:v>
                </c:pt>
                <c:pt idx="18">
                  <c:v>0.9483169575244802</c:v>
                </c:pt>
                <c:pt idx="19">
                  <c:v>0.97415847876224015</c:v>
                </c:pt>
                <c:pt idx="20">
                  <c:v>1</c:v>
                </c:pt>
              </c:numCache>
            </c:numRef>
          </c:val>
          <c:smooth val="0"/>
          <c:extLst>
            <c:ext xmlns:c16="http://schemas.microsoft.com/office/drawing/2014/chart" uri="{C3380CC4-5D6E-409C-BE32-E72D297353CC}">
              <c16:uniqueId val="{00000002-D2D1-416F-A7F5-5BBCF407519C}"/>
            </c:ext>
          </c:extLst>
        </c:ser>
        <c:ser>
          <c:idx val="3"/>
          <c:order val="3"/>
          <c:tx>
            <c:v>Accumulated Capital % Line</c:v>
          </c:tx>
          <c:spPr>
            <a:ln w="25400"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F-D2D1-416F-A7F5-5BBCF407519C}"/>
                </c:ext>
              </c:extLst>
            </c:dLbl>
            <c:dLbl>
              <c:idx val="1"/>
              <c:delete val="1"/>
              <c:extLst>
                <c:ext xmlns:c15="http://schemas.microsoft.com/office/drawing/2012/chart" uri="{CE6537A1-D6FC-4f65-9D91-7224C49458BB}"/>
                <c:ext xmlns:c16="http://schemas.microsoft.com/office/drawing/2014/chart" uri="{C3380CC4-5D6E-409C-BE32-E72D297353CC}">
                  <c16:uniqueId val="{0000000E-D2D1-416F-A7F5-5BBCF407519C}"/>
                </c:ext>
              </c:extLst>
            </c:dLbl>
            <c:dLbl>
              <c:idx val="6"/>
              <c:delete val="1"/>
              <c:extLst>
                <c:ext xmlns:c15="http://schemas.microsoft.com/office/drawing/2012/chart" uri="{CE6537A1-D6FC-4f65-9D91-7224C49458BB}"/>
                <c:ext xmlns:c16="http://schemas.microsoft.com/office/drawing/2014/chart" uri="{C3380CC4-5D6E-409C-BE32-E72D297353CC}">
                  <c16:uniqueId val="{0000000D-D2D1-416F-A7F5-5BBCF407519C}"/>
                </c:ext>
              </c:extLst>
            </c:dLbl>
            <c:dLbl>
              <c:idx val="7"/>
              <c:delete val="1"/>
              <c:extLst>
                <c:ext xmlns:c15="http://schemas.microsoft.com/office/drawing/2012/chart" uri="{CE6537A1-D6FC-4f65-9D91-7224C49458BB}"/>
                <c:ext xmlns:c16="http://schemas.microsoft.com/office/drawing/2014/chart" uri="{C3380CC4-5D6E-409C-BE32-E72D297353CC}">
                  <c16:uniqueId val="{0000000C-D2D1-416F-A7F5-5BBCF407519C}"/>
                </c:ext>
              </c:extLst>
            </c:dLbl>
            <c:dLbl>
              <c:idx val="10"/>
              <c:delete val="1"/>
              <c:extLst>
                <c:ext xmlns:c15="http://schemas.microsoft.com/office/drawing/2012/chart" uri="{CE6537A1-D6FC-4f65-9D91-7224C49458BB}"/>
                <c:ext xmlns:c16="http://schemas.microsoft.com/office/drawing/2014/chart" uri="{C3380CC4-5D6E-409C-BE32-E72D297353CC}">
                  <c16:uniqueId val="{0000000B-D2D1-416F-A7F5-5BBCF407519C}"/>
                </c:ext>
              </c:extLst>
            </c:dLbl>
            <c:dLbl>
              <c:idx val="12"/>
              <c:delete val="1"/>
              <c:extLst>
                <c:ext xmlns:c15="http://schemas.microsoft.com/office/drawing/2012/chart" uri="{CE6537A1-D6FC-4f65-9D91-7224C49458BB}"/>
                <c:ext xmlns:c16="http://schemas.microsoft.com/office/drawing/2014/chart" uri="{C3380CC4-5D6E-409C-BE32-E72D297353CC}">
                  <c16:uniqueId val="{0000000A-D2D1-416F-A7F5-5BBCF407519C}"/>
                </c:ext>
              </c:extLst>
            </c:dLbl>
            <c:dLbl>
              <c:idx val="14"/>
              <c:delete val="1"/>
              <c:extLst>
                <c:ext xmlns:c15="http://schemas.microsoft.com/office/drawing/2012/chart" uri="{CE6537A1-D6FC-4f65-9D91-7224C49458BB}"/>
                <c:ext xmlns:c16="http://schemas.microsoft.com/office/drawing/2014/chart" uri="{C3380CC4-5D6E-409C-BE32-E72D297353CC}">
                  <c16:uniqueId val="{00000004-D2D1-416F-A7F5-5BBCF407519C}"/>
                </c:ext>
              </c:extLst>
            </c:dLbl>
            <c:dLbl>
              <c:idx val="15"/>
              <c:delete val="1"/>
              <c:extLst>
                <c:ext xmlns:c15="http://schemas.microsoft.com/office/drawing/2012/chart" uri="{CE6537A1-D6FC-4f65-9D91-7224C49458BB}"/>
                <c:ext xmlns:c16="http://schemas.microsoft.com/office/drawing/2014/chart" uri="{C3380CC4-5D6E-409C-BE32-E72D297353CC}">
                  <c16:uniqueId val="{00000005-D2D1-416F-A7F5-5BBCF407519C}"/>
                </c:ext>
              </c:extLst>
            </c:dLbl>
            <c:dLbl>
              <c:idx val="16"/>
              <c:delete val="1"/>
              <c:extLst>
                <c:ext xmlns:c15="http://schemas.microsoft.com/office/drawing/2012/chart" uri="{CE6537A1-D6FC-4f65-9D91-7224C49458BB}"/>
                <c:ext xmlns:c16="http://schemas.microsoft.com/office/drawing/2014/chart" uri="{C3380CC4-5D6E-409C-BE32-E72D297353CC}">
                  <c16:uniqueId val="{00000006-D2D1-416F-A7F5-5BBCF407519C}"/>
                </c:ext>
              </c:extLst>
            </c:dLbl>
            <c:dLbl>
              <c:idx val="17"/>
              <c:delete val="1"/>
              <c:extLst>
                <c:ext xmlns:c15="http://schemas.microsoft.com/office/drawing/2012/chart" uri="{CE6537A1-D6FC-4f65-9D91-7224C49458BB}"/>
                <c:ext xmlns:c16="http://schemas.microsoft.com/office/drawing/2014/chart" uri="{C3380CC4-5D6E-409C-BE32-E72D297353CC}">
                  <c16:uniqueId val="{00000009-D2D1-416F-A7F5-5BBCF407519C}"/>
                </c:ext>
              </c:extLst>
            </c:dLbl>
            <c:dLbl>
              <c:idx val="18"/>
              <c:delete val="1"/>
              <c:extLst>
                <c:ext xmlns:c15="http://schemas.microsoft.com/office/drawing/2012/chart" uri="{CE6537A1-D6FC-4f65-9D91-7224C49458BB}"/>
                <c:ext xmlns:c16="http://schemas.microsoft.com/office/drawing/2014/chart" uri="{C3380CC4-5D6E-409C-BE32-E72D297353CC}">
                  <c16:uniqueId val="{00000007-D2D1-416F-A7F5-5BBCF407519C}"/>
                </c:ext>
              </c:extLst>
            </c:dLbl>
            <c:dLbl>
              <c:idx val="19"/>
              <c:delete val="1"/>
              <c:extLst>
                <c:ext xmlns:c15="http://schemas.microsoft.com/office/drawing/2012/chart" uri="{CE6537A1-D6FC-4f65-9D91-7224C49458BB}"/>
                <c:ext xmlns:c16="http://schemas.microsoft.com/office/drawing/2014/chart" uri="{C3380CC4-5D6E-409C-BE32-E72D297353CC}">
                  <c16:uniqueId val="{00000008-D2D1-416F-A7F5-5BBCF407519C}"/>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Overview'!$AH$8:$BB$8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Overview'!$AH$14:$BB$14</c:f>
              <c:numCache>
                <c:formatCode>0.0%</c:formatCode>
                <c:ptCount val="21"/>
                <c:pt idx="0">
                  <c:v>0</c:v>
                </c:pt>
                <c:pt idx="1">
                  <c:v>0</c:v>
                </c:pt>
                <c:pt idx="2">
                  <c:v>8.9135569179945626E-2</c:v>
                </c:pt>
                <c:pt idx="3">
                  <c:v>8.9135569179945626E-2</c:v>
                </c:pt>
                <c:pt idx="4">
                  <c:v>0.17846436316351896</c:v>
                </c:pt>
                <c:pt idx="5">
                  <c:v>0.32734568646947459</c:v>
                </c:pt>
                <c:pt idx="6">
                  <c:v>0.32734568646947459</c:v>
                </c:pt>
                <c:pt idx="7">
                  <c:v>0.32734568646947459</c:v>
                </c:pt>
                <c:pt idx="8">
                  <c:v>0.43546809574157813</c:v>
                </c:pt>
                <c:pt idx="9">
                  <c:v>0.55457315438634258</c:v>
                </c:pt>
                <c:pt idx="10">
                  <c:v>0.55457315438634258</c:v>
                </c:pt>
                <c:pt idx="11">
                  <c:v>0.67367821303110709</c:v>
                </c:pt>
                <c:pt idx="12">
                  <c:v>0.67367821303110709</c:v>
                </c:pt>
                <c:pt idx="13">
                  <c:v>0.95</c:v>
                </c:pt>
                <c:pt idx="14">
                  <c:v>0.95</c:v>
                </c:pt>
                <c:pt idx="15">
                  <c:v>0.95</c:v>
                </c:pt>
                <c:pt idx="16">
                  <c:v>0.95</c:v>
                </c:pt>
                <c:pt idx="17">
                  <c:v>0.95</c:v>
                </c:pt>
                <c:pt idx="18">
                  <c:v>0.95</c:v>
                </c:pt>
                <c:pt idx="19">
                  <c:v>0.95</c:v>
                </c:pt>
                <c:pt idx="20">
                  <c:v>0.95</c:v>
                </c:pt>
              </c:numCache>
            </c:numRef>
          </c:val>
          <c:smooth val="0"/>
          <c:extLst>
            <c:ext xmlns:c16="http://schemas.microsoft.com/office/drawing/2014/chart" uri="{C3380CC4-5D6E-409C-BE32-E72D297353CC}">
              <c16:uniqueId val="{00000003-D2D1-416F-A7F5-5BBCF407519C}"/>
            </c:ext>
          </c:extLst>
        </c:ser>
        <c:dLbls>
          <c:showLegendKey val="0"/>
          <c:showVal val="0"/>
          <c:showCatName val="0"/>
          <c:showSerName val="0"/>
          <c:showPercent val="0"/>
          <c:showBubbleSize val="0"/>
        </c:dLbls>
        <c:marker val="1"/>
        <c:smooth val="0"/>
        <c:axId val="339325615"/>
        <c:axId val="339327055"/>
      </c:lineChart>
      <c:catAx>
        <c:axId val="3393256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9327055"/>
        <c:crosses val="autoZero"/>
        <c:auto val="1"/>
        <c:lblAlgn val="ctr"/>
        <c:lblOffset val="100"/>
        <c:noMultiLvlLbl val="0"/>
      </c:catAx>
      <c:valAx>
        <c:axId val="339327055"/>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9325615"/>
        <c:crosses val="autoZero"/>
        <c:crossBetween val="between"/>
      </c:valAx>
      <c:spPr>
        <a:noFill/>
        <a:ln>
          <a:noFill/>
        </a:ln>
        <a:effectLst/>
      </c:spPr>
    </c:plotArea>
    <c:legend>
      <c:legendPos val="l"/>
      <c:legendEntry>
        <c:idx val="2"/>
        <c:delete val="1"/>
      </c:legendEntry>
      <c:legendEntry>
        <c:idx val="3"/>
        <c:delete val="1"/>
      </c:legendEntry>
      <c:layout>
        <c:manualLayout>
          <c:xMode val="edge"/>
          <c:yMode val="edge"/>
          <c:x val="9.3967799972593958E-3"/>
          <c:y val="0.21520978136043101"/>
          <c:w val="0.23349503687237277"/>
          <c:h val="0.16950340250117849"/>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Q4 2024  FPR Model</a:t>
            </a:r>
          </a:p>
          <a:p>
            <a:pPr>
              <a:defRPr b="1"/>
            </a:pPr>
            <a:r>
              <a:rPr lang="en-US" b="1"/>
              <a:t>Yield</a:t>
            </a:r>
            <a:r>
              <a:rPr lang="en-US" b="1" baseline="0"/>
              <a:t> on Cost</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chemeClr val="accent1"/>
            </a:solidFill>
            <a:ln>
              <a:noFill/>
            </a:ln>
            <a:effectLst/>
          </c:spPr>
          <c:invertIfNegative val="0"/>
          <c:dLbls>
            <c:spPr>
              <a:solidFill>
                <a:schemeClr val="accent1"/>
              </a:solidFill>
              <a:ln>
                <a:noFill/>
              </a:ln>
              <a:effectLst/>
            </c:spPr>
            <c:txPr>
              <a:bodyPr rot="0" spcFirstLastPara="1" vertOverflow="overflow" horzOverflow="overflow" vert="horz" wrap="square" lIns="91440" tIns="19050" rIns="9144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5.8178513763980901E-2</c:v>
                </c:pt>
                <c:pt idx="1">
                  <c:v>5.7058023061040922E-2</c:v>
                </c:pt>
                <c:pt idx="2">
                  <c:v>6.0062052178135844E-2</c:v>
                </c:pt>
                <c:pt idx="3">
                  <c:v>6.5856410113499214E-2</c:v>
                </c:pt>
                <c:pt idx="4">
                  <c:v>6.8868602290823908E-2</c:v>
                </c:pt>
              </c:numCache>
              <c:extLst/>
            </c:numRef>
          </c:val>
          <c:extLst>
            <c:ext xmlns:c16="http://schemas.microsoft.com/office/drawing/2014/chart" uri="{C3380CC4-5D6E-409C-BE32-E72D297353CC}">
              <c16:uniqueId val="{00000000-3A41-441C-9E53-CB34C70DFE73}"/>
            </c:ext>
          </c:extLst>
        </c:ser>
        <c:dLbls>
          <c:showLegendKey val="0"/>
          <c:showVal val="0"/>
          <c:showCatName val="0"/>
          <c:showSerName val="0"/>
          <c:showPercent val="0"/>
          <c:showBubbleSize val="0"/>
        </c:dLbls>
        <c:gapWidth val="150"/>
        <c:axId val="1739626767"/>
        <c:axId val="1739628687"/>
        <c:extLst>
          <c:ext xmlns:c15="http://schemas.microsoft.com/office/drawing/2012/chart" uri="{02D57815-91ED-43cb-92C2-25804820EDAC}">
            <c15:filteredBarSeries>
              <c15:ser>
                <c:idx val="2"/>
                <c:order val="2"/>
                <c:tx>
                  <c:strRef>
                    <c:extLst>
                      <c:ext uri="{02D57815-91ED-43cb-92C2-25804820EDAC}">
                        <c15:formulaRef>
                          <c15:sqref>'Pool Breakdown Performance'!$N$84</c15:sqref>
                        </c15:formulaRef>
                      </c:ext>
                    </c:extLst>
                    <c:strCache>
                      <c:ptCount val="1"/>
                      <c:pt idx="0">
                        <c:v>Yield on Cost w/o Development</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'Pool Breakdown Performance'!$R$76:$V$76</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'Pool Breakdown Performance'!$R$84:$V$84</c15:sqref>
                        </c15:formulaRef>
                      </c:ext>
                    </c:extLst>
                    <c:numCache>
                      <c:formatCode>0.00%</c:formatCode>
                      <c:ptCount val="5"/>
                      <c:pt idx="0">
                        <c:v>5.8178513763980901E-2</c:v>
                      </c:pt>
                      <c:pt idx="1">
                        <c:v>5.8768326350644412E-2</c:v>
                      </c:pt>
                      <c:pt idx="2">
                        <c:v>6.1765022163045698E-2</c:v>
                      </c:pt>
                      <c:pt idx="3">
                        <c:v>6.572990613276368E-2</c:v>
                      </c:pt>
                      <c:pt idx="4">
                        <c:v>6.8544197679468302E-2</c:v>
                      </c:pt>
                    </c:numCache>
                  </c:numRef>
                </c:val>
                <c:extLst>
                  <c:ext xmlns:c16="http://schemas.microsoft.com/office/drawing/2014/chart" uri="{C3380CC4-5D6E-409C-BE32-E72D297353CC}">
                    <c16:uniqueId val="{00000001-3A41-441C-9E53-CB34C70DFE73}"/>
                  </c:ext>
                </c:extLst>
              </c15:ser>
            </c15:filteredBarSeries>
          </c:ext>
        </c:extLst>
      </c:barChart>
      <c:lineChart>
        <c:grouping val="standard"/>
        <c:varyColors val="0"/>
        <c:dLbls>
          <c:showLegendKey val="0"/>
          <c:showVal val="0"/>
          <c:showCatName val="0"/>
          <c:showSerName val="0"/>
          <c:showPercent val="0"/>
          <c:showBubbleSize val="0"/>
        </c:dLbls>
        <c:marker val="1"/>
        <c:smooth val="0"/>
        <c:axId val="404350400"/>
        <c:axId val="404349440"/>
        <c:extLst>
          <c:ext xmlns:c15="http://schemas.microsoft.com/office/drawing/2012/chart" uri="{02D57815-91ED-43cb-92C2-25804820EDAC}">
            <c15:filteredLineSeries>
              <c15:ser>
                <c:idx val="1"/>
                <c:order val="1"/>
                <c:tx>
                  <c:strRef>
                    <c:extLst>
                      <c:ext uri="{02D57815-91ED-43cb-92C2-25804820EDAC}">
                        <c15:formulaRef>
                          <c15:sqref>'Pool Breakdown Performance'!$N$80</c15:sqref>
                        </c15:formulaRef>
                      </c:ext>
                    </c:extLst>
                    <c:strCache>
                      <c:ptCount val="1"/>
                      <c:pt idx="0">
                        <c:v>YOC Growth</c:v>
                      </c:pt>
                    </c:strCache>
                  </c:strRef>
                </c:tx>
                <c:spPr>
                  <a:ln w="28575" cap="rnd">
                    <a:solidFill>
                      <a:schemeClr val="accent1"/>
                    </a:solidFill>
                    <a:prstDash val="dash"/>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'Pool Breakdown Performance'!$R$76:$V$76</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'Pool Breakdown Performance'!$R$80:$V$80</c15:sqref>
                        </c15:formulaRef>
                      </c:ext>
                    </c:extLst>
                    <c:numCache>
                      <c:formatCode>0.0%</c:formatCode>
                      <c:ptCount val="5"/>
                      <c:pt idx="0">
                        <c:v>5.3595721876984026E-2</c:v>
                      </c:pt>
                      <c:pt idx="1">
                        <c:v>-1.9259527795529419E-2</c:v>
                      </c:pt>
                      <c:pt idx="2">
                        <c:v>5.2648671579125672E-2</c:v>
                      </c:pt>
                      <c:pt idx="3">
                        <c:v>9.6472859738093719E-2</c:v>
                      </c:pt>
                      <c:pt idx="4">
                        <c:v>4.5738784913015751E-2</c:v>
                      </c:pt>
                    </c:numCache>
                  </c:numRef>
                </c:val>
                <c:smooth val="0"/>
                <c:extLst>
                  <c:ext xmlns:c16="http://schemas.microsoft.com/office/drawing/2014/chart" uri="{C3380CC4-5D6E-409C-BE32-E72D297353CC}">
                    <c16:uniqueId val="{00000002-3A41-441C-9E53-CB34C70DFE73}"/>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'Pool Breakdown Performance'!$N$85</c15:sqref>
                        </c15:formulaRef>
                      </c:ext>
                    </c:extLst>
                    <c:strCache>
                      <c:ptCount val="1"/>
                      <c:pt idx="0">
                        <c:v>YOC Growth  w/o Development</c:v>
                      </c:pt>
                    </c:strCache>
                  </c:strRef>
                </c:tx>
                <c:spPr>
                  <a:ln w="28575" cap="rnd">
                    <a:solidFill>
                      <a:schemeClr val="accent2"/>
                    </a:solidFill>
                    <a:prstDash val="dash"/>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'Pool Breakdown Performance'!$R$76:$V$76</c15:sqref>
                        </c15:formulaRef>
                      </c:ext>
                    </c:extLst>
                    <c:numCache>
                      <c:formatCode>General</c:formatCode>
                      <c:ptCount val="5"/>
                      <c:pt idx="0">
                        <c:v>2024</c:v>
                      </c:pt>
                      <c:pt idx="1">
                        <c:v>2025</c:v>
                      </c:pt>
                      <c:pt idx="2">
                        <c:v>2026</c:v>
                      </c:pt>
                      <c:pt idx="3">
                        <c:v>2027</c:v>
                      </c:pt>
                      <c:pt idx="4">
                        <c:v>2028</c:v>
                      </c:pt>
                    </c:numCache>
                  </c:numRef>
                </c:cat>
                <c:val>
                  <c:numRef>
                    <c:extLst xmlns:c15="http://schemas.microsoft.com/office/drawing/2012/chart">
                      <c:ext xmlns:c15="http://schemas.microsoft.com/office/drawing/2012/chart" uri="{02D57815-91ED-43cb-92C2-25804820EDAC}">
                        <c15:formulaRef>
                          <c15:sqref>'Pool Breakdown Performance'!$R$85:$V$85</c15:sqref>
                        </c15:formulaRef>
                      </c:ext>
                    </c:extLst>
                    <c:numCache>
                      <c:formatCode>0.0%</c:formatCode>
                      <c:ptCount val="5"/>
                      <c:pt idx="0">
                        <c:v>5.3595721876984026E-2</c:v>
                      </c:pt>
                      <c:pt idx="1">
                        <c:v>1.0137979616603232E-2</c:v>
                      </c:pt>
                      <c:pt idx="2">
                        <c:v>5.0991682058824317E-2</c:v>
                      </c:pt>
                      <c:pt idx="3">
                        <c:v>6.4193030794218453E-2</c:v>
                      </c:pt>
                      <c:pt idx="4">
                        <c:v>4.2815998261433785E-2</c:v>
                      </c:pt>
                    </c:numCache>
                  </c:numRef>
                </c:val>
                <c:smooth val="0"/>
                <c:extLst xmlns:c15="http://schemas.microsoft.com/office/drawing/2012/chart">
                  <c:ext xmlns:c16="http://schemas.microsoft.com/office/drawing/2014/chart" uri="{C3380CC4-5D6E-409C-BE32-E72D297353CC}">
                    <c16:uniqueId val="{00000003-3A41-441C-9E53-CB34C70DFE73}"/>
                  </c:ext>
                </c:extLst>
              </c15:ser>
            </c15:filteredLineSeries>
          </c:ext>
        </c:extLst>
      </c:line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ax val="7.0000000000000007E-2"/>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valAx>
        <c:axId val="404349440"/>
        <c:scaling>
          <c:orientation val="minMax"/>
          <c:min val="-0.30000000000000004"/>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350400"/>
        <c:crosses val="max"/>
        <c:crossBetween val="between"/>
      </c:valAx>
      <c:catAx>
        <c:axId val="404350400"/>
        <c:scaling>
          <c:orientation val="minMax"/>
        </c:scaling>
        <c:delete val="1"/>
        <c:axPos val="b"/>
        <c:numFmt formatCode="General" sourceLinked="1"/>
        <c:majorTickMark val="out"/>
        <c:minorTickMark val="none"/>
        <c:tickLblPos val="nextTo"/>
        <c:crossAx val="4043494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Pipeline Model</a:t>
            </a:r>
          </a:p>
          <a:p>
            <a:pPr>
              <a:defRPr sz="1400" b="1" i="0" u="none" strike="noStrike" kern="1200" spc="0" baseline="0">
                <a:solidFill>
                  <a:schemeClr val="tx1">
                    <a:lumMod val="65000"/>
                    <a:lumOff val="35000"/>
                  </a:schemeClr>
                </a:solidFill>
                <a:latin typeface="+mn-lt"/>
                <a:ea typeface="+mn-ea"/>
                <a:cs typeface="+mn-cs"/>
              </a:defRPr>
            </a:pPr>
            <a:r>
              <a:rPr lang="en-US" b="1"/>
              <a:t>Yield on Cost</a:t>
            </a:r>
          </a:p>
        </c:rich>
      </c:tx>
      <c:overlay val="0"/>
      <c:spPr>
        <a:noFill/>
        <a:ln>
          <a:noFill/>
        </a:ln>
        <a:effectLst/>
      </c:sp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91440" tIns="19050" rIns="9144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5.7630703354496653E-2</c:v>
                </c:pt>
                <c:pt idx="1">
                  <c:v>5.3612569956707101E-2</c:v>
                </c:pt>
                <c:pt idx="2">
                  <c:v>5.7767740485837556E-2</c:v>
                </c:pt>
                <c:pt idx="3">
                  <c:v>6.4499043225089203E-2</c:v>
                </c:pt>
                <c:pt idx="4">
                  <c:v>6.7289189482329911E-2</c:v>
                </c:pt>
              </c:numCache>
              <c:extLst/>
            </c:numRef>
          </c:val>
          <c:extLst>
            <c:ext xmlns:c16="http://schemas.microsoft.com/office/drawing/2014/chart" uri="{C3380CC4-5D6E-409C-BE32-E72D297353CC}">
              <c16:uniqueId val="{00000000-B549-4C7C-8ADC-4743A6E7D20E}"/>
            </c:ext>
          </c:extLst>
        </c:ser>
        <c:dLbls>
          <c:showLegendKey val="0"/>
          <c:showVal val="0"/>
          <c:showCatName val="0"/>
          <c:showSerName val="0"/>
          <c:showPercent val="0"/>
          <c:showBubbleSize val="0"/>
        </c:dLbls>
        <c:gapWidth val="150"/>
        <c:axId val="1739626767"/>
        <c:axId val="1739628687"/>
      </c:bar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ax val="7.0000000000000007E-2"/>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Q4 2024  FPR Model</a:t>
            </a:r>
          </a:p>
          <a:p>
            <a:pPr>
              <a:defRPr b="1"/>
            </a:pPr>
            <a:r>
              <a:rPr lang="en-US" b="1"/>
              <a:t>Yield</a:t>
            </a:r>
            <a:r>
              <a:rPr lang="en-US" b="1" baseline="0"/>
              <a:t> on Cost</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5.8178513763980901E-2</c:v>
                </c:pt>
                <c:pt idx="1">
                  <c:v>5.7058023061040922E-2</c:v>
                </c:pt>
                <c:pt idx="2">
                  <c:v>6.0062052178135844E-2</c:v>
                </c:pt>
                <c:pt idx="3">
                  <c:v>6.5856410113499214E-2</c:v>
                </c:pt>
                <c:pt idx="4">
                  <c:v>6.8868602290823908E-2</c:v>
                </c:pt>
              </c:numCache>
              <c:extLst/>
            </c:numRef>
          </c:val>
          <c:extLst>
            <c:ext xmlns:c16="http://schemas.microsoft.com/office/drawing/2014/chart" uri="{C3380CC4-5D6E-409C-BE32-E72D297353CC}">
              <c16:uniqueId val="{00000000-3A41-441C-9E53-CB34C70DFE73}"/>
            </c:ext>
          </c:extLst>
        </c:ser>
        <c:ser>
          <c:idx val="2"/>
          <c:order val="2"/>
          <c:tx>
            <c:strRef>
              <c:f>'Pool Breakdown Performance'!$N$84</c:f>
              <c:strCache>
                <c:ptCount val="1"/>
                <c:pt idx="0">
                  <c:v>Yield on Cost w/o Development</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Performance'!$R$84:$V$84</c:f>
              <c:numCache>
                <c:formatCode>0.00%</c:formatCode>
                <c:ptCount val="5"/>
                <c:pt idx="0">
                  <c:v>5.8178513763980901E-2</c:v>
                </c:pt>
                <c:pt idx="1">
                  <c:v>5.8768326350644412E-2</c:v>
                </c:pt>
                <c:pt idx="2">
                  <c:v>6.1765022163045698E-2</c:v>
                </c:pt>
                <c:pt idx="3">
                  <c:v>6.572990613276368E-2</c:v>
                </c:pt>
                <c:pt idx="4">
                  <c:v>6.8544197679468302E-2</c:v>
                </c:pt>
              </c:numCache>
              <c:extLst/>
            </c:numRef>
          </c:val>
          <c:extLst>
            <c:ext xmlns:c16="http://schemas.microsoft.com/office/drawing/2014/chart" uri="{C3380CC4-5D6E-409C-BE32-E72D297353CC}">
              <c16:uniqueId val="{00000001-3A41-441C-9E53-CB34C70DFE73}"/>
            </c:ext>
          </c:extLst>
        </c:ser>
        <c:dLbls>
          <c:showLegendKey val="0"/>
          <c:showVal val="0"/>
          <c:showCatName val="0"/>
          <c:showSerName val="0"/>
          <c:showPercent val="0"/>
          <c:showBubbleSize val="0"/>
        </c:dLbls>
        <c:gapWidth val="150"/>
        <c:axId val="1739626767"/>
        <c:axId val="1739628687"/>
      </c:barChart>
      <c:lineChart>
        <c:grouping val="standard"/>
        <c:varyColors val="0"/>
        <c:ser>
          <c:idx val="1"/>
          <c:order val="1"/>
          <c:tx>
            <c:strRef>
              <c:f>'Pool Breakdown Performance'!$N$80</c:f>
              <c:strCache>
                <c:ptCount val="1"/>
                <c:pt idx="0">
                  <c:v>YOC Growth</c:v>
                </c:pt>
              </c:strCache>
            </c:strRef>
          </c:tx>
          <c:spPr>
            <a:ln w="28575" cap="rnd">
              <a:solidFill>
                <a:schemeClr val="accent1"/>
              </a:solidFill>
              <a:prstDash val="dash"/>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Performance'!$R$80:$V$80</c:f>
              <c:numCache>
                <c:formatCode>0.0%</c:formatCode>
                <c:ptCount val="5"/>
                <c:pt idx="0">
                  <c:v>5.3595721876984026E-2</c:v>
                </c:pt>
                <c:pt idx="1">
                  <c:v>-1.9259527795529419E-2</c:v>
                </c:pt>
                <c:pt idx="2">
                  <c:v>5.2648671579125672E-2</c:v>
                </c:pt>
                <c:pt idx="3">
                  <c:v>9.6472859738093719E-2</c:v>
                </c:pt>
                <c:pt idx="4">
                  <c:v>4.5738784913015751E-2</c:v>
                </c:pt>
              </c:numCache>
              <c:extLst/>
            </c:numRef>
          </c:val>
          <c:smooth val="0"/>
          <c:extLst>
            <c:ext xmlns:c16="http://schemas.microsoft.com/office/drawing/2014/chart" uri="{C3380CC4-5D6E-409C-BE32-E72D297353CC}">
              <c16:uniqueId val="{00000002-3A41-441C-9E53-CB34C70DFE73}"/>
            </c:ext>
          </c:extLst>
        </c:ser>
        <c:ser>
          <c:idx val="3"/>
          <c:order val="3"/>
          <c:tx>
            <c:strRef>
              <c:f>'Pool Breakdown Performance'!$N$85</c:f>
              <c:strCache>
                <c:ptCount val="1"/>
                <c:pt idx="0">
                  <c:v>YOC Growth  w/o Development</c:v>
                </c:pt>
              </c:strCache>
            </c:strRef>
          </c:tx>
          <c:spPr>
            <a:ln w="28575" cap="rnd">
              <a:solidFill>
                <a:schemeClr val="accent2"/>
              </a:solidFill>
              <a:prstDash val="dash"/>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Performance'!$R$85:$V$85</c:f>
              <c:numCache>
                <c:formatCode>0.0%</c:formatCode>
                <c:ptCount val="5"/>
                <c:pt idx="0">
                  <c:v>5.3595721876984026E-2</c:v>
                </c:pt>
                <c:pt idx="1">
                  <c:v>1.0137979616603232E-2</c:v>
                </c:pt>
                <c:pt idx="2">
                  <c:v>5.0991682058824317E-2</c:v>
                </c:pt>
                <c:pt idx="3">
                  <c:v>6.4193030794218453E-2</c:v>
                </c:pt>
                <c:pt idx="4">
                  <c:v>4.2815998261433785E-2</c:v>
                </c:pt>
              </c:numCache>
              <c:extLst/>
            </c:numRef>
          </c:val>
          <c:smooth val="0"/>
          <c:extLst>
            <c:ext xmlns:c16="http://schemas.microsoft.com/office/drawing/2014/chart" uri="{C3380CC4-5D6E-409C-BE32-E72D297353CC}">
              <c16:uniqueId val="{00000003-3A41-441C-9E53-CB34C70DFE73}"/>
            </c:ext>
          </c:extLst>
        </c:ser>
        <c:dLbls>
          <c:showLegendKey val="0"/>
          <c:showVal val="0"/>
          <c:showCatName val="0"/>
          <c:showSerName val="0"/>
          <c:showPercent val="0"/>
          <c:showBubbleSize val="0"/>
        </c:dLbls>
        <c:marker val="1"/>
        <c:smooth val="0"/>
        <c:axId val="404350400"/>
        <c:axId val="404349440"/>
      </c:line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ax val="9.0000000000000024E-2"/>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valAx>
        <c:axId val="404349440"/>
        <c:scaling>
          <c:orientation val="minMax"/>
          <c:min val="-0.30000000000000004"/>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350400"/>
        <c:crosses val="max"/>
        <c:crossBetween val="between"/>
      </c:valAx>
      <c:catAx>
        <c:axId val="404350400"/>
        <c:scaling>
          <c:orientation val="minMax"/>
        </c:scaling>
        <c:delete val="1"/>
        <c:axPos val="b"/>
        <c:numFmt formatCode="General" sourceLinked="1"/>
        <c:majorTickMark val="out"/>
        <c:minorTickMark val="none"/>
        <c:tickLblPos val="nextTo"/>
        <c:crossAx val="4043494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Pipeline Model</a:t>
            </a:r>
          </a:p>
          <a:p>
            <a:pPr>
              <a:defRPr b="1"/>
            </a:pPr>
            <a:r>
              <a:rPr lang="en-US" b="1" baseline="0"/>
              <a:t>Yield on Cost</a:t>
            </a:r>
            <a:r>
              <a:rPr lang="en-US" b="1"/>
              <a:t>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'Pool Breakdown Performance'!$N$79</c:f>
              <c:strCache>
                <c:ptCount val="1"/>
                <c:pt idx="0">
                  <c:v>Yield on Cost</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Performance'!$R$79:$V$79</c:f>
              <c:numCache>
                <c:formatCode>0.00%</c:formatCode>
                <c:ptCount val="5"/>
                <c:pt idx="0">
                  <c:v>5.7630703354496653E-2</c:v>
                </c:pt>
                <c:pt idx="1">
                  <c:v>5.3612569956707101E-2</c:v>
                </c:pt>
                <c:pt idx="2">
                  <c:v>5.7767740485837556E-2</c:v>
                </c:pt>
                <c:pt idx="3">
                  <c:v>6.4499043225089203E-2</c:v>
                </c:pt>
                <c:pt idx="4">
                  <c:v>6.7289189482329911E-2</c:v>
                </c:pt>
              </c:numCache>
              <c:extLst/>
            </c:numRef>
          </c:val>
          <c:extLst>
            <c:ext xmlns:c16="http://schemas.microsoft.com/office/drawing/2014/chart" uri="{C3380CC4-5D6E-409C-BE32-E72D297353CC}">
              <c16:uniqueId val="{00000000-3D2D-41F0-9D1E-C4F625CA3B4D}"/>
            </c:ext>
          </c:extLst>
        </c:ser>
        <c:ser>
          <c:idx val="2"/>
          <c:order val="2"/>
          <c:tx>
            <c:strRef>
              <c:f>'Pool Breakdown Performance'!$N$84</c:f>
              <c:strCache>
                <c:ptCount val="1"/>
                <c:pt idx="0">
                  <c:v>Yield on Cost w/o Development</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Performance'!$R$84:$V$84</c:f>
              <c:numCache>
                <c:formatCode>0.00%</c:formatCode>
                <c:ptCount val="5"/>
                <c:pt idx="0">
                  <c:v>5.8114426580586527E-2</c:v>
                </c:pt>
                <c:pt idx="1">
                  <c:v>5.5268062457081317E-2</c:v>
                </c:pt>
                <c:pt idx="2">
                  <c:v>5.949712269856184E-2</c:v>
                </c:pt>
                <c:pt idx="3">
                  <c:v>6.4309230652888918E-2</c:v>
                </c:pt>
                <c:pt idx="4">
                  <c:v>6.6894557374983399E-2</c:v>
                </c:pt>
              </c:numCache>
              <c:extLst/>
            </c:numRef>
          </c:val>
          <c:extLst>
            <c:ext xmlns:c16="http://schemas.microsoft.com/office/drawing/2014/chart" uri="{C3380CC4-5D6E-409C-BE32-E72D297353CC}">
              <c16:uniqueId val="{00000001-3D2D-41F0-9D1E-C4F625CA3B4D}"/>
            </c:ext>
          </c:extLst>
        </c:ser>
        <c:dLbls>
          <c:showLegendKey val="0"/>
          <c:showVal val="0"/>
          <c:showCatName val="0"/>
          <c:showSerName val="0"/>
          <c:showPercent val="0"/>
          <c:showBubbleSize val="0"/>
        </c:dLbls>
        <c:gapWidth val="150"/>
        <c:axId val="1739626767"/>
        <c:axId val="1739628687"/>
      </c:barChart>
      <c:lineChart>
        <c:grouping val="standard"/>
        <c:varyColors val="0"/>
        <c:ser>
          <c:idx val="1"/>
          <c:order val="1"/>
          <c:tx>
            <c:strRef>
              <c:f>'Pool Breakdown Performance'!$N$80</c:f>
              <c:strCache>
                <c:ptCount val="1"/>
                <c:pt idx="0">
                  <c:v>YOC Growth</c:v>
                </c:pt>
              </c:strCache>
            </c:strRef>
          </c:tx>
          <c:spPr>
            <a:ln w="28575" cap="rnd">
              <a:solidFill>
                <a:schemeClr val="accent1"/>
              </a:solidFill>
              <a:prstDash val="dash"/>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Performance'!$R$80:$V$80</c:f>
              <c:numCache>
                <c:formatCode>0.0%</c:formatCode>
                <c:ptCount val="5"/>
                <c:pt idx="0">
                  <c:v>4.3675036962725899E-2</c:v>
                </c:pt>
                <c:pt idx="1">
                  <c:v>-6.972209540933938E-2</c:v>
                </c:pt>
                <c:pt idx="2">
                  <c:v>7.7503662527012018E-2</c:v>
                </c:pt>
                <c:pt idx="3">
                  <c:v>0.1165235593886853</c:v>
                </c:pt>
                <c:pt idx="4">
                  <c:v>4.3258723195375826E-2</c:v>
                </c:pt>
              </c:numCache>
              <c:extLst/>
            </c:numRef>
          </c:val>
          <c:smooth val="0"/>
          <c:extLst>
            <c:ext xmlns:c16="http://schemas.microsoft.com/office/drawing/2014/chart" uri="{C3380CC4-5D6E-409C-BE32-E72D297353CC}">
              <c16:uniqueId val="{00000002-3D2D-41F0-9D1E-C4F625CA3B4D}"/>
            </c:ext>
          </c:extLst>
        </c:ser>
        <c:ser>
          <c:idx val="3"/>
          <c:order val="3"/>
          <c:tx>
            <c:strRef>
              <c:f>'Pool Breakdown Performance'!$N$85</c:f>
              <c:strCache>
                <c:ptCount val="1"/>
                <c:pt idx="0">
                  <c:v>YOC Growth  w/o Development</c:v>
                </c:pt>
              </c:strCache>
            </c:strRef>
          </c:tx>
          <c:spPr>
            <a:ln w="28575" cap="rnd">
              <a:solidFill>
                <a:schemeClr val="accent2"/>
              </a:solidFill>
              <a:prstDash val="dash"/>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Performance'!$R$76:$V$76</c:f>
              <c:numCache>
                <c:formatCode>General</c:formatCode>
                <c:ptCount val="5"/>
                <c:pt idx="0">
                  <c:v>2024</c:v>
                </c:pt>
                <c:pt idx="1">
                  <c:v>2025</c:v>
                </c:pt>
                <c:pt idx="2">
                  <c:v>2026</c:v>
                </c:pt>
                <c:pt idx="3">
                  <c:v>2027</c:v>
                </c:pt>
                <c:pt idx="4">
                  <c:v>2028</c:v>
                </c:pt>
              </c:numCache>
              <c:extLst/>
            </c:numRef>
          </c:cat>
          <c:val>
            <c:numRef>
              <c:f>'Pool Breakdown Performance'!$R$85:$V$85</c:f>
              <c:numCache>
                <c:formatCode>0.0%</c:formatCode>
                <c:ptCount val="5"/>
                <c:pt idx="0">
                  <c:v>4.062848465735347E-2</c:v>
                </c:pt>
                <c:pt idx="1">
                  <c:v>-4.8978614966770695E-2</c:v>
                </c:pt>
                <c:pt idx="2">
                  <c:v>7.6519060981459663E-2</c:v>
                </c:pt>
                <c:pt idx="3">
                  <c:v>8.0879675118195271E-2</c:v>
                </c:pt>
                <c:pt idx="4">
                  <c:v>4.0201487342444775E-2</c:v>
                </c:pt>
              </c:numCache>
              <c:extLst/>
            </c:numRef>
          </c:val>
          <c:smooth val="0"/>
          <c:extLst>
            <c:ext xmlns:c16="http://schemas.microsoft.com/office/drawing/2014/chart" uri="{C3380CC4-5D6E-409C-BE32-E72D297353CC}">
              <c16:uniqueId val="{00000003-3D2D-41F0-9D1E-C4F625CA3B4D}"/>
            </c:ext>
          </c:extLst>
        </c:ser>
        <c:dLbls>
          <c:showLegendKey val="0"/>
          <c:showVal val="0"/>
          <c:showCatName val="0"/>
          <c:showSerName val="0"/>
          <c:showPercent val="0"/>
          <c:showBubbleSize val="0"/>
        </c:dLbls>
        <c:marker val="1"/>
        <c:smooth val="0"/>
        <c:axId val="404350400"/>
        <c:axId val="404349440"/>
      </c:line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ax val="9.0000000000000024E-2"/>
          <c:min val="4.0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valAx>
        <c:axId val="404349440"/>
        <c:scaling>
          <c:orientation val="minMax"/>
          <c:min val="-0.30000000000000004"/>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350400"/>
        <c:crosses val="max"/>
        <c:crossBetween val="between"/>
      </c:valAx>
      <c:catAx>
        <c:axId val="404350400"/>
        <c:scaling>
          <c:orientation val="minMax"/>
        </c:scaling>
        <c:delete val="1"/>
        <c:axPos val="b"/>
        <c:numFmt formatCode="General" sourceLinked="1"/>
        <c:majorTickMark val="out"/>
        <c:minorTickMark val="none"/>
        <c:tickLblPos val="nextTo"/>
        <c:crossAx val="4043494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1"/>
          <c:tx>
            <c:strRef>
              <c:f>'CapEx, TI &amp; LC'!$N$16</c:f>
              <c:strCache>
                <c:ptCount val="1"/>
                <c:pt idx="0">
                  <c:v>Accumulated</c:v>
                </c:pt>
              </c:strCache>
            </c:strRef>
          </c:tx>
          <c:spPr>
            <a:solidFill>
              <a:schemeClr val="accent2"/>
            </a:solidFill>
            <a:ln>
              <a:noFill/>
            </a:ln>
            <a:effectLst/>
          </c:spPr>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LC'!$P$16:$V$16</c:f>
              <c:numCache>
                <c:formatCode>"$"#,##0</c:formatCode>
                <c:ptCount val="7"/>
                <c:pt idx="0">
                  <c:v>2.1070000000000002</c:v>
                </c:pt>
                <c:pt idx="1">
                  <c:v>9.389438160000001</c:v>
                </c:pt>
                <c:pt idx="2">
                  <c:v>24.284393399599999</c:v>
                </c:pt>
                <c:pt idx="3">
                  <c:v>47.588739047647493</c:v>
                </c:pt>
                <c:pt idx="4" formatCode="&quot;$&quot;#,##0.00">
                  <c:v>88.043028249126934</c:v>
                </c:pt>
                <c:pt idx="5">
                  <c:v>109.77477363616441</c:v>
                </c:pt>
                <c:pt idx="6">
                  <c:v>143.51288432178433</c:v>
                </c:pt>
              </c:numCache>
            </c:numRef>
          </c:val>
          <c:extLst>
            <c:ext xmlns:c16="http://schemas.microsoft.com/office/drawing/2014/chart" uri="{C3380CC4-5D6E-409C-BE32-E72D297353CC}">
              <c16:uniqueId val="{00000000-392A-43BD-BABE-F7ED13AF8D90}"/>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LC'!$N$15</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LC'!$P$15:$V$15</c:f>
              <c:numCache>
                <c:formatCode>"$"#,##0.0</c:formatCode>
                <c:ptCount val="7"/>
                <c:pt idx="0">
                  <c:v>2.1070000000000002</c:v>
                </c:pt>
                <c:pt idx="1">
                  <c:v>7.2824381600000008</c:v>
                </c:pt>
                <c:pt idx="2">
                  <c:v>14.894955239599998</c:v>
                </c:pt>
                <c:pt idx="3">
                  <c:v>23.304345648047491</c:v>
                </c:pt>
                <c:pt idx="4">
                  <c:v>40.45428920147944</c:v>
                </c:pt>
                <c:pt idx="5">
                  <c:v>21.731745387037485</c:v>
                </c:pt>
                <c:pt idx="6">
                  <c:v>33.738110685619915</c:v>
                </c:pt>
              </c:numCache>
            </c:numRef>
          </c:val>
          <c:extLst>
            <c:ext xmlns:c16="http://schemas.microsoft.com/office/drawing/2014/chart" uri="{C3380CC4-5D6E-409C-BE32-E72D297353CC}">
              <c16:uniqueId val="{00000001-392A-43BD-BABE-F7ED13AF8D90}"/>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LC'!$P$16:$V$16</c:f>
              <c:numCache>
                <c:formatCode>"$"#,##0</c:formatCode>
                <c:ptCount val="7"/>
                <c:pt idx="0">
                  <c:v>2.1070000000000002</c:v>
                </c:pt>
                <c:pt idx="1">
                  <c:v>9.389438160000001</c:v>
                </c:pt>
                <c:pt idx="2">
                  <c:v>24.284393399599999</c:v>
                </c:pt>
                <c:pt idx="3">
                  <c:v>47.588739047647493</c:v>
                </c:pt>
                <c:pt idx="4" formatCode="&quot;$&quot;#,##0.00">
                  <c:v>88.043028249126934</c:v>
                </c:pt>
                <c:pt idx="5">
                  <c:v>109.77477363616441</c:v>
                </c:pt>
                <c:pt idx="6">
                  <c:v>143.51288432178433</c:v>
                </c:pt>
              </c:numCache>
            </c:numRef>
          </c:val>
          <c:smooth val="0"/>
          <c:extLst>
            <c:ext xmlns:c16="http://schemas.microsoft.com/office/drawing/2014/chart" uri="{C3380CC4-5D6E-409C-BE32-E72D297353CC}">
              <c16:uniqueId val="{00000002-392A-43BD-BABE-F7ED13AF8D90}"/>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'CapEx, TI &amp; LC'!$N$12</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LC'!$P$12:$V$12</c:f>
              <c:numCache>
                <c:formatCode>"$"#,##0.0</c:formatCode>
                <c:ptCount val="7"/>
                <c:pt idx="0">
                  <c:v>1.7599794100000001</c:v>
                </c:pt>
                <c:pt idx="1">
                  <c:v>4.8607368100000006</c:v>
                </c:pt>
                <c:pt idx="2">
                  <c:v>11.062518557599997</c:v>
                </c:pt>
                <c:pt idx="3">
                  <c:v>15.59343154686049</c:v>
                </c:pt>
                <c:pt idx="4">
                  <c:v>21.291450714130704</c:v>
                </c:pt>
                <c:pt idx="5">
                  <c:v>7.9944935790818965</c:v>
                </c:pt>
                <c:pt idx="6">
                  <c:v>16.306613358103476</c:v>
                </c:pt>
              </c:numCache>
            </c:numRef>
          </c:val>
          <c:extLst>
            <c:ext xmlns:c16="http://schemas.microsoft.com/office/drawing/2014/chart" uri="{C3380CC4-5D6E-409C-BE32-E72D297353CC}">
              <c16:uniqueId val="{00000000-460F-4073-9635-67F4673F3705}"/>
            </c:ext>
          </c:extLst>
        </c:ser>
        <c:ser>
          <c:idx val="1"/>
          <c:order val="1"/>
          <c:tx>
            <c:strRef>
              <c:f>'CapEx, TI &amp; LC'!$N$13</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LC'!$P$13:$V$13</c:f>
              <c:numCache>
                <c:formatCode>"$"#,##0.0</c:formatCode>
                <c:ptCount val="7"/>
                <c:pt idx="0">
                  <c:v>7.6005920000000005E-2</c:v>
                </c:pt>
                <c:pt idx="1">
                  <c:v>1.0338314199999998</c:v>
                </c:pt>
                <c:pt idx="2">
                  <c:v>1.166456725</c:v>
                </c:pt>
                <c:pt idx="3">
                  <c:v>3.2612054418000005</c:v>
                </c:pt>
                <c:pt idx="4">
                  <c:v>7.6140247167643587</c:v>
                </c:pt>
                <c:pt idx="5">
                  <c:v>6.4772893164763214</c:v>
                </c:pt>
                <c:pt idx="6">
                  <c:v>8.4271922595532462</c:v>
                </c:pt>
              </c:numCache>
            </c:numRef>
          </c:val>
          <c:extLst>
            <c:ext xmlns:c16="http://schemas.microsoft.com/office/drawing/2014/chart" uri="{C3380CC4-5D6E-409C-BE32-E72D297353CC}">
              <c16:uniqueId val="{00000001-460F-4073-9635-67F4673F3705}"/>
            </c:ext>
          </c:extLst>
        </c:ser>
        <c:ser>
          <c:idx val="2"/>
          <c:order val="2"/>
          <c:tx>
            <c:strRef>
              <c:f>'CapEx, TI &amp; LC'!$N$14</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LC'!$P$11:$V$11</c:f>
              <c:numCache>
                <c:formatCode>General</c:formatCode>
                <c:ptCount val="7"/>
                <c:pt idx="0">
                  <c:v>2022</c:v>
                </c:pt>
                <c:pt idx="1">
                  <c:v>2023</c:v>
                </c:pt>
                <c:pt idx="2">
                  <c:v>2024</c:v>
                </c:pt>
                <c:pt idx="3">
                  <c:v>2025</c:v>
                </c:pt>
                <c:pt idx="4">
                  <c:v>2026</c:v>
                </c:pt>
                <c:pt idx="5">
                  <c:v>2027</c:v>
                </c:pt>
                <c:pt idx="6">
                  <c:v>2028</c:v>
                </c:pt>
              </c:numCache>
            </c:numRef>
          </c:cat>
          <c:val>
            <c:numRef>
              <c:f>'CapEx, TI &amp; LC'!$P$14:$V$14</c:f>
              <c:numCache>
                <c:formatCode>"$"#,##0.0</c:formatCode>
                <c:ptCount val="7"/>
                <c:pt idx="0">
                  <c:v>0.27101467000000001</c:v>
                </c:pt>
                <c:pt idx="1">
                  <c:v>1.3878699299999999</c:v>
                </c:pt>
                <c:pt idx="2">
                  <c:v>2.6659799570000002</c:v>
                </c:pt>
                <c:pt idx="3">
                  <c:v>4.4497086593870003</c:v>
                </c:pt>
                <c:pt idx="4">
                  <c:v>11.548813770584374</c:v>
                </c:pt>
                <c:pt idx="5">
                  <c:v>7.259962491479266</c:v>
                </c:pt>
                <c:pt idx="6">
                  <c:v>9.0043050679631911</c:v>
                </c:pt>
              </c:numCache>
            </c:numRef>
          </c:val>
          <c:extLst>
            <c:ext xmlns:c16="http://schemas.microsoft.com/office/drawing/2014/chart" uri="{C3380CC4-5D6E-409C-BE32-E72D297353CC}">
              <c16:uniqueId val="{00000002-460F-4073-9635-67F4673F3705}"/>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'CapEx, TI &amp; LC'!$N$15</c:f>
              <c:strCache>
                <c:ptCount val="1"/>
                <c:pt idx="0">
                  <c:v>Annual 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'CapEx, TI &amp; LC'!$P$15:$V$15</c:f>
              <c:numCache>
                <c:formatCode>"$"#,##0.0</c:formatCode>
                <c:ptCount val="7"/>
                <c:pt idx="0">
                  <c:v>2.1070000000000002</c:v>
                </c:pt>
                <c:pt idx="1">
                  <c:v>7.2824381600000008</c:v>
                </c:pt>
                <c:pt idx="2">
                  <c:v>14.894955239599998</c:v>
                </c:pt>
                <c:pt idx="3">
                  <c:v>23.304345648047491</c:v>
                </c:pt>
                <c:pt idx="4">
                  <c:v>40.45428920147944</c:v>
                </c:pt>
                <c:pt idx="5">
                  <c:v>21.731745387037485</c:v>
                </c:pt>
                <c:pt idx="6">
                  <c:v>33.738110685619915</c:v>
                </c:pt>
              </c:numCache>
            </c:numRef>
          </c:val>
          <c:smooth val="0"/>
          <c:extLst>
            <c:ext xmlns:c16="http://schemas.microsoft.com/office/drawing/2014/chart" uri="{C3380CC4-5D6E-409C-BE32-E72D297353CC}">
              <c16:uniqueId val="{00000003-460F-4073-9635-67F4673F3705}"/>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&amp; TI PSF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'CapEx, TI &amp; LC'!$N$127</c:f>
              <c:strCache>
                <c:ptCount val="1"/>
                <c:pt idx="0">
                  <c:v>CapEx PSF</c:v>
                </c:pt>
              </c:strCache>
            </c:strRef>
          </c:tx>
          <c:spPr>
            <a:ln w="38100" cap="rnd">
              <a:solidFill>
                <a:schemeClr val="accent2"/>
              </a:solidFill>
              <a:round/>
            </a:ln>
            <a:effectLst/>
          </c:spPr>
          <c:marker>
            <c:symbol val="none"/>
          </c:marker>
          <c:dLbls>
            <c:dLbl>
              <c:idx val="5"/>
              <c:layout>
                <c:manualLayout>
                  <c:x val="-4.4751503912424967E-2"/>
                  <c:y val="-3.51742417458242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E9-4A71-97C4-EABBB7B6ECB4}"/>
                </c:ext>
              </c:extLst>
            </c:dLbl>
            <c:dLbl>
              <c:idx val="6"/>
              <c:layout>
                <c:manualLayout>
                  <c:x val="-4.3525402593473705E-2"/>
                  <c:y val="-1.3888637333193782E-2"/>
                </c:manualLayout>
              </c:layout>
              <c:spPr>
                <a:solidFill>
                  <a:schemeClr val="accent2"/>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7.1043253098870315E-2"/>
                      <c:h val="6.7401140531712658E-2"/>
                    </c:manualLayout>
                  </c15:layout>
                </c:ext>
                <c:ext xmlns:c16="http://schemas.microsoft.com/office/drawing/2014/chart" uri="{C3380CC4-5D6E-409C-BE32-E72D297353CC}">
                  <c16:uniqueId val="{00000000-CBE9-4A71-97C4-EABBB7B6ECB4}"/>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LC'!$P$127:$V$127</c:f>
              <c:numCache>
                <c:formatCode>"$"#,##0.00</c:formatCode>
                <c:ptCount val="7"/>
                <c:pt idx="0">
                  <c:v>1.7262174708086462</c:v>
                </c:pt>
                <c:pt idx="1">
                  <c:v>1.2232617771238199</c:v>
                </c:pt>
                <c:pt idx="2">
                  <c:v>1.5335676141258507</c:v>
                </c:pt>
                <c:pt idx="3">
                  <c:v>1.3622923921814969</c:v>
                </c:pt>
                <c:pt idx="4">
                  <c:v>1.5995461095225005</c:v>
                </c:pt>
                <c:pt idx="5">
                  <c:v>0.55729047926657038</c:v>
                </c:pt>
                <c:pt idx="6">
                  <c:v>1.1271871937257785</c:v>
                </c:pt>
              </c:numCache>
            </c:numRef>
          </c:val>
          <c:smooth val="0"/>
          <c:extLst>
            <c:ext xmlns:c16="http://schemas.microsoft.com/office/drawing/2014/chart" uri="{C3380CC4-5D6E-409C-BE32-E72D297353CC}">
              <c16:uniqueId val="{00000001-CBE9-4A71-97C4-EABBB7B6ECB4}"/>
            </c:ext>
          </c:extLst>
        </c:ser>
        <c:ser>
          <c:idx val="1"/>
          <c:order val="1"/>
          <c:tx>
            <c:strRef>
              <c:f>'CapEx, TI &amp; LC'!$N$128</c:f>
              <c:strCache>
                <c:ptCount val="1"/>
                <c:pt idx="0">
                  <c:v>TI PSF</c:v>
                </c:pt>
              </c:strCache>
            </c:strRef>
          </c:tx>
          <c:spPr>
            <a:ln w="38100" cap="rnd">
              <a:solidFill>
                <a:schemeClr val="accent1"/>
              </a:solidFill>
              <a:round/>
            </a:ln>
            <a:effectLst/>
          </c:spPr>
          <c:marker>
            <c:symbol val="none"/>
          </c:marker>
          <c:dLbls>
            <c:dLbl>
              <c:idx val="5"/>
              <c:layout>
                <c:manualLayout>
                  <c:x val="-4.4911492744441513E-2"/>
                  <c:y val="7.936507936507936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BE9-4A71-97C4-EABBB7B6ECB4}"/>
                </c:ext>
              </c:extLst>
            </c:dLbl>
            <c:dLbl>
              <c:idx val="6"/>
              <c:layout>
                <c:manualLayout>
                  <c:x val="-4.4911492744441603E-2"/>
                  <c:y val="2.77777777777777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E9-4A71-97C4-EABBB7B6ECB4}"/>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LC'!$P$128:$V$128</c:f>
              <c:numCache>
                <c:formatCode>"$"#,##0.00</c:formatCode>
                <c:ptCount val="7"/>
                <c:pt idx="0">
                  <c:v>7.4547887460163123E-2</c:v>
                </c:pt>
                <c:pt idx="1">
                  <c:v>0.2601758765201776</c:v>
                </c:pt>
                <c:pt idx="2">
                  <c:v>0.16170280279533297</c:v>
                </c:pt>
                <c:pt idx="3">
                  <c:v>0.28490940876958637</c:v>
                </c:pt>
                <c:pt idx="4">
                  <c:v>0.57201285985767258</c:v>
                </c:pt>
                <c:pt idx="5">
                  <c:v>0.45152724582485365</c:v>
                </c:pt>
                <c:pt idx="6">
                  <c:v>0.58252581240683809</c:v>
                </c:pt>
              </c:numCache>
            </c:numRef>
          </c:val>
          <c:smooth val="0"/>
          <c:extLst>
            <c:ext xmlns:c16="http://schemas.microsoft.com/office/drawing/2014/chart" uri="{C3380CC4-5D6E-409C-BE32-E72D297353CC}">
              <c16:uniqueId val="{00000004-CBE9-4A71-97C4-EABBB7B6ECB4}"/>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ax val="2.1"/>
        </c:scaling>
        <c:delete val="0"/>
        <c:axPos val="l"/>
        <c:numFmt formatCode="&quot;$&quot;#,##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Metrics!$H$30</c:f>
              <c:strCache>
                <c:ptCount val="1"/>
              </c:strCache>
            </c:strRef>
          </c:tx>
          <c:dPt>
            <c:idx val="0"/>
            <c:bubble3D val="0"/>
            <c:spPr>
              <a:solidFill>
                <a:srgbClr val="B9195B"/>
              </a:solidFill>
              <a:ln w="19050">
                <a:solidFill>
                  <a:schemeClr val="lt1"/>
                </a:solidFill>
              </a:ln>
              <a:effectLst/>
            </c:spPr>
            <c:extLst>
              <c:ext xmlns:c16="http://schemas.microsoft.com/office/drawing/2014/chart" uri="{C3380CC4-5D6E-409C-BE32-E72D297353CC}">
                <c16:uniqueId val="{00000001-8A72-524A-A34E-2A00344B1E4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72-524A-A34E-2A00344B1E4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72-524A-A34E-2A00344B1E4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72-524A-A34E-2A00344B1E48}"/>
              </c:ext>
            </c:extLst>
          </c:dPt>
          <c:dPt>
            <c:idx val="4"/>
            <c:bubble3D val="0"/>
            <c:spPr>
              <a:solidFill>
                <a:srgbClr val="FEAC23"/>
              </a:solidFill>
              <a:ln w="19050">
                <a:solidFill>
                  <a:schemeClr val="lt1"/>
                </a:solidFill>
              </a:ln>
              <a:effectLst/>
            </c:spPr>
            <c:extLst>
              <c:ext xmlns:c16="http://schemas.microsoft.com/office/drawing/2014/chart" uri="{C3380CC4-5D6E-409C-BE32-E72D297353CC}">
                <c16:uniqueId val="{00000009-8A72-524A-A34E-2A00344B1E4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A72-524A-A34E-2A00344B1E48}"/>
              </c:ext>
            </c:extLst>
          </c:dPt>
          <c:dPt>
            <c:idx val="6"/>
            <c:bubble3D val="0"/>
            <c:spPr>
              <a:solidFill>
                <a:srgbClr val="1D6B99"/>
              </a:solidFill>
              <a:ln w="19050">
                <a:solidFill>
                  <a:schemeClr val="lt1"/>
                </a:solidFill>
              </a:ln>
              <a:effectLst/>
            </c:spPr>
            <c:extLst>
              <c:ext xmlns:c16="http://schemas.microsoft.com/office/drawing/2014/chart" uri="{C3380CC4-5D6E-409C-BE32-E72D297353CC}">
                <c16:uniqueId val="{0000000D-8A72-524A-A34E-2A00344B1E4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8A72-524A-A34E-2A00344B1E4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8A72-524A-A34E-2A00344B1E48}"/>
              </c:ext>
            </c:extLst>
          </c:dPt>
          <c:dPt>
            <c:idx val="9"/>
            <c:bubble3D val="0"/>
            <c:spPr>
              <a:solidFill>
                <a:srgbClr val="323D4E"/>
              </a:solidFill>
              <a:ln w="19050">
                <a:solidFill>
                  <a:schemeClr val="lt1"/>
                </a:solidFill>
              </a:ln>
              <a:effectLst/>
            </c:spPr>
            <c:extLst>
              <c:ext xmlns:c16="http://schemas.microsoft.com/office/drawing/2014/chart" uri="{C3380CC4-5D6E-409C-BE32-E72D297353CC}">
                <c16:uniqueId val="{00000013-8A72-524A-A34E-2A00344B1E4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8A72-524A-A34E-2A00344B1E48}"/>
              </c:ext>
            </c:extLst>
          </c:dPt>
          <c:dPt>
            <c:idx val="11"/>
            <c:bubble3D val="0"/>
            <c:spPr>
              <a:solidFill>
                <a:srgbClr val="A5A5A5"/>
              </a:solidFill>
              <a:ln w="19050">
                <a:solidFill>
                  <a:schemeClr val="lt1"/>
                </a:solidFill>
              </a:ln>
              <a:effectLst/>
            </c:spPr>
            <c:extLst>
              <c:ext xmlns:c16="http://schemas.microsoft.com/office/drawing/2014/chart" uri="{C3380CC4-5D6E-409C-BE32-E72D297353CC}">
                <c16:uniqueId val="{00000017-8A72-524A-A34E-2A00344B1E4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8A72-524A-A34E-2A00344B1E4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8A72-524A-A34E-2A00344B1E48}"/>
              </c:ext>
            </c:extLst>
          </c:dPt>
          <c:cat>
            <c:strRef>
              <c:f>Metrics!$B$31:$B$44</c:f>
              <c:strCache>
                <c:ptCount val="14"/>
                <c:pt idx="0">
                  <c:v>Northern NJ/New York</c:v>
                </c:pt>
                <c:pt idx="1">
                  <c:v>Long Island</c:v>
                </c:pt>
                <c:pt idx="2">
                  <c:v>Miami</c:v>
                </c:pt>
                <c:pt idx="3">
                  <c:v>Los Angeles</c:v>
                </c:pt>
                <c:pt idx="4">
                  <c:v>Atlanta</c:v>
                </c:pt>
                <c:pt idx="5">
                  <c:v>Dallas</c:v>
                </c:pt>
                <c:pt idx="6">
                  <c:v>Philadelphia</c:v>
                </c:pt>
                <c:pt idx="7">
                  <c:v>Baltimore</c:v>
                </c:pt>
                <c:pt idx="8">
                  <c:v>Chicago</c:v>
                </c:pt>
                <c:pt idx="9">
                  <c:v>Charlotte, NC</c:v>
                </c:pt>
                <c:pt idx="10">
                  <c:v>Jacksonville</c:v>
                </c:pt>
                <c:pt idx="11">
                  <c:v>Memphis</c:v>
                </c:pt>
                <c:pt idx="12">
                  <c:v>Cincinnati</c:v>
                </c:pt>
                <c:pt idx="13">
                  <c:v>Columbus</c:v>
                </c:pt>
              </c:strCache>
            </c:strRef>
          </c:cat>
          <c:val>
            <c:numRef>
              <c:f>Metrics!$H$31:$H$44</c:f>
              <c:numCache>
                <c:formatCode>General</c:formatCode>
                <c:ptCount val="14"/>
                <c:pt idx="0" formatCode="0.0%">
                  <c:v>0.4257975323132529</c:v>
                </c:pt>
                <c:pt idx="4" formatCode="0.0%">
                  <c:v>0.25888324292330456</c:v>
                </c:pt>
                <c:pt idx="6" formatCode="0.0%">
                  <c:v>0.14147018606839201</c:v>
                </c:pt>
                <c:pt idx="9" formatCode="0.0%">
                  <c:v>9.3733296832464591E-2</c:v>
                </c:pt>
                <c:pt idx="11" formatCode="0.0%">
                  <c:v>8.011574186258591E-2</c:v>
                </c:pt>
              </c:numCache>
            </c:numRef>
          </c:val>
          <c:extLst>
            <c:ext xmlns:c16="http://schemas.microsoft.com/office/drawing/2014/chart" uri="{C3380CC4-5D6E-409C-BE32-E72D297353CC}">
              <c16:uniqueId val="{0000001C-8A72-524A-A34E-2A00344B1E4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 of NOI (Full Fund)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'CapEx, TI &amp; LC'!$N$130</c:f>
              <c:strCache>
                <c:ptCount val="1"/>
                <c:pt idx="0">
                  <c:v>CapEx &amp; TI % of NOI</c:v>
                </c:pt>
              </c:strCache>
            </c:strRef>
          </c:tx>
          <c:spPr>
            <a:ln w="38100"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LC'!$P$130:$V$130</c:f>
              <c:numCache>
                <c:formatCode>0.0%</c:formatCode>
                <c:ptCount val="7"/>
                <c:pt idx="0">
                  <c:v>0.329857227811714</c:v>
                </c:pt>
                <c:pt idx="1">
                  <c:v>0.22110158402100527</c:v>
                </c:pt>
                <c:pt idx="2">
                  <c:v>0.2651164758048743</c:v>
                </c:pt>
                <c:pt idx="3">
                  <c:v>0.24778062627558856</c:v>
                </c:pt>
                <c:pt idx="4">
                  <c:v>0.28242561715475173</c:v>
                </c:pt>
                <c:pt idx="5">
                  <c:v>0.11420550679720777</c:v>
                </c:pt>
                <c:pt idx="6">
                  <c:v>0.18188615857984239</c:v>
                </c:pt>
              </c:numCache>
            </c:numRef>
          </c:val>
          <c:smooth val="0"/>
          <c:extLst>
            <c:ext xmlns:c16="http://schemas.microsoft.com/office/drawing/2014/chart" uri="{C3380CC4-5D6E-409C-BE32-E72D297353CC}">
              <c16:uniqueId val="{00000000-7A31-464A-B649-CAC9A371EABA}"/>
            </c:ext>
          </c:extLst>
        </c:ser>
        <c:ser>
          <c:idx val="1"/>
          <c:order val="1"/>
          <c:tx>
            <c:strRef>
              <c:f>'CapEx, TI &amp; LC'!$N$131</c:f>
              <c:strCache>
                <c:ptCount val="1"/>
                <c:pt idx="0">
                  <c:v>LC % of NOI</c:v>
                </c:pt>
              </c:strCache>
            </c:strRef>
          </c:tx>
          <c:spPr>
            <a:ln w="38100" cap="rnd">
              <a:solidFill>
                <a:schemeClr val="accent3"/>
              </a:solidFill>
              <a:round/>
            </a:ln>
            <a:effectLst/>
          </c:spPr>
          <c:marker>
            <c:symbol val="none"/>
          </c:marker>
          <c:dLbls>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LC'!$P$125:$V$125</c:f>
              <c:numCache>
                <c:formatCode>General</c:formatCode>
                <c:ptCount val="7"/>
                <c:pt idx="0">
                  <c:v>2022</c:v>
                </c:pt>
                <c:pt idx="1">
                  <c:v>2023</c:v>
                </c:pt>
                <c:pt idx="2">
                  <c:v>2024</c:v>
                </c:pt>
                <c:pt idx="3">
                  <c:v>2025</c:v>
                </c:pt>
                <c:pt idx="4">
                  <c:v>2026</c:v>
                </c:pt>
                <c:pt idx="5">
                  <c:v>2027</c:v>
                </c:pt>
                <c:pt idx="6">
                  <c:v>2028</c:v>
                </c:pt>
              </c:numCache>
            </c:numRef>
          </c:cat>
          <c:val>
            <c:numRef>
              <c:f>'CapEx, TI &amp; LC'!$P$131:$V$131</c:f>
              <c:numCache>
                <c:formatCode>0.0%</c:formatCode>
                <c:ptCount val="7"/>
                <c:pt idx="0">
                  <c:v>4.8691101329500545E-2</c:v>
                </c:pt>
                <c:pt idx="1">
                  <c:v>5.2058136909227302E-2</c:v>
                </c:pt>
                <c:pt idx="2">
                  <c:v>5.7796765013658526E-2</c:v>
                </c:pt>
                <c:pt idx="3">
                  <c:v>5.8476416121398374E-2</c:v>
                </c:pt>
                <c:pt idx="4">
                  <c:v>0.11283955056751643</c:v>
                </c:pt>
                <c:pt idx="5">
                  <c:v>5.729271242194979E-2</c:v>
                </c:pt>
                <c:pt idx="6">
                  <c:v>6.6215384919322121E-2</c:v>
                </c:pt>
              </c:numCache>
            </c:numRef>
          </c:val>
          <c:smooth val="0"/>
          <c:extLst>
            <c:ext xmlns:c16="http://schemas.microsoft.com/office/drawing/2014/chart" uri="{C3380CC4-5D6E-409C-BE32-E72D297353CC}">
              <c16:uniqueId val="{00000001-7A31-464A-B649-CAC9A371EABA}"/>
            </c:ext>
          </c:extLst>
        </c:ser>
        <c:dLbls>
          <c:dLblPos val="ctr"/>
          <c:showLegendKey val="0"/>
          <c:showVal val="1"/>
          <c:showCatName val="0"/>
          <c:showSerName val="0"/>
          <c:showPercent val="0"/>
          <c:showBubbleSize val="0"/>
        </c:dLbls>
        <c:smooth val="0"/>
        <c:axId val="1644823807"/>
        <c:axId val="1644828607"/>
      </c:lineChart>
      <c:catAx>
        <c:axId val="1644823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8607"/>
        <c:crosses val="autoZero"/>
        <c:auto val="1"/>
        <c:lblAlgn val="ctr"/>
        <c:lblOffset val="100"/>
        <c:noMultiLvlLbl val="0"/>
      </c:catAx>
      <c:valAx>
        <c:axId val="1644828607"/>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23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All-In Interest Rate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Hedging!$N$53</c:f>
              <c:strCache>
                <c:ptCount val="1"/>
                <c:pt idx="0">
                  <c:v>Effective Wght. Avg. Interest Rate</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Hedging!$Q$53:$V$53</c:f>
              <c:numCache>
                <c:formatCode>0.00%</c:formatCode>
                <c:ptCount val="6"/>
                <c:pt idx="0">
                  <c:v>4.0748109656458587E-2</c:v>
                </c:pt>
                <c:pt idx="1">
                  <c:v>4.1261721176456469E-2</c:v>
                </c:pt>
                <c:pt idx="2">
                  <c:v>3.9339782641507677E-2</c:v>
                </c:pt>
                <c:pt idx="3">
                  <c:v>3.714566616788921E-2</c:v>
                </c:pt>
                <c:pt idx="4">
                  <c:v>3.5334175255192737E-2</c:v>
                </c:pt>
                <c:pt idx="5">
                  <c:v>3.5339854166125312E-2</c:v>
                </c:pt>
              </c:numCache>
              <c:extLst/>
            </c:numRef>
          </c:val>
          <c:extLst>
            <c:ext xmlns:c16="http://schemas.microsoft.com/office/drawing/2014/chart" uri="{C3380CC4-5D6E-409C-BE32-E72D297353CC}">
              <c16:uniqueId val="{00000000-AEE2-4DC5-B7FD-D090DF6AB0F1}"/>
            </c:ext>
          </c:extLst>
        </c:ser>
        <c:ser>
          <c:idx val="1"/>
          <c:order val="1"/>
          <c:tx>
            <c:strRef>
              <c:f>Hedging!$N$54</c:f>
              <c:strCache>
                <c:ptCount val="1"/>
                <c:pt idx="0">
                  <c:v>Wght. Avg. Spread</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Hedging!$Q$54:$V$54</c:f>
              <c:numCache>
                <c:formatCode>0.00%</c:formatCode>
                <c:ptCount val="6"/>
                <c:pt idx="0">
                  <c:v>1.8240788638014184E-2</c:v>
                </c:pt>
                <c:pt idx="1">
                  <c:v>1.8781545840222343E-2</c:v>
                </c:pt>
                <c:pt idx="2">
                  <c:v>1.8705290027081468E-2</c:v>
                </c:pt>
                <c:pt idx="3">
                  <c:v>1.8239489962466899E-2</c:v>
                </c:pt>
                <c:pt idx="4">
                  <c:v>1.8474451089256758E-2</c:v>
                </c:pt>
                <c:pt idx="5">
                  <c:v>1.8766694805352643E-2</c:v>
                </c:pt>
              </c:numCache>
              <c:extLst/>
            </c:numRef>
          </c:val>
          <c:extLst>
            <c:ext xmlns:c16="http://schemas.microsoft.com/office/drawing/2014/chart" uri="{C3380CC4-5D6E-409C-BE32-E72D297353CC}">
              <c16:uniqueId val="{00000001-AEE2-4DC5-B7FD-D090DF6AB0F1}"/>
            </c:ext>
          </c:extLst>
        </c:ser>
        <c:dLbls>
          <c:showLegendKey val="0"/>
          <c:showVal val="0"/>
          <c:showCatName val="0"/>
          <c:showSerName val="0"/>
          <c:showPercent val="0"/>
          <c:showBubbleSize val="0"/>
        </c:dLbls>
        <c:gapWidth val="150"/>
        <c:overlap val="100"/>
        <c:axId val="1688214112"/>
        <c:axId val="1688218432"/>
      </c:barChart>
      <c:lineChart>
        <c:grouping val="standard"/>
        <c:varyColors val="0"/>
        <c:ser>
          <c:idx val="2"/>
          <c:order val="2"/>
          <c:tx>
            <c:strRef>
              <c:f>Hedging!$N$55</c:f>
              <c:strCache>
                <c:ptCount val="1"/>
                <c:pt idx="0">
                  <c:v>All-In Interest Rate</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Hedging!$Q$52:$V$52</c:f>
              <c:numCache>
                <c:formatCode>General</c:formatCode>
                <c:ptCount val="6"/>
                <c:pt idx="0">
                  <c:v>2023</c:v>
                </c:pt>
                <c:pt idx="1">
                  <c:v>2024</c:v>
                </c:pt>
                <c:pt idx="2">
                  <c:v>2025</c:v>
                </c:pt>
                <c:pt idx="3">
                  <c:v>2026</c:v>
                </c:pt>
                <c:pt idx="4">
                  <c:v>2027</c:v>
                </c:pt>
                <c:pt idx="5">
                  <c:v>2028</c:v>
                </c:pt>
              </c:numCache>
              <c:extLst/>
            </c:numRef>
          </c:cat>
          <c:val>
            <c:numRef>
              <c:f>Hedging!$Q$55:$V$55</c:f>
              <c:numCache>
                <c:formatCode>0.00%</c:formatCode>
                <c:ptCount val="6"/>
                <c:pt idx="0">
                  <c:v>5.8988898294472771E-2</c:v>
                </c:pt>
                <c:pt idx="1">
                  <c:v>6.0043267016678809E-2</c:v>
                </c:pt>
                <c:pt idx="2">
                  <c:v>5.8045072668589145E-2</c:v>
                </c:pt>
                <c:pt idx="3">
                  <c:v>5.5385156130356106E-2</c:v>
                </c:pt>
                <c:pt idx="4">
                  <c:v>5.3808626344449495E-2</c:v>
                </c:pt>
                <c:pt idx="5">
                  <c:v>5.4106548971477958E-2</c:v>
                </c:pt>
              </c:numCache>
              <c:extLst/>
            </c:numRef>
          </c:val>
          <c:smooth val="0"/>
          <c:extLst>
            <c:ext xmlns:c16="http://schemas.microsoft.com/office/drawing/2014/chart" uri="{C3380CC4-5D6E-409C-BE32-E72D297353CC}">
              <c16:uniqueId val="{00000002-AEE2-4DC5-B7FD-D090DF6AB0F1}"/>
            </c:ext>
          </c:extLst>
        </c:ser>
        <c:dLbls>
          <c:showLegendKey val="0"/>
          <c:showVal val="0"/>
          <c:showCatName val="0"/>
          <c:showSerName val="0"/>
          <c:showPercent val="0"/>
          <c:showBubbleSize val="0"/>
        </c:dLbls>
        <c:marker val="1"/>
        <c:smooth val="0"/>
        <c:axId val="1688214112"/>
        <c:axId val="1688218432"/>
      </c:lineChart>
      <c:catAx>
        <c:axId val="168821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18432"/>
        <c:crosses val="autoZero"/>
        <c:auto val="1"/>
        <c:lblAlgn val="ctr"/>
        <c:lblOffset val="100"/>
        <c:noMultiLvlLbl val="0"/>
      </c:catAx>
      <c:valAx>
        <c:axId val="1688218432"/>
        <c:scaling>
          <c:orientation val="minMax"/>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141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Hedging Impact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Hedging!$J$35</c:f>
              <c:strCache>
                <c:ptCount val="1"/>
                <c:pt idx="0">
                  <c:v>SOFR Forward Curve</c:v>
                </c:pt>
              </c:strCache>
            </c:strRef>
          </c:tx>
          <c:spPr>
            <a:ln w="38100" cap="rnd">
              <a:solidFill>
                <a:schemeClr val="accent3"/>
              </a:solidFill>
              <a:prstDash val="dash"/>
              <a:round/>
            </a:ln>
            <a:effectLst/>
          </c:spPr>
          <c:marker>
            <c:symbol val="none"/>
          </c:marker>
          <c:dLbls>
            <c:dLbl>
              <c:idx val="7"/>
              <c:layout>
                <c:manualLayout>
                  <c:x val="-4.8840593691645548E-2"/>
                  <c:y val="1.25594275698619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50E-4C13-B5D0-297040C99C65}"/>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Hedging!$L$34:$T$34</c:f>
              <c:strCache>
                <c:ptCount val="9"/>
                <c:pt idx="0">
                  <c:v>1Q24</c:v>
                </c:pt>
                <c:pt idx="1">
                  <c:v>2Q24</c:v>
                </c:pt>
                <c:pt idx="2">
                  <c:v>3Q24</c:v>
                </c:pt>
                <c:pt idx="3">
                  <c:v>4Q24</c:v>
                </c:pt>
                <c:pt idx="4">
                  <c:v>1Q25</c:v>
                </c:pt>
                <c:pt idx="5">
                  <c:v>2Q25</c:v>
                </c:pt>
                <c:pt idx="6">
                  <c:v>3Q25</c:v>
                </c:pt>
                <c:pt idx="7">
                  <c:v>4Q25</c:v>
                </c:pt>
                <c:pt idx="8">
                  <c:v>1Q26</c:v>
                </c:pt>
              </c:strCache>
            </c:strRef>
          </c:cat>
          <c:val>
            <c:numRef>
              <c:f>Hedging!$L$35:$T$35</c:f>
              <c:numCache>
                <c:formatCode>0.00%</c:formatCode>
                <c:ptCount val="9"/>
                <c:pt idx="0">
                  <c:v>5.3278857460317464E-2</c:v>
                </c:pt>
                <c:pt idx="1">
                  <c:v>5.3255183253588523E-2</c:v>
                </c:pt>
                <c:pt idx="2">
                  <c:v>5.1427310606060601E-2</c:v>
                </c:pt>
                <c:pt idx="3">
                  <c:v>4.591346419837472E-2</c:v>
                </c:pt>
                <c:pt idx="4">
                  <c:v>4.3148949373433602E-2</c:v>
                </c:pt>
                <c:pt idx="5">
                  <c:v>4.2365800000000002E-2</c:v>
                </c:pt>
                <c:pt idx="6">
                  <c:v>3.9102533333333335E-2</c:v>
                </c:pt>
                <c:pt idx="7">
                  <c:v>3.5684E-2</c:v>
                </c:pt>
                <c:pt idx="8">
                  <c:v>3.3551699999999997E-2</c:v>
                </c:pt>
              </c:numCache>
            </c:numRef>
          </c:val>
          <c:smooth val="1"/>
          <c:extLst>
            <c:ext xmlns:c16="http://schemas.microsoft.com/office/drawing/2014/chart" uri="{C3380CC4-5D6E-409C-BE32-E72D297353CC}">
              <c16:uniqueId val="{00000000-3770-4EEE-873E-F868F02387EA}"/>
            </c:ext>
          </c:extLst>
        </c:ser>
        <c:ser>
          <c:idx val="1"/>
          <c:order val="1"/>
          <c:tx>
            <c:strRef>
              <c:f>Hedging!$J$36</c:f>
              <c:strCache>
                <c:ptCount val="1"/>
                <c:pt idx="0">
                  <c:v>Effective Wght. Avg. Interest Rate</c:v>
                </c:pt>
              </c:strCache>
            </c:strRef>
          </c:tx>
          <c:spPr>
            <a:ln w="38100" cap="rnd">
              <a:solidFill>
                <a:schemeClr val="accent2"/>
              </a:solidFill>
              <a:round/>
            </a:ln>
            <a:effectLst/>
          </c:spPr>
          <c:marker>
            <c:symbol val="none"/>
          </c:marker>
          <c:dLbls>
            <c:dLbl>
              <c:idx val="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0E-4C13-B5D0-297040C99C65}"/>
                </c:ext>
              </c:extLst>
            </c:dLbl>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0E-4C13-B5D0-297040C99C65}"/>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Hedging!$L$34:$T$34</c:f>
              <c:strCache>
                <c:ptCount val="9"/>
                <c:pt idx="0">
                  <c:v>1Q24</c:v>
                </c:pt>
                <c:pt idx="1">
                  <c:v>2Q24</c:v>
                </c:pt>
                <c:pt idx="2">
                  <c:v>3Q24</c:v>
                </c:pt>
                <c:pt idx="3">
                  <c:v>4Q24</c:v>
                </c:pt>
                <c:pt idx="4">
                  <c:v>1Q25</c:v>
                </c:pt>
                <c:pt idx="5">
                  <c:v>2Q25</c:v>
                </c:pt>
                <c:pt idx="6">
                  <c:v>3Q25</c:v>
                </c:pt>
                <c:pt idx="7">
                  <c:v>4Q25</c:v>
                </c:pt>
                <c:pt idx="8">
                  <c:v>1Q26</c:v>
                </c:pt>
              </c:strCache>
            </c:strRef>
          </c:cat>
          <c:val>
            <c:numRef>
              <c:f>Hedging!$L$36:$T$36</c:f>
              <c:numCache>
                <c:formatCode>0.00%</c:formatCode>
                <c:ptCount val="9"/>
                <c:pt idx="0">
                  <c:v>4.2099697657156133E-2</c:v>
                </c:pt>
                <c:pt idx="1">
                  <c:v>4.0755478521630972E-2</c:v>
                </c:pt>
                <c:pt idx="2">
                  <c:v>4.1456840523084591E-2</c:v>
                </c:pt>
                <c:pt idx="3">
                  <c:v>4.0788023892703529E-2</c:v>
                </c:pt>
                <c:pt idx="4">
                  <c:v>4.000816829064674E-2</c:v>
                </c:pt>
                <c:pt idx="5">
                  <c:v>4.0136211211074163E-2</c:v>
                </c:pt>
                <c:pt idx="6">
                  <c:v>3.9272946974783472E-2</c:v>
                </c:pt>
                <c:pt idx="7">
                  <c:v>3.831151635287227E-2</c:v>
                </c:pt>
                <c:pt idx="8">
                  <c:v>3.7849041621091706E-2</c:v>
                </c:pt>
              </c:numCache>
            </c:numRef>
          </c:val>
          <c:smooth val="1"/>
          <c:extLst>
            <c:ext xmlns:c16="http://schemas.microsoft.com/office/drawing/2014/chart" uri="{C3380CC4-5D6E-409C-BE32-E72D297353CC}">
              <c16:uniqueId val="{00000001-3770-4EEE-873E-F868F02387EA}"/>
            </c:ext>
          </c:extLst>
        </c:ser>
        <c:dLbls>
          <c:dLblPos val="ctr"/>
          <c:showLegendKey val="0"/>
          <c:showVal val="1"/>
          <c:showCatName val="0"/>
          <c:showSerName val="0"/>
          <c:showPercent val="0"/>
          <c:showBubbleSize val="0"/>
        </c:dLbls>
        <c:smooth val="0"/>
        <c:axId val="1777497936"/>
        <c:axId val="1544598656"/>
      </c:lineChart>
      <c:catAx>
        <c:axId val="177749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598656"/>
        <c:crosses val="autoZero"/>
        <c:auto val="1"/>
        <c:lblAlgn val="ctr"/>
        <c:lblOffset val="100"/>
        <c:noMultiLvlLbl val="0"/>
      </c:catAx>
      <c:valAx>
        <c:axId val="1544598656"/>
        <c:scaling>
          <c:orientation val="minMax"/>
          <c:min val="3.25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49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Core FFO CoC% </a:t>
            </a:r>
          </a:p>
          <a:p>
            <a:pPr>
              <a:defRPr b="1"/>
            </a:pPr>
            <a:r>
              <a:rPr lang="en-US" b="1"/>
              <a:t>Q4</a:t>
            </a:r>
            <a:r>
              <a:rPr lang="en-US" b="1" baseline="0"/>
              <a:t> 2024 FPR vs Pipeline Model</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'FPR x Pipeline FFO'!$B$37</c:f>
              <c:strCache>
                <c:ptCount val="1"/>
                <c:pt idx="0">
                  <c:v>Pipeline Model</c:v>
                </c:pt>
              </c:strCache>
            </c:strRef>
          </c:tx>
          <c:spPr>
            <a:ln w="28575" cap="rnd">
              <a:solidFill>
                <a:schemeClr val="accent1"/>
              </a:solidFill>
              <a:round/>
            </a:ln>
            <a:effectLst/>
          </c:spPr>
          <c:marker>
            <c:symbol val="none"/>
          </c:marker>
          <c:dLbls>
            <c:dLbl>
              <c:idx val="0"/>
              <c:tx>
                <c:rich>
                  <a:bodyPr/>
                  <a:lstStyle/>
                  <a:p>
                    <a:fld id="{3AD655FA-757C-4A1B-BB10-F9BE436C618D}" type="CELLRANGE">
                      <a:rPr lang="en-US"/>
                      <a:pPr/>
                      <a:t>[CELLRANGE]</a:t>
                    </a:fld>
                    <a:endParaRPr lang="en-US" baseline="0"/>
                  </a:p>
                  <a:p>
                    <a:fld id="{14D451A9-CCF1-4200-BA32-33CFC5640B8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7BC7-4890-9D24-51BE2E0059CB}"/>
                </c:ext>
              </c:extLst>
            </c:dLbl>
            <c:dLbl>
              <c:idx val="1"/>
              <c:tx>
                <c:rich>
                  <a:bodyPr/>
                  <a:lstStyle/>
                  <a:p>
                    <a:fld id="{8EBBA031-FAB5-4DE2-A10C-9CF2A4157C55}" type="CELLRANGE">
                      <a:rPr lang="en-US"/>
                      <a:pPr/>
                      <a:t>[CELLRANGE]</a:t>
                    </a:fld>
                    <a:endParaRPr lang="en-US" baseline="0"/>
                  </a:p>
                  <a:p>
                    <a:fld id="{DBBD396B-6299-4E8A-8F07-C0AEB902765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7BC7-4890-9D24-51BE2E0059CB}"/>
                </c:ext>
              </c:extLst>
            </c:dLbl>
            <c:dLbl>
              <c:idx val="2"/>
              <c:tx>
                <c:rich>
                  <a:bodyPr/>
                  <a:lstStyle/>
                  <a:p>
                    <a:fld id="{D5EA2ACD-E5D1-4608-832E-DB43A907B109}" type="CELLRANGE">
                      <a:rPr lang="en-US"/>
                      <a:pPr/>
                      <a:t>[CELLRANGE]</a:t>
                    </a:fld>
                    <a:endParaRPr lang="en-US" baseline="0"/>
                  </a:p>
                  <a:p>
                    <a:fld id="{C9BE7444-0BC9-46F3-B443-9E8847F4DDD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7BC7-4890-9D24-51BE2E0059CB}"/>
                </c:ext>
              </c:extLst>
            </c:dLbl>
            <c:dLbl>
              <c:idx val="3"/>
              <c:tx>
                <c:rich>
                  <a:bodyPr/>
                  <a:lstStyle/>
                  <a:p>
                    <a:fld id="{12C0D1DF-4496-41CB-B797-D7590DA9EA64}" type="CELLRANGE">
                      <a:rPr lang="en-US"/>
                      <a:pPr/>
                      <a:t>[CELLRANGE]</a:t>
                    </a:fld>
                    <a:endParaRPr lang="en-US" baseline="0"/>
                  </a:p>
                  <a:p>
                    <a:fld id="{1B699AA8-2791-4466-8EEB-61B5DA89D10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7BC7-4890-9D24-51BE2E0059CB}"/>
                </c:ext>
              </c:extLst>
            </c:dLbl>
            <c:dLbl>
              <c:idx val="4"/>
              <c:tx>
                <c:rich>
                  <a:bodyPr/>
                  <a:lstStyle/>
                  <a:p>
                    <a:fld id="{FE2BE8BD-C4AA-46D7-8D73-F3EC88EF95C2}" type="CELLRANGE">
                      <a:rPr lang="en-US"/>
                      <a:pPr/>
                      <a:t>[CELLRANGE]</a:t>
                    </a:fld>
                    <a:endParaRPr lang="en-US" baseline="0"/>
                  </a:p>
                  <a:p>
                    <a:fld id="{816F1FD7-EB82-4261-801A-F005DFC20C6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7BC7-4890-9D24-51BE2E0059CB}"/>
                </c:ext>
              </c:extLst>
            </c:dLbl>
            <c:dLbl>
              <c:idx val="5"/>
              <c:layout>
                <c:manualLayout>
                  <c:x val="-4.5155020357606511E-2"/>
                  <c:y val="3.0642010437585604E-2"/>
                </c:manualLayout>
              </c:layout>
              <c:tx>
                <c:rich>
                  <a:bodyPr/>
                  <a:lstStyle/>
                  <a:p>
                    <a:fld id="{A4EB3AA5-E6C0-4166-9FC1-1F11A149D47B}" type="CELLRANGE">
                      <a:rPr lang="en-US"/>
                      <a:pPr/>
                      <a:t>[CELLRANGE]</a:t>
                    </a:fld>
                    <a:endParaRPr lang="en-US" baseline="0"/>
                  </a:p>
                  <a:p>
                    <a:fld id="{EEF716AD-D54E-4664-942F-F5D124301009}"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7BC7-4890-9D24-51BE2E0059CB}"/>
                </c:ext>
              </c:extLst>
            </c:dLbl>
            <c:dLbl>
              <c:idx val="6"/>
              <c:tx>
                <c:rich>
                  <a:bodyPr/>
                  <a:lstStyle/>
                  <a:p>
                    <a:fld id="{CA12EAAE-A7F0-49CB-842F-4A1F8F3135BC}" type="CELLRANGE">
                      <a:rPr lang="en-US"/>
                      <a:pPr/>
                      <a:t>[CELLRANGE]</a:t>
                    </a:fld>
                    <a:endParaRPr lang="en-US" baseline="0"/>
                  </a:p>
                  <a:p>
                    <a:fld id="{F66C2113-95FF-4F5F-ACBC-63E234E30AE2}"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7BC7-4890-9D24-51BE2E0059CB}"/>
                </c:ext>
              </c:extLst>
            </c:dLbl>
            <c:dLbl>
              <c:idx val="7"/>
              <c:layout>
                <c:manualLayout>
                  <c:x val="-5.1343417502197994E-2"/>
                  <c:y val="-7.490269218076484E-2"/>
                </c:manualLayout>
              </c:layout>
              <c:tx>
                <c:rich>
                  <a:bodyPr/>
                  <a:lstStyle/>
                  <a:p>
                    <a:fld id="{0955367C-1C52-42F9-BE8E-F0F7FDBA4783}" type="CELLRANGE">
                      <a:rPr lang="en-US"/>
                      <a:pPr/>
                      <a:t>[CELLRANGE]</a:t>
                    </a:fld>
                    <a:endParaRPr lang="en-US" baseline="0"/>
                  </a:p>
                  <a:p>
                    <a:fld id="{4A4769FE-8C52-458C-9B7D-2AEF0229B11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7BC7-4890-9D24-51BE2E0059CB}"/>
                </c:ext>
              </c:extLst>
            </c:dLbl>
            <c:dLbl>
              <c:idx val="8"/>
              <c:layout>
                <c:manualLayout>
                  <c:x val="-4.3948479935907468E-2"/>
                  <c:y val="-6.8093356527968007E-3"/>
                </c:manualLayout>
              </c:layout>
              <c:tx>
                <c:rich>
                  <a:bodyPr/>
                  <a:lstStyle/>
                  <a:p>
                    <a:fld id="{F9244BEE-F77A-4BE5-9E90-BF8D4280543F}" type="CELLRANGE">
                      <a:rPr lang="en-US"/>
                      <a:pPr/>
                      <a:t>[CELLRANGE]</a:t>
                    </a:fld>
                    <a:endParaRPr lang="en-US" baseline="0"/>
                  </a:p>
                  <a:p>
                    <a:fld id="{EDF8E3F4-FD03-4CEE-9404-249FDC1B3D3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7BC7-4890-9D24-51BE2E0059CB}"/>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2Q25</c:v>
                </c:pt>
                <c:pt idx="1">
                  <c:v>3Q25</c:v>
                </c:pt>
                <c:pt idx="2">
                  <c:v>4Q25</c:v>
                </c:pt>
                <c:pt idx="3">
                  <c:v>1Q26</c:v>
                </c:pt>
                <c:pt idx="4">
                  <c:v>2Q26</c:v>
                </c:pt>
                <c:pt idx="5">
                  <c:v>3Q26</c:v>
                </c:pt>
                <c:pt idx="6">
                  <c:v>4Q26</c:v>
                </c:pt>
                <c:pt idx="7">
                  <c:v>1Q27</c:v>
                </c:pt>
                <c:pt idx="8">
                  <c:v>2Q27</c:v>
                </c:pt>
              </c:strCache>
            </c:strRef>
          </c:cat>
          <c:val>
            <c:numRef>
              <c:f>'FPR x Pipeline FFO'!$D$43:$L$43</c:f>
              <c:numCache>
                <c:formatCode>0.0%</c:formatCode>
                <c:ptCount val="9"/>
                <c:pt idx="0">
                  <c:v>2.7234893866427804E-2</c:v>
                </c:pt>
                <c:pt idx="1">
                  <c:v>2.2628223853124345E-2</c:v>
                </c:pt>
                <c:pt idx="2">
                  <c:v>2.8665000705831334E-2</c:v>
                </c:pt>
                <c:pt idx="3">
                  <c:v>2.5915797673230979E-2</c:v>
                </c:pt>
                <c:pt idx="4">
                  <c:v>3.6066392605491361E-2</c:v>
                </c:pt>
                <c:pt idx="5">
                  <c:v>4.341481465380255E-2</c:v>
                </c:pt>
                <c:pt idx="6">
                  <c:v>5.1262365265363929E-2</c:v>
                </c:pt>
                <c:pt idx="7">
                  <c:v>5.279329091411885E-2</c:v>
                </c:pt>
                <c:pt idx="8">
                  <c:v>5.7752827315346901E-2</c:v>
                </c:pt>
              </c:numCache>
            </c:numRef>
          </c:val>
          <c:smooth val="0"/>
          <c:extLst>
            <c:ext xmlns:c15="http://schemas.microsoft.com/office/drawing/2012/chart" uri="{02D57815-91ED-43cb-92C2-25804820EDAC}">
              <c15:datalabelsRange>
                <c15:f>'FPR x Pipeline FFO'!$D$42:$L$42</c15:f>
                <c15:dlblRangeCache>
                  <c:ptCount val="9"/>
                  <c:pt idx="0">
                    <c:v> $3.9 </c:v>
                  </c:pt>
                  <c:pt idx="1">
                    <c:v> $4.0 </c:v>
                  </c:pt>
                  <c:pt idx="2">
                    <c:v> $6.0 </c:v>
                  </c:pt>
                  <c:pt idx="3">
                    <c:v> $5.4 </c:v>
                  </c:pt>
                  <c:pt idx="4">
                    <c:v> $7.6 </c:v>
                  </c:pt>
                  <c:pt idx="5">
                    <c:v> $9.1 </c:v>
                  </c:pt>
                  <c:pt idx="6">
                    <c:v> $10.8 </c:v>
                  </c:pt>
                  <c:pt idx="7">
                    <c:v> $11.1 </c:v>
                  </c:pt>
                  <c:pt idx="8">
                    <c:v> $12.1 </c:v>
                  </c:pt>
                </c15:dlblRangeCache>
              </c15:datalabelsRange>
            </c:ext>
            <c:ext xmlns:c16="http://schemas.microsoft.com/office/drawing/2014/chart" uri="{C3380CC4-5D6E-409C-BE32-E72D297353CC}">
              <c16:uniqueId val="{00000009-7BC7-4890-9D24-51BE2E0059CB}"/>
            </c:ext>
          </c:extLst>
        </c:ser>
        <c:ser>
          <c:idx val="1"/>
          <c:order val="1"/>
          <c:tx>
            <c:strRef>
              <c:f>'FPR x Pipeline FFO'!$B$48</c:f>
              <c:strCache>
                <c:ptCount val="1"/>
                <c:pt idx="0">
                  <c:v>FPR Model</c:v>
                </c:pt>
              </c:strCache>
            </c:strRef>
          </c:tx>
          <c:spPr>
            <a:ln w="28575" cap="rnd">
              <a:solidFill>
                <a:schemeClr val="accent2"/>
              </a:solidFill>
              <a:round/>
            </a:ln>
            <a:effectLst/>
          </c:spPr>
          <c:marker>
            <c:symbol val="none"/>
          </c:marker>
          <c:dLbls>
            <c:dLbl>
              <c:idx val="0"/>
              <c:tx>
                <c:rich>
                  <a:bodyPr/>
                  <a:lstStyle/>
                  <a:p>
                    <a:fld id="{9DAFE498-1097-4ACA-B1EB-1BFF25125A62}" type="CELLRANGE">
                      <a:rPr lang="en-US"/>
                      <a:pPr/>
                      <a:t>[CELLRANGE]</a:t>
                    </a:fld>
                    <a:endParaRPr lang="en-US" baseline="0"/>
                  </a:p>
                  <a:p>
                    <a:fld id="{1C2B97DB-3AE8-4159-9B9A-1A1332DF488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7BC7-4890-9D24-51BE2E0059CB}"/>
                </c:ext>
              </c:extLst>
            </c:dLbl>
            <c:dLbl>
              <c:idx val="1"/>
              <c:tx>
                <c:rich>
                  <a:bodyPr/>
                  <a:lstStyle/>
                  <a:p>
                    <a:fld id="{B3478AB7-6C1E-44D0-9C6F-959FE5864666}" type="CELLRANGE">
                      <a:rPr lang="en-US"/>
                      <a:pPr/>
                      <a:t>[CELLRANGE]</a:t>
                    </a:fld>
                    <a:endParaRPr lang="en-US" baseline="0"/>
                  </a:p>
                  <a:p>
                    <a:fld id="{40B1546B-C4DE-41B7-8AA8-E82D5454F487}"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7BC7-4890-9D24-51BE2E0059CB}"/>
                </c:ext>
              </c:extLst>
            </c:dLbl>
            <c:dLbl>
              <c:idx val="2"/>
              <c:tx>
                <c:rich>
                  <a:bodyPr/>
                  <a:lstStyle/>
                  <a:p>
                    <a:fld id="{EE9E08BD-314A-40E2-863D-1B60739B14DB}" type="CELLRANGE">
                      <a:rPr lang="en-US"/>
                      <a:pPr/>
                      <a:t>[CELLRANGE]</a:t>
                    </a:fld>
                    <a:endParaRPr lang="en-US" baseline="0"/>
                  </a:p>
                  <a:p>
                    <a:fld id="{6C21B8A1-0A03-44E7-BB60-7F1D223E804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7BC7-4890-9D24-51BE2E0059CB}"/>
                </c:ext>
              </c:extLst>
            </c:dLbl>
            <c:dLbl>
              <c:idx val="3"/>
              <c:tx>
                <c:rich>
                  <a:bodyPr/>
                  <a:lstStyle/>
                  <a:p>
                    <a:fld id="{C1AF57E8-9D27-448E-9583-6B9CD41FB4D2}" type="CELLRANGE">
                      <a:rPr lang="en-US"/>
                      <a:pPr/>
                      <a:t>[CELLRANGE]</a:t>
                    </a:fld>
                    <a:endParaRPr lang="en-US" baseline="0"/>
                  </a:p>
                  <a:p>
                    <a:fld id="{48E7B35D-E349-43A5-B4C2-20997AD0257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7BC7-4890-9D24-51BE2E0059CB}"/>
                </c:ext>
              </c:extLst>
            </c:dLbl>
            <c:dLbl>
              <c:idx val="4"/>
              <c:tx>
                <c:rich>
                  <a:bodyPr/>
                  <a:lstStyle/>
                  <a:p>
                    <a:fld id="{DC3DBADB-FCA9-47B2-8F76-EC3F57FFBCDB}" type="CELLRANGE">
                      <a:rPr lang="en-US"/>
                      <a:pPr/>
                      <a:t>[CELLRANGE]</a:t>
                    </a:fld>
                    <a:endParaRPr lang="en-US" baseline="0"/>
                  </a:p>
                  <a:p>
                    <a:fld id="{A1237BA6-D4F3-453D-BB15-7D0C22A62BA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7BC7-4890-9D24-51BE2E0059CB}"/>
                </c:ext>
              </c:extLst>
            </c:dLbl>
            <c:dLbl>
              <c:idx val="5"/>
              <c:layout>
                <c:manualLayout>
                  <c:x val="-4.5155020357606511E-2"/>
                  <c:y val="-4.0856013916780801E-2"/>
                </c:manualLayout>
              </c:layout>
              <c:tx>
                <c:rich>
                  <a:bodyPr/>
                  <a:lstStyle/>
                  <a:p>
                    <a:fld id="{9C19567A-B218-46EB-916A-1968154B3F18}" type="CELLRANGE">
                      <a:rPr lang="en-US"/>
                      <a:pPr/>
                      <a:t>[CELLRANGE]</a:t>
                    </a:fld>
                    <a:endParaRPr lang="en-US" baseline="0"/>
                  </a:p>
                  <a:p>
                    <a:fld id="{BDB1FEAE-A39C-4B9C-B79D-280C3B5D0592}"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7BC7-4890-9D24-51BE2E0059CB}"/>
                </c:ext>
              </c:extLst>
            </c:dLbl>
            <c:dLbl>
              <c:idx val="6"/>
              <c:layout>
                <c:manualLayout>
                  <c:x val="-5.1343417502197994E-2"/>
                  <c:y val="7.1498024354366349E-2"/>
                </c:manualLayout>
              </c:layout>
              <c:tx>
                <c:rich>
                  <a:bodyPr/>
                  <a:lstStyle/>
                  <a:p>
                    <a:fld id="{4AA6E5CA-EDA1-439E-A522-F89FC849EF63}" type="CELLRANGE">
                      <a:rPr lang="en-US"/>
                      <a:pPr/>
                      <a:t>[CELLRANGE]</a:t>
                    </a:fld>
                    <a:endParaRPr lang="en-US" baseline="0"/>
                  </a:p>
                  <a:p>
                    <a:fld id="{ED1211B6-9756-475C-99A2-A0BD38250939}"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7BC7-4890-9D24-51BE2E0059CB}"/>
                </c:ext>
              </c:extLst>
            </c:dLbl>
            <c:dLbl>
              <c:idx val="7"/>
              <c:tx>
                <c:rich>
                  <a:bodyPr/>
                  <a:lstStyle/>
                  <a:p>
                    <a:fld id="{AD8AB134-BF46-4976-A336-4A061A01C676}" type="CELLRANGE">
                      <a:rPr lang="en-US"/>
                      <a:pPr/>
                      <a:t>[CELLRANGE]</a:t>
                    </a:fld>
                    <a:endParaRPr lang="en-US" baseline="0"/>
                  </a:p>
                  <a:p>
                    <a:fld id="{D6CD95D5-B6C4-419B-B4A7-529C4E27881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7BC7-4890-9D24-51BE2E0059CB}"/>
                </c:ext>
              </c:extLst>
            </c:dLbl>
            <c:dLbl>
              <c:idx val="8"/>
              <c:layout>
                <c:manualLayout>
                  <c:x val="-4.1507335542793261E-2"/>
                  <c:y val="7.4902692180764813E-2"/>
                </c:manualLayout>
              </c:layout>
              <c:tx>
                <c:rich>
                  <a:bodyPr/>
                  <a:lstStyle/>
                  <a:p>
                    <a:fld id="{CB1D8146-605E-426A-817D-B3623FE47C3A}" type="CELLRANGE">
                      <a:rPr lang="en-US"/>
                      <a:pPr/>
                      <a:t>[CELLRANGE]</a:t>
                    </a:fld>
                    <a:endParaRPr lang="en-US" baseline="0"/>
                  </a:p>
                  <a:p>
                    <a:fld id="{F5743469-44FB-4730-B69B-07CC86410202}"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2-7BC7-4890-9D24-51BE2E0059CB}"/>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2Q25</c:v>
                </c:pt>
                <c:pt idx="1">
                  <c:v>3Q25</c:v>
                </c:pt>
                <c:pt idx="2">
                  <c:v>4Q25</c:v>
                </c:pt>
                <c:pt idx="3">
                  <c:v>1Q26</c:v>
                </c:pt>
                <c:pt idx="4">
                  <c:v>2Q26</c:v>
                </c:pt>
                <c:pt idx="5">
                  <c:v>3Q26</c:v>
                </c:pt>
                <c:pt idx="6">
                  <c:v>4Q26</c:v>
                </c:pt>
                <c:pt idx="7">
                  <c:v>1Q27</c:v>
                </c:pt>
                <c:pt idx="8">
                  <c:v>2Q27</c:v>
                </c:pt>
              </c:strCache>
            </c:strRef>
          </c:cat>
          <c:val>
            <c:numRef>
              <c:f>'FPR x Pipeline FFO'!$D$54:$L$54</c:f>
              <c:numCache>
                <c:formatCode>0.0%</c:formatCode>
                <c:ptCount val="9"/>
                <c:pt idx="0">
                  <c:v>3.6916885176666497E-2</c:v>
                </c:pt>
                <c:pt idx="1">
                  <c:v>3.1538704886257957E-2</c:v>
                </c:pt>
                <c:pt idx="2">
                  <c:v>3.5287410533014311E-2</c:v>
                </c:pt>
                <c:pt idx="3">
                  <c:v>3.715915342945425E-2</c:v>
                </c:pt>
                <c:pt idx="4">
                  <c:v>4.255386646475779E-2</c:v>
                </c:pt>
                <c:pt idx="5">
                  <c:v>4.4639761811030854E-2</c:v>
                </c:pt>
                <c:pt idx="6">
                  <c:v>5.0240670213703813E-2</c:v>
                </c:pt>
                <c:pt idx="7">
                  <c:v>5.1498623617120542E-2</c:v>
                </c:pt>
                <c:pt idx="8">
                  <c:v>5.6753668426781839E-2</c:v>
                </c:pt>
              </c:numCache>
            </c:numRef>
          </c:val>
          <c:smooth val="0"/>
          <c:extLst>
            <c:ext xmlns:c15="http://schemas.microsoft.com/office/drawing/2012/chart" uri="{02D57815-91ED-43cb-92C2-25804820EDAC}">
              <c15:datalabelsRange>
                <c15:f>'FPR x Pipeline FFO'!$D$53:$L$53</c15:f>
                <c15:dlblRangeCache>
                  <c:ptCount val="9"/>
                  <c:pt idx="0">
                    <c:v> $5.7 </c:v>
                  </c:pt>
                  <c:pt idx="1">
                    <c:v> $5.6 </c:v>
                  </c:pt>
                  <c:pt idx="2">
                    <c:v> $7.1 </c:v>
                  </c:pt>
                  <c:pt idx="3">
                    <c:v> $7.8 </c:v>
                  </c:pt>
                  <c:pt idx="4">
                    <c:v> $8.9 </c:v>
                  </c:pt>
                  <c:pt idx="5">
                    <c:v> $9.4 </c:v>
                  </c:pt>
                  <c:pt idx="6">
                    <c:v> $10.5 </c:v>
                  </c:pt>
                  <c:pt idx="7">
                    <c:v> $10.8 </c:v>
                  </c:pt>
                  <c:pt idx="8">
                    <c:v> $11.9 </c:v>
                  </c:pt>
                </c15:dlblRangeCache>
              </c15:datalabelsRange>
            </c:ext>
            <c:ext xmlns:c16="http://schemas.microsoft.com/office/drawing/2014/chart" uri="{C3380CC4-5D6E-409C-BE32-E72D297353CC}">
              <c16:uniqueId val="{00000013-7BC7-4890-9D24-51BE2E0059CB}"/>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min val="2.0000000000000004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AFFO CoC% </a:t>
            </a:r>
          </a:p>
          <a:p>
            <a:pPr>
              <a:defRPr b="1"/>
            </a:pPr>
            <a:r>
              <a:rPr lang="en-US" b="1"/>
              <a:t>Q4</a:t>
            </a:r>
            <a:r>
              <a:rPr lang="en-US" b="1" baseline="0"/>
              <a:t> 2024 FPR vs Pipeline Model</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'FPR x Pipeline FFO'!$B$37</c:f>
              <c:strCache>
                <c:ptCount val="1"/>
                <c:pt idx="0">
                  <c:v>Pipeline Model</c:v>
                </c:pt>
              </c:strCache>
            </c:strRef>
          </c:tx>
          <c:spPr>
            <a:ln w="28575" cap="rnd">
              <a:solidFill>
                <a:schemeClr val="accent1"/>
              </a:solidFill>
              <a:round/>
            </a:ln>
            <a:effectLst/>
          </c:spPr>
          <c:marker>
            <c:symbol val="none"/>
          </c:marker>
          <c:dLbls>
            <c:dLbl>
              <c:idx val="0"/>
              <c:tx>
                <c:rich>
                  <a:bodyPr/>
                  <a:lstStyle/>
                  <a:p>
                    <a:fld id="{4DEC57E1-DE21-46A0-A4B5-0360BC99D396}" type="CELLRANGE">
                      <a:rPr lang="en-US"/>
                      <a:pPr/>
                      <a:t>[CELLRANGE]</a:t>
                    </a:fld>
                    <a:endParaRPr lang="en-US" baseline="0"/>
                  </a:p>
                  <a:p>
                    <a:fld id="{40DF314A-6D12-48C2-B0F5-4A6507D034F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62A9-4413-BAF1-51C798BBE649}"/>
                </c:ext>
              </c:extLst>
            </c:dLbl>
            <c:dLbl>
              <c:idx val="1"/>
              <c:tx>
                <c:rich>
                  <a:bodyPr/>
                  <a:lstStyle/>
                  <a:p>
                    <a:fld id="{42D721E0-9E2F-47B1-8E1B-13BEC22A80C5}" type="CELLRANGE">
                      <a:rPr lang="en-US"/>
                      <a:pPr/>
                      <a:t>[CELLRANGE]</a:t>
                    </a:fld>
                    <a:endParaRPr lang="en-US" baseline="0"/>
                  </a:p>
                  <a:p>
                    <a:fld id="{91059369-E5FA-4EE9-9943-3774C782371C}"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62A9-4413-BAF1-51C798BBE649}"/>
                </c:ext>
              </c:extLst>
            </c:dLbl>
            <c:dLbl>
              <c:idx val="2"/>
              <c:layout>
                <c:manualLayout>
                  <c:x val="-4.7891146810284294E-2"/>
                  <c:y val="3.0642010437585541E-2"/>
                </c:manualLayout>
              </c:layout>
              <c:tx>
                <c:rich>
                  <a:bodyPr/>
                  <a:lstStyle/>
                  <a:p>
                    <a:fld id="{BD864653-6B02-4337-8A74-58AD6E2CF15A}" type="CELLRANGE">
                      <a:rPr lang="en-US"/>
                      <a:pPr/>
                      <a:t>[CELLRANGE]</a:t>
                    </a:fld>
                    <a:endParaRPr lang="en-US" baseline="0"/>
                  </a:p>
                  <a:p>
                    <a:fld id="{74CFE8A9-206E-4957-91C5-293C2F4EC93E}"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62A9-4413-BAF1-51C798BBE649}"/>
                </c:ext>
              </c:extLst>
            </c:dLbl>
            <c:dLbl>
              <c:idx val="3"/>
              <c:tx>
                <c:rich>
                  <a:bodyPr/>
                  <a:lstStyle/>
                  <a:p>
                    <a:fld id="{8B73E7F5-A221-4D18-A6E1-5B605BECC69C}" type="CELLRANGE">
                      <a:rPr lang="en-US"/>
                      <a:pPr/>
                      <a:t>[CELLRANGE]</a:t>
                    </a:fld>
                    <a:endParaRPr lang="en-US" baseline="0"/>
                  </a:p>
                  <a:p>
                    <a:fld id="{5556E27A-709F-45DD-B204-43E863EC7739}"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62A9-4413-BAF1-51C798BBE649}"/>
                </c:ext>
              </c:extLst>
            </c:dLbl>
            <c:dLbl>
              <c:idx val="4"/>
              <c:layout>
                <c:manualLayout>
                  <c:x val="-4.919220206762185E-2"/>
                  <c:y val="1.3618671305593601E-2"/>
                </c:manualLayout>
              </c:layout>
              <c:tx>
                <c:rich>
                  <a:bodyPr/>
                  <a:lstStyle/>
                  <a:p>
                    <a:fld id="{2DACC3C4-6B74-498D-83D4-E03BA10CD388}" type="CELLRANGE">
                      <a:rPr lang="en-US"/>
                      <a:pPr/>
                      <a:t>[CELLRANGE]</a:t>
                    </a:fld>
                    <a:endParaRPr lang="en-US" baseline="0"/>
                  </a:p>
                  <a:p>
                    <a:fld id="{57DA3512-1254-44C0-99E7-DD15881938C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62A9-4413-BAF1-51C798BBE649}"/>
                </c:ext>
              </c:extLst>
            </c:dLbl>
            <c:dLbl>
              <c:idx val="5"/>
              <c:layout>
                <c:manualLayout>
                  <c:x val="-4.7891146810284252E-2"/>
                  <c:y val="2.7237342611187265E-2"/>
                </c:manualLayout>
              </c:layout>
              <c:tx>
                <c:rich>
                  <a:bodyPr/>
                  <a:lstStyle/>
                  <a:p>
                    <a:fld id="{23FF6239-F1B0-464D-9B1B-9F5DB27D7E51}" type="CELLRANGE">
                      <a:rPr lang="en-US"/>
                      <a:pPr/>
                      <a:t>[CELLRANGE]</a:t>
                    </a:fld>
                    <a:endParaRPr lang="en-US" baseline="0"/>
                  </a:p>
                  <a:p>
                    <a:fld id="{AA4B4E11-D07E-4BA8-94A2-3ED5C3EB84F3}"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62A9-4413-BAF1-51C798BBE649}"/>
                </c:ext>
              </c:extLst>
            </c:dLbl>
            <c:dLbl>
              <c:idx val="6"/>
              <c:tx>
                <c:rich>
                  <a:bodyPr/>
                  <a:lstStyle/>
                  <a:p>
                    <a:fld id="{460300AA-1B8D-47B5-BD78-34B30F1AB57D}" type="CELLRANGE">
                      <a:rPr lang="en-US"/>
                      <a:pPr/>
                      <a:t>[CELLRANGE]</a:t>
                    </a:fld>
                    <a:endParaRPr lang="en-US" baseline="0"/>
                  </a:p>
                  <a:p>
                    <a:fld id="{F975F256-3F39-47CC-957F-F428F1649D3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62A9-4413-BAF1-51C798BBE649}"/>
                </c:ext>
              </c:extLst>
            </c:dLbl>
            <c:dLbl>
              <c:idx val="7"/>
              <c:layout>
                <c:manualLayout>
                  <c:x val="-5.3069273343718221E-2"/>
                  <c:y val="4.4260681743179202E-2"/>
                </c:manualLayout>
              </c:layout>
              <c:tx>
                <c:rich>
                  <a:bodyPr/>
                  <a:lstStyle/>
                  <a:p>
                    <a:fld id="{50A272EC-89DA-4AB4-91CD-1026A7A531FA}" type="CELLRANGE">
                      <a:rPr lang="en-US"/>
                      <a:pPr/>
                      <a:t>[CELLRANGE]</a:t>
                    </a:fld>
                    <a:endParaRPr lang="en-US" baseline="0"/>
                  </a:p>
                  <a:p>
                    <a:fld id="{7F3281A9-8AA4-4D2E-951B-0A5AFED23EB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62A9-4413-BAF1-51C798BBE649}"/>
                </c:ext>
              </c:extLst>
            </c:dLbl>
            <c:dLbl>
              <c:idx val="8"/>
              <c:tx>
                <c:rich>
                  <a:bodyPr/>
                  <a:lstStyle/>
                  <a:p>
                    <a:fld id="{3C29C829-E29E-4D84-A795-601707DE898A}" type="CELLRANGE">
                      <a:rPr lang="en-US"/>
                      <a:pPr/>
                      <a:t>[CELLRANGE]</a:t>
                    </a:fld>
                    <a:endParaRPr lang="en-US" baseline="0"/>
                  </a:p>
                  <a:p>
                    <a:fld id="{4BDB14C8-2F55-4C4A-AD3C-26B5ED75FBAB}"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62A9-4413-BAF1-51C798BBE649}"/>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2Q25</c:v>
                </c:pt>
                <c:pt idx="1">
                  <c:v>3Q25</c:v>
                </c:pt>
                <c:pt idx="2">
                  <c:v>4Q25</c:v>
                </c:pt>
                <c:pt idx="3">
                  <c:v>1Q26</c:v>
                </c:pt>
                <c:pt idx="4">
                  <c:v>2Q26</c:v>
                </c:pt>
                <c:pt idx="5">
                  <c:v>3Q26</c:v>
                </c:pt>
                <c:pt idx="6">
                  <c:v>4Q26</c:v>
                </c:pt>
                <c:pt idx="7">
                  <c:v>1Q27</c:v>
                </c:pt>
                <c:pt idx="8">
                  <c:v>2Q27</c:v>
                </c:pt>
              </c:strCache>
            </c:strRef>
          </c:cat>
          <c:val>
            <c:numRef>
              <c:f>'FPR x Pipeline FFO'!$D$46:$L$46</c:f>
              <c:numCache>
                <c:formatCode>0.0%</c:formatCode>
                <c:ptCount val="9"/>
                <c:pt idx="0">
                  <c:v>-2.2856370059807347E-2</c:v>
                </c:pt>
                <c:pt idx="1">
                  <c:v>-1.5802488191340718E-2</c:v>
                </c:pt>
                <c:pt idx="2">
                  <c:v>5.9489620452406857E-3</c:v>
                </c:pt>
                <c:pt idx="3">
                  <c:v>-3.1979156952759304E-2</c:v>
                </c:pt>
                <c:pt idx="4">
                  <c:v>-3.353979444829069E-3</c:v>
                </c:pt>
                <c:pt idx="5">
                  <c:v>2.9016619707099056E-4</c:v>
                </c:pt>
                <c:pt idx="6">
                  <c:v>1.3454213061845431E-2</c:v>
                </c:pt>
                <c:pt idx="7">
                  <c:v>1.8273216402846466E-2</c:v>
                </c:pt>
                <c:pt idx="8">
                  <c:v>3.3012225596234374E-2</c:v>
                </c:pt>
              </c:numCache>
            </c:numRef>
          </c:val>
          <c:smooth val="0"/>
          <c:extLst>
            <c:ext xmlns:c15="http://schemas.microsoft.com/office/drawing/2012/chart" uri="{02D57815-91ED-43cb-92C2-25804820EDAC}">
              <c15:datalabelsRange>
                <c15:f>'FPR x Pipeline FFO'!$D$45:$L$45</c15:f>
                <c15:dlblRangeCache>
                  <c:ptCount val="9"/>
                  <c:pt idx="0">
                    <c:v> $(3.2)</c:v>
                  </c:pt>
                  <c:pt idx="1">
                    <c:v> $(2.8)</c:v>
                  </c:pt>
                  <c:pt idx="2">
                    <c:v> $1.2 </c:v>
                  </c:pt>
                  <c:pt idx="3">
                    <c:v> $(6.7)</c:v>
                  </c:pt>
                  <c:pt idx="4">
                    <c:v> $(0.7)</c:v>
                  </c:pt>
                  <c:pt idx="5">
                    <c:v> $0.1 </c:v>
                  </c:pt>
                  <c:pt idx="6">
                    <c:v> $2.8 </c:v>
                  </c:pt>
                  <c:pt idx="7">
                    <c:v> $3.8 </c:v>
                  </c:pt>
                  <c:pt idx="8">
                    <c:v> $6.9 </c:v>
                  </c:pt>
                </c15:dlblRangeCache>
              </c15:datalabelsRange>
            </c:ext>
            <c:ext xmlns:c16="http://schemas.microsoft.com/office/drawing/2014/chart" uri="{C3380CC4-5D6E-409C-BE32-E72D297353CC}">
              <c16:uniqueId val="{00000009-62A9-4413-BAF1-51C798BBE649}"/>
            </c:ext>
          </c:extLst>
        </c:ser>
        <c:ser>
          <c:idx val="1"/>
          <c:order val="1"/>
          <c:tx>
            <c:strRef>
              <c:f>'FPR x Pipeline FFO'!$B$48</c:f>
              <c:strCache>
                <c:ptCount val="1"/>
                <c:pt idx="0">
                  <c:v>FPR Model</c:v>
                </c:pt>
              </c:strCache>
            </c:strRef>
          </c:tx>
          <c:spPr>
            <a:ln w="28575" cap="rnd">
              <a:solidFill>
                <a:schemeClr val="accent2"/>
              </a:solidFill>
              <a:round/>
            </a:ln>
            <a:effectLst/>
          </c:spPr>
          <c:marker>
            <c:symbol val="none"/>
          </c:marker>
          <c:dLbls>
            <c:dLbl>
              <c:idx val="0"/>
              <c:tx>
                <c:rich>
                  <a:bodyPr/>
                  <a:lstStyle/>
                  <a:p>
                    <a:fld id="{727F55A6-5D3D-4FFB-80B8-AF83155AB272}" type="CELLRANGE">
                      <a:rPr lang="en-US"/>
                      <a:pPr/>
                      <a:t>[CELLRANGE]</a:t>
                    </a:fld>
                    <a:endParaRPr lang="en-US" baseline="0"/>
                  </a:p>
                  <a:p>
                    <a:fld id="{DEC8089D-ED71-4860-8B23-A75B8AF5179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62A9-4413-BAF1-51C798BBE649}"/>
                </c:ext>
              </c:extLst>
            </c:dLbl>
            <c:dLbl>
              <c:idx val="1"/>
              <c:tx>
                <c:rich>
                  <a:bodyPr/>
                  <a:lstStyle/>
                  <a:p>
                    <a:fld id="{CBCE689D-DBE7-4568-A5C1-2F9DB6044551}" type="CELLRANGE">
                      <a:rPr lang="en-US"/>
                      <a:pPr/>
                      <a:t>[CELLRANGE]</a:t>
                    </a:fld>
                    <a:endParaRPr lang="en-US" baseline="0"/>
                  </a:p>
                  <a:p>
                    <a:fld id="{CADAC3EF-59EA-4480-9079-05CFC1671A5E}"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62A9-4413-BAF1-51C798BBE649}"/>
                </c:ext>
              </c:extLst>
            </c:dLbl>
            <c:dLbl>
              <c:idx val="2"/>
              <c:layout>
                <c:manualLayout>
                  <c:x val="-4.7891146810284294E-2"/>
                  <c:y val="-3.0642010437585604E-2"/>
                </c:manualLayout>
              </c:layout>
              <c:tx>
                <c:rich>
                  <a:bodyPr/>
                  <a:lstStyle/>
                  <a:p>
                    <a:fld id="{E54FC753-5BFB-4755-923B-1284E6FFC627}" type="CELLRANGE">
                      <a:rPr lang="en-US"/>
                      <a:pPr/>
                      <a:t>[CELLRANGE]</a:t>
                    </a:fld>
                    <a:endParaRPr lang="en-US" baseline="0"/>
                  </a:p>
                  <a:p>
                    <a:fld id="{F1268EA1-537A-4B6C-983C-2E7ABCF1044B}"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62A9-4413-BAF1-51C798BBE649}"/>
                </c:ext>
              </c:extLst>
            </c:dLbl>
            <c:dLbl>
              <c:idx val="3"/>
              <c:tx>
                <c:rich>
                  <a:bodyPr/>
                  <a:lstStyle/>
                  <a:p>
                    <a:fld id="{B1968420-6FD0-41B6-8456-36250198454D}" type="CELLRANGE">
                      <a:rPr lang="en-US"/>
                      <a:pPr/>
                      <a:t>[CELLRANGE]</a:t>
                    </a:fld>
                    <a:endParaRPr lang="en-US" baseline="0"/>
                  </a:p>
                  <a:p>
                    <a:fld id="{75D3174E-37E8-4361-B047-53AC32ED067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62A9-4413-BAF1-51C798BBE649}"/>
                </c:ext>
              </c:extLst>
            </c:dLbl>
            <c:dLbl>
              <c:idx val="4"/>
              <c:layout>
                <c:manualLayout>
                  <c:x val="-4.5302083543567309E-2"/>
                  <c:y val="-3.4046678263984005E-2"/>
                </c:manualLayout>
              </c:layout>
              <c:tx>
                <c:rich>
                  <a:bodyPr/>
                  <a:lstStyle/>
                  <a:p>
                    <a:fld id="{912DB9DF-E667-47B8-A467-5CC23942971F}" type="CELLRANGE">
                      <a:rPr lang="en-US"/>
                      <a:pPr/>
                      <a:t>[CELLRANGE]</a:t>
                    </a:fld>
                    <a:endParaRPr lang="en-US" baseline="0"/>
                  </a:p>
                  <a:p>
                    <a:fld id="{21008E63-DB00-4F73-BDB3-42692F51217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62A9-4413-BAF1-51C798BBE649}"/>
                </c:ext>
              </c:extLst>
            </c:dLbl>
            <c:dLbl>
              <c:idx val="5"/>
              <c:layout>
                <c:manualLayout>
                  <c:x val="-4.7891146810284252E-2"/>
                  <c:y val="-1.3618671305593664E-2"/>
                </c:manualLayout>
              </c:layout>
              <c:tx>
                <c:rich>
                  <a:bodyPr/>
                  <a:lstStyle/>
                  <a:p>
                    <a:fld id="{FB125507-B58C-427D-8A78-BA4EC37883A0}" type="CELLRANGE">
                      <a:rPr lang="en-US"/>
                      <a:pPr/>
                      <a:t>[CELLRANGE]</a:t>
                    </a:fld>
                    <a:endParaRPr lang="en-US" baseline="0"/>
                  </a:p>
                  <a:p>
                    <a:fld id="{25D9EB89-0E03-4DE7-A785-310565C85F1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62A9-4413-BAF1-51C798BBE649}"/>
                </c:ext>
              </c:extLst>
            </c:dLbl>
            <c:dLbl>
              <c:idx val="6"/>
              <c:tx>
                <c:rich>
                  <a:bodyPr/>
                  <a:lstStyle/>
                  <a:p>
                    <a:fld id="{DB0A48E7-E61C-41F8-9550-26F291F06B4A}" type="CELLRANGE">
                      <a:rPr lang="en-US"/>
                      <a:pPr/>
                      <a:t>[CELLRANGE]</a:t>
                    </a:fld>
                    <a:endParaRPr lang="en-US" baseline="0"/>
                  </a:p>
                  <a:p>
                    <a:fld id="{7833A67F-BE15-4C26-B421-5F51CDFB0996}"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62A9-4413-BAF1-51C798BBE649}"/>
                </c:ext>
              </c:extLst>
            </c:dLbl>
            <c:dLbl>
              <c:idx val="7"/>
              <c:layout>
                <c:manualLayout>
                  <c:x val="-4.7891146810284342E-2"/>
                  <c:y val="-3.4046678263984033E-2"/>
                </c:manualLayout>
              </c:layout>
              <c:tx>
                <c:rich>
                  <a:bodyPr/>
                  <a:lstStyle/>
                  <a:p>
                    <a:fld id="{1CF1F832-F031-47C9-9C20-433E7B72482C}" type="CELLRANGE">
                      <a:rPr lang="en-US"/>
                      <a:pPr/>
                      <a:t>[CELLRANGE]</a:t>
                    </a:fld>
                    <a:endParaRPr lang="en-US" baseline="0"/>
                  </a:p>
                  <a:p>
                    <a:fld id="{4755C76D-4FAF-4CD5-BD82-923398768E3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62A9-4413-BAF1-51C798BBE649}"/>
                </c:ext>
              </c:extLst>
            </c:dLbl>
            <c:dLbl>
              <c:idx val="8"/>
              <c:tx>
                <c:rich>
                  <a:bodyPr/>
                  <a:lstStyle/>
                  <a:p>
                    <a:fld id="{A456B5F6-1911-4733-946C-B962DB07FEC3}" type="CELLRANGE">
                      <a:rPr lang="en-US"/>
                      <a:pPr/>
                      <a:t>[CELLRANGE]</a:t>
                    </a:fld>
                    <a:endParaRPr lang="en-US" baseline="0"/>
                  </a:p>
                  <a:p>
                    <a:fld id="{51BFDEEE-29BA-4075-B57B-6A4FC1FA777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2-62A9-4413-BAF1-51C798BBE649}"/>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'FPR x Pipeline FFO'!$D$38:$L$38</c:f>
              <c:strCache>
                <c:ptCount val="9"/>
                <c:pt idx="0">
                  <c:v>2Q25</c:v>
                </c:pt>
                <c:pt idx="1">
                  <c:v>3Q25</c:v>
                </c:pt>
                <c:pt idx="2">
                  <c:v>4Q25</c:v>
                </c:pt>
                <c:pt idx="3">
                  <c:v>1Q26</c:v>
                </c:pt>
                <c:pt idx="4">
                  <c:v>2Q26</c:v>
                </c:pt>
                <c:pt idx="5">
                  <c:v>3Q26</c:v>
                </c:pt>
                <c:pt idx="6">
                  <c:v>4Q26</c:v>
                </c:pt>
                <c:pt idx="7">
                  <c:v>1Q27</c:v>
                </c:pt>
                <c:pt idx="8">
                  <c:v>2Q27</c:v>
                </c:pt>
              </c:strCache>
            </c:strRef>
          </c:cat>
          <c:val>
            <c:numRef>
              <c:f>'FPR x Pipeline FFO'!$D$57:$L$57</c:f>
              <c:numCache>
                <c:formatCode>0.0%</c:formatCode>
                <c:ptCount val="9"/>
                <c:pt idx="0">
                  <c:v>-1.2666506265509709E-2</c:v>
                </c:pt>
                <c:pt idx="1">
                  <c:v>-1.1152496100874685E-2</c:v>
                </c:pt>
                <c:pt idx="2">
                  <c:v>1.0484853671145501E-2</c:v>
                </c:pt>
                <c:pt idx="3">
                  <c:v>1.1492832308587124E-2</c:v>
                </c:pt>
                <c:pt idx="4">
                  <c:v>2.0272583923222312E-3</c:v>
                </c:pt>
                <c:pt idx="5">
                  <c:v>7.0843205852481996E-3</c:v>
                </c:pt>
                <c:pt idx="6">
                  <c:v>-5.7822323046839729E-5</c:v>
                </c:pt>
                <c:pt idx="7">
                  <c:v>1.9910364122753405E-2</c:v>
                </c:pt>
                <c:pt idx="8">
                  <c:v>2.3261276818586234E-2</c:v>
                </c:pt>
              </c:numCache>
            </c:numRef>
          </c:val>
          <c:smooth val="0"/>
          <c:extLst>
            <c:ext xmlns:c15="http://schemas.microsoft.com/office/drawing/2012/chart" uri="{02D57815-91ED-43cb-92C2-25804820EDAC}">
              <c15:datalabelsRange>
                <c15:f>'FPR x Pipeline FFO'!$D$56:$L$56</c15:f>
                <c15:dlblRangeCache>
                  <c:ptCount val="9"/>
                  <c:pt idx="0">
                    <c:v> $(1.9)</c:v>
                  </c:pt>
                  <c:pt idx="1">
                    <c:v> $(2.0)</c:v>
                  </c:pt>
                  <c:pt idx="2">
                    <c:v> $2.1 </c:v>
                  </c:pt>
                  <c:pt idx="3">
                    <c:v> $2.4 </c:v>
                  </c:pt>
                  <c:pt idx="4">
                    <c:v> $0.4 </c:v>
                  </c:pt>
                  <c:pt idx="5">
                    <c:v> $1.5 </c:v>
                  </c:pt>
                  <c:pt idx="6">
                    <c:v> $(0.0)</c:v>
                  </c:pt>
                  <c:pt idx="7">
                    <c:v> $4.2 </c:v>
                  </c:pt>
                  <c:pt idx="8">
                    <c:v> $4.9 </c:v>
                  </c:pt>
                </c15:dlblRangeCache>
              </c15:datalabelsRange>
            </c:ext>
            <c:ext xmlns:c16="http://schemas.microsoft.com/office/drawing/2014/chart" uri="{C3380CC4-5D6E-409C-BE32-E72D297353CC}">
              <c16:uniqueId val="{00000013-62A9-4413-BAF1-51C798BBE649}"/>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max val="3.5000000000000003E-2"/>
          <c:min val="-3.5000000000000003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Core FFO CoC% </a:t>
            </a:r>
          </a:p>
          <a:p>
            <a:pPr>
              <a:defRPr sz="1600" b="1"/>
            </a:pPr>
            <a:r>
              <a:rPr lang="en-US" sz="1600" b="1"/>
              <a:t>Q4</a:t>
            </a:r>
            <a:r>
              <a:rPr lang="en-US" sz="1600" b="1" baseline="0"/>
              <a:t> 2024 FPR vs Pipeline Model</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'FPR x Pipeline FFO'!$B$9</c:f>
              <c:strCache>
                <c:ptCount val="1"/>
                <c:pt idx="0">
                  <c:v>Pipeline Model</c:v>
                </c:pt>
              </c:strCache>
            </c:strRef>
          </c:tx>
          <c:spPr>
            <a:ln w="28575" cap="rnd">
              <a:solidFill>
                <a:schemeClr val="accent1"/>
              </a:solidFill>
              <a:round/>
            </a:ln>
            <a:effectLst/>
          </c:spPr>
          <c:marker>
            <c:symbol val="none"/>
          </c:marker>
          <c:dLbls>
            <c:dLbl>
              <c:idx val="0"/>
              <c:tx>
                <c:rich>
                  <a:bodyPr/>
                  <a:lstStyle/>
                  <a:p>
                    <a:fld id="{099F8A60-8485-46AA-882A-4E6822240E7E}" type="CELLRANGE">
                      <a:rPr lang="en-US"/>
                      <a:pPr/>
                      <a:t>[CELLRANGE]</a:t>
                    </a:fld>
                    <a:endParaRPr lang="en-US" baseline="0"/>
                  </a:p>
                  <a:p>
                    <a:fld id="{C2DB9600-F239-4279-A9D9-90DB3762FE11}"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73A7-4214-8973-2CA5AA84FE00}"/>
                </c:ext>
              </c:extLst>
            </c:dLbl>
            <c:dLbl>
              <c:idx val="1"/>
              <c:tx>
                <c:rich>
                  <a:bodyPr/>
                  <a:lstStyle/>
                  <a:p>
                    <a:fld id="{63B639F3-AB7C-4AA0-B88D-159C5A371A34}" type="CELLRANGE">
                      <a:rPr lang="en-US"/>
                      <a:pPr/>
                      <a:t>[CELLRANGE]</a:t>
                    </a:fld>
                    <a:endParaRPr lang="en-US" baseline="0"/>
                  </a:p>
                  <a:p>
                    <a:fld id="{1CF1BCE9-6BE8-4A20-9977-A8A2757500B2}"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73A7-4214-8973-2CA5AA84FE00}"/>
                </c:ext>
              </c:extLst>
            </c:dLbl>
            <c:dLbl>
              <c:idx val="2"/>
              <c:layout>
                <c:manualLayout>
                  <c:x val="-5.3053139199898E-2"/>
                  <c:y val="4.0750842291031542E-2"/>
                </c:manualLayout>
              </c:layout>
              <c:tx>
                <c:rich>
                  <a:bodyPr/>
                  <a:lstStyle/>
                  <a:p>
                    <a:fld id="{F9439B4B-DB05-4527-B74F-E2DE095211AA}" type="CELLRANGE">
                      <a:rPr lang="en-US"/>
                      <a:pPr/>
                      <a:t>[CELLRANGE]</a:t>
                    </a:fld>
                    <a:endParaRPr lang="en-US" baseline="0"/>
                  </a:p>
                  <a:p>
                    <a:fld id="{A6DD3099-C20B-41CB-A6DD-FDC422200C5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73A7-4214-8973-2CA5AA84FE00}"/>
                </c:ext>
              </c:extLst>
            </c:dLbl>
            <c:dLbl>
              <c:idx val="3"/>
              <c:layout>
                <c:manualLayout>
                  <c:x val="-5.3053139199898E-2"/>
                  <c:y val="3.3959035242526338E-2"/>
                </c:manualLayout>
              </c:layout>
              <c:tx>
                <c:rich>
                  <a:bodyPr/>
                  <a:lstStyle/>
                  <a:p>
                    <a:fld id="{ABF59D19-642B-4006-8FB7-495C106297CA}" type="CELLRANGE">
                      <a:rPr lang="en-US"/>
                      <a:pPr/>
                      <a:t>[CELLRANGE]</a:t>
                    </a:fld>
                    <a:endParaRPr lang="en-US" baseline="0"/>
                  </a:p>
                  <a:p>
                    <a:fld id="{3CC8A700-7388-43DD-BCFE-C0FD1FB4E33A}"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73A7-4214-8973-2CA5AA84FE00}"/>
                </c:ext>
              </c:extLst>
            </c:dLbl>
            <c:dLbl>
              <c:idx val="4"/>
              <c:layout>
                <c:manualLayout>
                  <c:x val="-5.305313919989809E-2"/>
                  <c:y val="-3.3959035242526338E-2"/>
                </c:manualLayout>
              </c:layout>
              <c:tx>
                <c:rich>
                  <a:bodyPr/>
                  <a:lstStyle/>
                  <a:p>
                    <a:fld id="{9EE133B0-6DBA-4F5D-83DD-33D264278A32}" type="CELLRANGE">
                      <a:rPr lang="en-US"/>
                      <a:pPr/>
                      <a:t>[CELLRANGE]</a:t>
                    </a:fld>
                    <a:endParaRPr lang="en-US" baseline="0"/>
                  </a:p>
                  <a:p>
                    <a:fld id="{305F5EC2-D59A-4FCB-B743-B9DE47B09DD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73A7-4214-8973-2CA5AA84FE00}"/>
                </c:ext>
              </c:extLst>
            </c:dLbl>
            <c:dLbl>
              <c:idx val="5"/>
              <c:layout>
                <c:manualLayout>
                  <c:x val="-5.7815539487142166E-2"/>
                  <c:y val="-2.7167228194021103E-2"/>
                </c:manualLayout>
              </c:layout>
              <c:tx>
                <c:rich>
                  <a:bodyPr/>
                  <a:lstStyle/>
                  <a:p>
                    <a:fld id="{12B01792-74AA-4C30-A208-74BB9997F4E4}" type="CELLRANGE">
                      <a:rPr lang="en-US"/>
                      <a:pPr/>
                      <a:t>[CELLRANGE]</a:t>
                    </a:fld>
                    <a:endParaRPr lang="en-US" baseline="0"/>
                  </a:p>
                  <a:p>
                    <a:fld id="{7E2D508F-5F3E-402A-86A4-9064533E8A51}"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73A7-4214-8973-2CA5AA84FE00}"/>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FFO'!$E$15:$J$15</c:f>
              <c:numCache>
                <c:formatCode>0.0%</c:formatCode>
                <c:ptCount val="6"/>
                <c:pt idx="0">
                  <c:v>-1.1866793223763529E-2</c:v>
                </c:pt>
                <c:pt idx="1">
                  <c:v>1.3775987439089222E-2</c:v>
                </c:pt>
                <c:pt idx="2">
                  <c:v>2.5048238048823401E-2</c:v>
                </c:pt>
                <c:pt idx="3">
                  <c:v>3.9164842549472202E-2</c:v>
                </c:pt>
                <c:pt idx="4">
                  <c:v>5.7964675719674681E-2</c:v>
                </c:pt>
                <c:pt idx="5">
                  <c:v>6.4611844947382271E-2</c:v>
                </c:pt>
              </c:numCache>
            </c:numRef>
          </c:val>
          <c:smooth val="0"/>
          <c:extLst>
            <c:ext xmlns:c15="http://schemas.microsoft.com/office/drawing/2012/chart" uri="{02D57815-91ED-43cb-92C2-25804820EDAC}">
              <c15:datalabelsRange>
                <c15:f>'FPR x Pipeline FFO'!$E$14:$J$14</c15:f>
                <c15:dlblRangeCache>
                  <c:ptCount val="6"/>
                  <c:pt idx="0">
                    <c:v> $(2.0)</c:v>
                  </c:pt>
                  <c:pt idx="1">
                    <c:v> $5.1 </c:v>
                  </c:pt>
                  <c:pt idx="2">
                    <c:v> $16.4 </c:v>
                  </c:pt>
                  <c:pt idx="3">
                    <c:v> $32.9 </c:v>
                  </c:pt>
                  <c:pt idx="4">
                    <c:v> $48.7 </c:v>
                  </c:pt>
                  <c:pt idx="5">
                    <c:v> $54.2 </c:v>
                  </c:pt>
                </c15:dlblRangeCache>
              </c15:datalabelsRange>
            </c:ext>
            <c:ext xmlns:c16="http://schemas.microsoft.com/office/drawing/2014/chart" uri="{C3380CC4-5D6E-409C-BE32-E72D297353CC}">
              <c16:uniqueId val="{00000006-73A7-4214-8973-2CA5AA84FE00}"/>
            </c:ext>
          </c:extLst>
        </c:ser>
        <c:ser>
          <c:idx val="1"/>
          <c:order val="1"/>
          <c:tx>
            <c:strRef>
              <c:f>'FPR x Pipeline FFO'!$B$20</c:f>
              <c:strCache>
                <c:ptCount val="1"/>
                <c:pt idx="0">
                  <c:v>FPR Model</c:v>
                </c:pt>
              </c:strCache>
            </c:strRef>
          </c:tx>
          <c:spPr>
            <a:ln w="28575" cap="rnd">
              <a:solidFill>
                <a:schemeClr val="accent2"/>
              </a:solidFill>
              <a:round/>
            </a:ln>
            <a:effectLst/>
          </c:spPr>
          <c:marker>
            <c:symbol val="none"/>
          </c:marker>
          <c:dLbls>
            <c:dLbl>
              <c:idx val="0"/>
              <c:tx>
                <c:rich>
                  <a:bodyPr/>
                  <a:lstStyle/>
                  <a:p>
                    <a:fld id="{06733850-876D-4B64-8EEA-3F14318B97D3}" type="CELLRANGE">
                      <a:rPr lang="en-US"/>
                      <a:pPr/>
                      <a:t>[CELLRANGE]</a:t>
                    </a:fld>
                    <a:endParaRPr lang="en-US" baseline="0"/>
                  </a:p>
                  <a:p>
                    <a:fld id="{149D4F51-C1FA-446B-99B2-019487173793}"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73A7-4214-8973-2CA5AA84FE00}"/>
                </c:ext>
              </c:extLst>
            </c:dLbl>
            <c:dLbl>
              <c:idx val="1"/>
              <c:tx>
                <c:rich>
                  <a:bodyPr/>
                  <a:lstStyle/>
                  <a:p>
                    <a:fld id="{929ABBF8-D6FF-4455-A1E0-05D34A31B066}" type="CELLRANGE">
                      <a:rPr lang="en-US"/>
                      <a:pPr/>
                      <a:t>[CELLRANGE]</a:t>
                    </a:fld>
                    <a:endParaRPr lang="en-US" baseline="0"/>
                  </a:p>
                  <a:p>
                    <a:fld id="{1BBCA69C-A966-44A5-851F-ECC25F62E528}"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73A7-4214-8973-2CA5AA84FE00}"/>
                </c:ext>
              </c:extLst>
            </c:dLbl>
            <c:dLbl>
              <c:idx val="2"/>
              <c:layout>
                <c:manualLayout>
                  <c:x val="-6.7340340061629922E-2"/>
                  <c:y val="-3.0563131718273705E-2"/>
                </c:manualLayout>
              </c:layout>
              <c:tx>
                <c:rich>
                  <a:bodyPr/>
                  <a:lstStyle/>
                  <a:p>
                    <a:fld id="{02698B2E-6363-4D21-A6C9-67536A1E783E}" type="CELLRANGE">
                      <a:rPr lang="en-US"/>
                      <a:pPr/>
                      <a:t>[CELLRANGE]</a:t>
                    </a:fld>
                    <a:endParaRPr lang="en-US" baseline="0"/>
                  </a:p>
                  <a:p>
                    <a:fld id="{3546B72B-8B5E-46E0-BA87-0347663B6375}"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73A7-4214-8973-2CA5AA84FE00}"/>
                </c:ext>
              </c:extLst>
            </c:dLbl>
            <c:dLbl>
              <c:idx val="3"/>
              <c:layout>
                <c:manualLayout>
                  <c:x val="-6.0196739630764065E-2"/>
                  <c:y val="-3.7354938766778971E-2"/>
                </c:manualLayout>
              </c:layout>
              <c:tx>
                <c:rich>
                  <a:bodyPr/>
                  <a:lstStyle/>
                  <a:p>
                    <a:fld id="{30B87D41-C27F-49AD-A284-48B25D6F366F}" type="CELLRANGE">
                      <a:rPr lang="en-US"/>
                      <a:pPr/>
                      <a:t>[CELLRANGE]</a:t>
                    </a:fld>
                    <a:endParaRPr lang="en-US" baseline="0"/>
                  </a:p>
                  <a:p>
                    <a:fld id="{F4BC34F6-A77C-4126-9753-6BF2A7CBE17B}"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73A7-4214-8973-2CA5AA84FE00}"/>
                </c:ext>
              </c:extLst>
            </c:dLbl>
            <c:dLbl>
              <c:idx val="4"/>
              <c:layout>
                <c:manualLayout>
                  <c:x val="-5.305313919989809E-2"/>
                  <c:y val="4.4146745815284237E-2"/>
                </c:manualLayout>
              </c:layout>
              <c:tx>
                <c:rich>
                  <a:bodyPr/>
                  <a:lstStyle/>
                  <a:p>
                    <a:fld id="{F6C87A5C-16DE-45E5-ADD7-10718B6667CA}" type="CELLRANGE">
                      <a:rPr lang="en-US"/>
                      <a:pPr/>
                      <a:t>[CELLRANGE]</a:t>
                    </a:fld>
                    <a:endParaRPr lang="en-US" baseline="0"/>
                  </a:p>
                  <a:p>
                    <a:fld id="{909BFC21-D5FF-4C10-8B09-EDEA822492F0}"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73A7-4214-8973-2CA5AA84FE00}"/>
                </c:ext>
              </c:extLst>
            </c:dLbl>
            <c:dLbl>
              <c:idx val="5"/>
              <c:layout>
                <c:manualLayout>
                  <c:x val="-5.543433934352017E-2"/>
                  <c:y val="4.754264933953687E-2"/>
                </c:manualLayout>
              </c:layout>
              <c:tx>
                <c:rich>
                  <a:bodyPr/>
                  <a:lstStyle/>
                  <a:p>
                    <a:fld id="{99E432D8-4A40-42F4-A054-FE0019E80706}" type="CELLRANGE">
                      <a:rPr lang="en-US"/>
                      <a:pPr/>
                      <a:t>[CELLRANGE]</a:t>
                    </a:fld>
                    <a:endParaRPr lang="en-US" baseline="0"/>
                  </a:p>
                  <a:p>
                    <a:fld id="{77958C6C-2E83-4F04-86CA-FB5A54625743}"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73A7-4214-8973-2CA5AA84FE00}"/>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FFO'!$E$26:$J$26</c:f>
              <c:numCache>
                <c:formatCode>0.0%</c:formatCode>
                <c:ptCount val="6"/>
                <c:pt idx="0">
                  <c:v>-1.1866793223763529E-2</c:v>
                </c:pt>
                <c:pt idx="1">
                  <c:v>1.3775987439089222E-2</c:v>
                </c:pt>
                <c:pt idx="2">
                  <c:v>3.1930908699756906E-2</c:v>
                </c:pt>
                <c:pt idx="3">
                  <c:v>4.3648362979736677E-2</c:v>
                </c:pt>
                <c:pt idx="4">
                  <c:v>5.5352541377704602E-2</c:v>
                </c:pt>
                <c:pt idx="5">
                  <c:v>6.0470639679977671E-2</c:v>
                </c:pt>
              </c:numCache>
            </c:numRef>
          </c:val>
          <c:smooth val="0"/>
          <c:extLst>
            <c:ext xmlns:c15="http://schemas.microsoft.com/office/drawing/2012/chart" uri="{02D57815-91ED-43cb-92C2-25804820EDAC}">
              <c15:datalabelsRange>
                <c15:f>'FPR x Pipeline FFO'!$E$25:$J$25</c15:f>
                <c15:dlblRangeCache>
                  <c:ptCount val="6"/>
                  <c:pt idx="0">
                    <c:v> $(2.0)</c:v>
                  </c:pt>
                  <c:pt idx="1">
                    <c:v> $5.1 </c:v>
                  </c:pt>
                  <c:pt idx="2">
                    <c:v> $21.1 </c:v>
                  </c:pt>
                  <c:pt idx="3">
                    <c:v> $36.6 </c:v>
                  </c:pt>
                  <c:pt idx="4">
                    <c:v> $46.5 </c:v>
                  </c:pt>
                  <c:pt idx="5">
                    <c:v> $50.8 </c:v>
                  </c:pt>
                </c15:dlblRangeCache>
              </c15:datalabelsRange>
            </c:ext>
            <c:ext xmlns:c16="http://schemas.microsoft.com/office/drawing/2014/chart" uri="{C3380CC4-5D6E-409C-BE32-E72D297353CC}">
              <c16:uniqueId val="{0000000D-73A7-4214-8973-2CA5AA84FE00}"/>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AFFO CoC% </a:t>
            </a:r>
          </a:p>
          <a:p>
            <a:pPr>
              <a:defRPr sz="1600" b="1"/>
            </a:pPr>
            <a:r>
              <a:rPr lang="en-US" sz="1600" b="1"/>
              <a:t>Q4</a:t>
            </a:r>
            <a:r>
              <a:rPr lang="en-US" sz="1600" b="1" baseline="0"/>
              <a:t> 2024 FPR vs Pipeline Model</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'FPR x Pipeline FFO'!$B$9</c:f>
              <c:strCache>
                <c:ptCount val="1"/>
                <c:pt idx="0">
                  <c:v>Pipeline Model</c:v>
                </c:pt>
              </c:strCache>
            </c:strRef>
          </c:tx>
          <c:spPr>
            <a:ln w="28575" cap="rnd">
              <a:solidFill>
                <a:schemeClr val="accent1"/>
              </a:solidFill>
              <a:round/>
            </a:ln>
            <a:effectLst/>
          </c:spPr>
          <c:marker>
            <c:symbol val="none"/>
          </c:marker>
          <c:dLbls>
            <c:dLbl>
              <c:idx val="0"/>
              <c:tx>
                <c:rich>
                  <a:bodyPr/>
                  <a:lstStyle/>
                  <a:p>
                    <a:fld id="{D89F8174-3AAA-499A-862B-8B966DBD1B8B}" type="CELLRANGE">
                      <a:rPr lang="en-US"/>
                      <a:pPr/>
                      <a:t>[CELLRANGE]</a:t>
                    </a:fld>
                    <a:endParaRPr lang="en-US" baseline="0"/>
                  </a:p>
                  <a:p>
                    <a:fld id="{8078E0EB-C85F-4FFF-A87B-4504E02C7635}"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CCF-49EE-9E9D-8CDAF03A7C3F}"/>
                </c:ext>
              </c:extLst>
            </c:dLbl>
            <c:dLbl>
              <c:idx val="1"/>
              <c:tx>
                <c:rich>
                  <a:bodyPr/>
                  <a:lstStyle/>
                  <a:p>
                    <a:fld id="{C1E5B09A-DB0D-4843-AF8D-CD6362E86808}" type="CELLRANGE">
                      <a:rPr lang="en-US"/>
                      <a:pPr/>
                      <a:t>[CELLRANGE]</a:t>
                    </a:fld>
                    <a:endParaRPr lang="en-US" baseline="0"/>
                  </a:p>
                  <a:p>
                    <a:fld id="{51AC4E45-1662-43D3-85A0-57A6FA629FCF}"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CCF-49EE-9E9D-8CDAF03A7C3F}"/>
                </c:ext>
              </c:extLst>
            </c:dLbl>
            <c:dLbl>
              <c:idx val="2"/>
              <c:tx>
                <c:rich>
                  <a:bodyPr/>
                  <a:lstStyle/>
                  <a:p>
                    <a:fld id="{81F58163-2D66-405F-B68E-F7E4E46F3CF1}" type="CELLRANGE">
                      <a:rPr lang="en-US"/>
                      <a:pPr/>
                      <a:t>[CELLRANGE]</a:t>
                    </a:fld>
                    <a:endParaRPr lang="en-US" baseline="0"/>
                  </a:p>
                  <a:p>
                    <a:fld id="{2E5698E6-4BAC-4EA3-B6E9-05FB26F35307}"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CCF-49EE-9E9D-8CDAF03A7C3F}"/>
                </c:ext>
              </c:extLst>
            </c:dLbl>
            <c:dLbl>
              <c:idx val="3"/>
              <c:layout>
                <c:manualLayout>
                  <c:x val="-5.4356789212827876E-2"/>
                  <c:y val="3.7272516255032528E-2"/>
                </c:manualLayout>
              </c:layout>
              <c:tx>
                <c:rich>
                  <a:bodyPr/>
                  <a:lstStyle/>
                  <a:p>
                    <a:fld id="{F41E8990-A6EA-4F35-A45E-6674FC363CD2}" type="CELLRANGE">
                      <a:rPr lang="en-US"/>
                      <a:pPr/>
                      <a:t>[CELLRANGE]</a:t>
                    </a:fld>
                    <a:endParaRPr lang="en-US" baseline="0"/>
                  </a:p>
                  <a:p>
                    <a:fld id="{DD22FC1F-1FA6-4B71-BDB0-AB5B529377B4}"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CCF-49EE-9E9D-8CDAF03A7C3F}"/>
                </c:ext>
              </c:extLst>
            </c:dLbl>
            <c:dLbl>
              <c:idx val="4"/>
              <c:layout>
                <c:manualLayout>
                  <c:x val="-5.5434328949800937E-2"/>
                  <c:y val="-6.7768211372786838E-3"/>
                </c:manualLayout>
              </c:layout>
              <c:tx>
                <c:rich>
                  <a:bodyPr/>
                  <a:lstStyle/>
                  <a:p>
                    <a:fld id="{8E7C59A7-0467-4E62-B23F-41C83580CA69}" type="CELLRANGE">
                      <a:rPr lang="en-US"/>
                      <a:pPr/>
                      <a:t>[CELLRANGE]</a:t>
                    </a:fld>
                    <a:endParaRPr lang="en-US" baseline="0"/>
                  </a:p>
                  <a:p>
                    <a:fld id="{711C85F3-C807-4F95-B275-4C9B81B30988}"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CCF-49EE-9E9D-8CDAF03A7C3F}"/>
                </c:ext>
              </c:extLst>
            </c:dLbl>
            <c:dLbl>
              <c:idx val="5"/>
              <c:layout>
                <c:manualLayout>
                  <c:x val="-5.0671929555488139E-2"/>
                  <c:y val="3.3884105686393232E-2"/>
                </c:manualLayout>
              </c:layout>
              <c:tx>
                <c:rich>
                  <a:bodyPr/>
                  <a:lstStyle/>
                  <a:p>
                    <a:fld id="{5A5C4947-5867-4BE5-9E4E-13542EB8BA47}" type="CELLRANGE">
                      <a:rPr lang="en-US"/>
                      <a:pPr/>
                      <a:t>[CELLRANGE]</a:t>
                    </a:fld>
                    <a:endParaRPr lang="en-US" baseline="0"/>
                  </a:p>
                  <a:p>
                    <a:fld id="{2C9F304B-C7A9-4439-8564-BDF48097B8DA}"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CCF-49EE-9E9D-8CDAF03A7C3F}"/>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FFO'!$E$18:$J$18</c:f>
              <c:numCache>
                <c:formatCode>0.0%</c:formatCode>
                <c:ptCount val="6"/>
                <c:pt idx="0">
                  <c:v>-7.4511865356045967E-2</c:v>
                </c:pt>
                <c:pt idx="1">
                  <c:v>-2.6774938729554821E-2</c:v>
                </c:pt>
                <c:pt idx="2">
                  <c:v>-1.1488846750781172E-2</c:v>
                </c:pt>
                <c:pt idx="3">
                  <c:v>-5.3971892846679881E-3</c:v>
                </c:pt>
                <c:pt idx="4">
                  <c:v>3.2635613614838271E-2</c:v>
                </c:pt>
                <c:pt idx="5">
                  <c:v>2.4603791064222016E-2</c:v>
                </c:pt>
              </c:numCache>
            </c:numRef>
          </c:val>
          <c:smooth val="0"/>
          <c:extLst>
            <c:ext xmlns:c15="http://schemas.microsoft.com/office/drawing/2012/chart" uri="{02D57815-91ED-43cb-92C2-25804820EDAC}">
              <c15:datalabelsRange>
                <c15:f>'FPR x Pipeline FFO'!$E$17:$J$17</c15:f>
                <c15:dlblRangeCache>
                  <c:ptCount val="6"/>
                  <c:pt idx="0">
                    <c:v> $(12.6)</c:v>
                  </c:pt>
                  <c:pt idx="1">
                    <c:v> $(9.9)</c:v>
                  </c:pt>
                  <c:pt idx="2">
                    <c:v> $(7.5)</c:v>
                  </c:pt>
                  <c:pt idx="3">
                    <c:v> $(4.5)</c:v>
                  </c:pt>
                  <c:pt idx="4">
                    <c:v> $27.4 </c:v>
                  </c:pt>
                  <c:pt idx="5">
                    <c:v> $20.7 </c:v>
                  </c:pt>
                </c15:dlblRangeCache>
              </c15:datalabelsRange>
            </c:ext>
            <c:ext xmlns:c16="http://schemas.microsoft.com/office/drawing/2014/chart" uri="{C3380CC4-5D6E-409C-BE32-E72D297353CC}">
              <c16:uniqueId val="{00000006-DCCF-49EE-9E9D-8CDAF03A7C3F}"/>
            </c:ext>
          </c:extLst>
        </c:ser>
        <c:ser>
          <c:idx val="1"/>
          <c:order val="1"/>
          <c:tx>
            <c:strRef>
              <c:f>'FPR x Pipeline FFO'!$B$20</c:f>
              <c:strCache>
                <c:ptCount val="1"/>
                <c:pt idx="0">
                  <c:v>FPR Model</c:v>
                </c:pt>
              </c:strCache>
            </c:strRef>
          </c:tx>
          <c:spPr>
            <a:ln w="28575" cap="rnd">
              <a:solidFill>
                <a:schemeClr val="accent2"/>
              </a:solidFill>
              <a:round/>
            </a:ln>
            <a:effectLst/>
          </c:spPr>
          <c:marker>
            <c:symbol val="none"/>
          </c:marker>
          <c:dLbls>
            <c:dLbl>
              <c:idx val="0"/>
              <c:tx>
                <c:rich>
                  <a:bodyPr/>
                  <a:lstStyle/>
                  <a:p>
                    <a:fld id="{A68B8779-C6DD-4E01-9466-76A4013FBE2D}" type="CELLRANGE">
                      <a:rPr lang="en-US"/>
                      <a:pPr/>
                      <a:t>[CELLRANGE]</a:t>
                    </a:fld>
                    <a:endParaRPr lang="en-US" baseline="0"/>
                  </a:p>
                  <a:p>
                    <a:fld id="{7AF67A9F-64EE-47AD-871D-063D44A35845}"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DCCF-49EE-9E9D-8CDAF03A7C3F}"/>
                </c:ext>
              </c:extLst>
            </c:dLbl>
            <c:dLbl>
              <c:idx val="1"/>
              <c:tx>
                <c:rich>
                  <a:bodyPr/>
                  <a:lstStyle/>
                  <a:p>
                    <a:fld id="{426F4C9F-178C-40C0-B554-B29031768303}" type="CELLRANGE">
                      <a:rPr lang="en-US"/>
                      <a:pPr/>
                      <a:t>[CELLRANGE]</a:t>
                    </a:fld>
                    <a:endParaRPr lang="en-US" baseline="0"/>
                  </a:p>
                  <a:p>
                    <a:fld id="{A505C6B1-2BDD-4929-B82D-D1DF5EB9990D}"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DCCF-49EE-9E9D-8CDAF03A7C3F}"/>
                </c:ext>
              </c:extLst>
            </c:dLbl>
            <c:dLbl>
              <c:idx val="2"/>
              <c:tx>
                <c:rich>
                  <a:bodyPr/>
                  <a:lstStyle/>
                  <a:p>
                    <a:fld id="{4D2EBE31-67D6-4788-BD34-03E88588B98F}" type="CELLRANGE">
                      <a:rPr lang="en-US"/>
                      <a:pPr/>
                      <a:t>[CELLRANGE]</a:t>
                    </a:fld>
                    <a:endParaRPr lang="en-US" baseline="0"/>
                  </a:p>
                  <a:p>
                    <a:fld id="{B2EF4982-5AFA-4ACC-8EA0-A7E9CF9B8864}" type="VALUE">
                      <a:rPr lang="en-US"/>
                      <a:pPr/>
                      <a:t>[VALUE]</a:t>
                    </a:fld>
                    <a:endParaRPr 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DCCF-49EE-9E9D-8CDAF03A7C3F}"/>
                </c:ext>
              </c:extLst>
            </c:dLbl>
            <c:dLbl>
              <c:idx val="3"/>
              <c:layout>
                <c:manualLayout>
                  <c:x val="-4.6415581970830955E-2"/>
                  <c:y val="-2.3718873980475286E-2"/>
                </c:manualLayout>
              </c:layout>
              <c:tx>
                <c:rich>
                  <a:bodyPr/>
                  <a:lstStyle/>
                  <a:p>
                    <a:fld id="{4471CED7-6B91-4914-9C89-CA2A50B98A4B}" type="CELLRANGE">
                      <a:rPr lang="en-US"/>
                      <a:pPr/>
                      <a:t>[CELLRANGE]</a:t>
                    </a:fld>
                    <a:endParaRPr lang="en-US" baseline="0"/>
                  </a:p>
                  <a:p>
                    <a:fld id="{6223EE38-5A6F-45FA-B473-45EAB21393A0}"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DCCF-49EE-9E9D-8CDAF03A7C3F}"/>
                </c:ext>
              </c:extLst>
            </c:dLbl>
            <c:dLbl>
              <c:idx val="4"/>
              <c:layout>
                <c:manualLayout>
                  <c:x val="-5.3053129252644451E-2"/>
                  <c:y val="6.7768211372786491E-2"/>
                </c:manualLayout>
              </c:layout>
              <c:tx>
                <c:rich>
                  <a:bodyPr/>
                  <a:lstStyle/>
                  <a:p>
                    <a:fld id="{D00AD36A-478E-478D-B961-E16AF078FB6F}" type="CELLRANGE">
                      <a:rPr lang="en-US"/>
                      <a:pPr/>
                      <a:t>[CELLRANGE]</a:t>
                    </a:fld>
                    <a:endParaRPr lang="en-US" baseline="0"/>
                  </a:p>
                  <a:p>
                    <a:fld id="{21C0EB4D-7C8B-45A6-B770-8D4328B9C4FA}"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DCCF-49EE-9E9D-8CDAF03A7C3F}"/>
                </c:ext>
              </c:extLst>
            </c:dLbl>
            <c:dLbl>
              <c:idx val="5"/>
              <c:layout>
                <c:manualLayout>
                  <c:x val="-5.0671929555488139E-2"/>
                  <c:y val="-4.066092682367195E-2"/>
                </c:manualLayout>
              </c:layout>
              <c:tx>
                <c:rich>
                  <a:bodyPr/>
                  <a:lstStyle/>
                  <a:p>
                    <a:fld id="{DA7549C7-5CF6-4A4F-9382-F0F6FD68B9E3}" type="CELLRANGE">
                      <a:rPr lang="en-US"/>
                      <a:pPr/>
                      <a:t>[CELLRANGE]</a:t>
                    </a:fld>
                    <a:endParaRPr lang="en-US" baseline="0"/>
                  </a:p>
                  <a:p>
                    <a:fld id="{D9EAF408-3FC9-49FC-A538-5735CEEAB9CC}" type="VALUE">
                      <a:rPr lang="en-US"/>
                      <a:pPr/>
                      <a:t>[VALUE]</a:t>
                    </a:fld>
                    <a:endParaRPr lang="en-US"/>
                  </a:p>
                </c:rich>
              </c:tx>
              <c:dLblPos val="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DCCF-49EE-9E9D-8CDAF03A7C3F}"/>
                </c:ext>
              </c:extLst>
            </c:dLbl>
            <c:spPr>
              <a:solidFill>
                <a:schemeClr val="accent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'FPR x Pipeline FFO'!$E$10:$J$10</c:f>
              <c:numCache>
                <c:formatCode>General</c:formatCode>
                <c:ptCount val="6"/>
                <c:pt idx="0">
                  <c:v>2023</c:v>
                </c:pt>
                <c:pt idx="1">
                  <c:v>2024</c:v>
                </c:pt>
                <c:pt idx="2">
                  <c:v>2025</c:v>
                </c:pt>
                <c:pt idx="3">
                  <c:v>2026</c:v>
                </c:pt>
                <c:pt idx="4">
                  <c:v>2027</c:v>
                </c:pt>
                <c:pt idx="5">
                  <c:v>2028</c:v>
                </c:pt>
              </c:numCache>
            </c:numRef>
          </c:cat>
          <c:val>
            <c:numRef>
              <c:f>'FPR x Pipeline FFO'!$E$29:$J$29</c:f>
              <c:numCache>
                <c:formatCode>0.0%</c:formatCode>
                <c:ptCount val="6"/>
                <c:pt idx="0">
                  <c:v>-7.4511865356045967E-2</c:v>
                </c:pt>
                <c:pt idx="1">
                  <c:v>-2.6774938729554821E-2</c:v>
                </c:pt>
                <c:pt idx="2">
                  <c:v>-1.1983834849051748E-2</c:v>
                </c:pt>
                <c:pt idx="3">
                  <c:v>5.1366472407776784E-3</c:v>
                </c:pt>
                <c:pt idx="4">
                  <c:v>2.9106965091440451E-2</c:v>
                </c:pt>
                <c:pt idx="5">
                  <c:v>2.8292555827279003E-2</c:v>
                </c:pt>
              </c:numCache>
            </c:numRef>
          </c:val>
          <c:smooth val="0"/>
          <c:extLst>
            <c:ext xmlns:c15="http://schemas.microsoft.com/office/drawing/2012/chart" uri="{02D57815-91ED-43cb-92C2-25804820EDAC}">
              <c15:datalabelsRange>
                <c15:f>'FPR x Pipeline FFO'!$E$28:$J$28</c15:f>
                <c15:dlblRangeCache>
                  <c:ptCount val="6"/>
                  <c:pt idx="0">
                    <c:v> $(12.6)</c:v>
                  </c:pt>
                  <c:pt idx="1">
                    <c:v> $(9.9)</c:v>
                  </c:pt>
                  <c:pt idx="2">
                    <c:v> $(7.9)</c:v>
                  </c:pt>
                  <c:pt idx="3">
                    <c:v> $4.3 </c:v>
                  </c:pt>
                  <c:pt idx="4">
                    <c:v> $24.4 </c:v>
                  </c:pt>
                  <c:pt idx="5">
                    <c:v> $23.8 </c:v>
                  </c:pt>
                </c15:dlblRangeCache>
              </c15:datalabelsRange>
            </c:ext>
            <c:ext xmlns:c16="http://schemas.microsoft.com/office/drawing/2014/chart" uri="{C3380CC4-5D6E-409C-BE32-E72D297353CC}">
              <c16:uniqueId val="{0000000D-DCCF-49EE-9E9D-8CDAF03A7C3F}"/>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max val="3.5000000000000003E-2"/>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Base Case</a:t>
            </a:r>
          </a:p>
          <a:p>
            <a:pPr>
              <a:defRPr sz="1600" b="1"/>
            </a:pPr>
            <a:r>
              <a:rPr lang="en-US" sz="1600" b="1"/>
              <a:t>Debt Service Coverage Ratio</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Availability'!$J$32</c:f>
              <c:strCache>
                <c:ptCount val="1"/>
                <c:pt idx="0">
                  <c:v>Adjusted NOI</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Availability'!$L$31:$T$31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Availability'!$L$32:$T$32</c:f>
              <c:numCache>
                <c:formatCode>_("$"* #,##0.0_);_("$"* \(#,##0.0\);_("$"* "-"??_);_(@_)</c:formatCode>
                <c:ptCount val="9"/>
                <c:pt idx="0">
                  <c:v>44.145351425008393</c:v>
                </c:pt>
                <c:pt idx="1">
                  <c:v>33.705053598983355</c:v>
                </c:pt>
                <c:pt idx="2">
                  <c:v>31.86511616937204</c:v>
                </c:pt>
                <c:pt idx="3">
                  <c:v>34.274994432485357</c:v>
                </c:pt>
                <c:pt idx="4">
                  <c:v>39.22059034135119</c:v>
                </c:pt>
                <c:pt idx="5">
                  <c:v>44.659954002862129</c:v>
                </c:pt>
                <c:pt idx="6">
                  <c:v>51.462804727582082</c:v>
                </c:pt>
                <c:pt idx="7">
                  <c:v>59.998481534565833</c:v>
                </c:pt>
                <c:pt idx="8">
                  <c:v>65.395122292892324</c:v>
                </c:pt>
              </c:numCache>
            </c:numRef>
          </c:val>
          <c:extLst>
            <c:ext xmlns:c16="http://schemas.microsoft.com/office/drawing/2014/chart" uri="{C3380CC4-5D6E-409C-BE32-E72D297353CC}">
              <c16:uniqueId val="{00000000-473E-442F-B00C-268FC8395D1F}"/>
            </c:ext>
          </c:extLst>
        </c:ser>
        <c:ser>
          <c:idx val="1"/>
          <c:order val="1"/>
          <c:tx>
            <c:strRef>
              <c:f>'Debt Availability'!$J$33</c:f>
              <c:strCache>
                <c:ptCount val="1"/>
                <c:pt idx="0">
                  <c:v>Implied Debt Service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Availability'!$L$31:$T$31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Availability'!$L$33:$T$33</c:f>
              <c:numCache>
                <c:formatCode>_("$"* #,##0.0_);_("$"* \(#,##0.0\);_("$"* "-"??_);_(@_)</c:formatCode>
                <c:ptCount val="9"/>
                <c:pt idx="0">
                  <c:v>31.351013670243145</c:v>
                </c:pt>
                <c:pt idx="1">
                  <c:v>20.178471665404672</c:v>
                </c:pt>
                <c:pt idx="2">
                  <c:v>20.846653509221518</c:v>
                </c:pt>
                <c:pt idx="3">
                  <c:v>22.648973690968393</c:v>
                </c:pt>
                <c:pt idx="4">
                  <c:v>26.327744492887408</c:v>
                </c:pt>
                <c:pt idx="5">
                  <c:v>30.222929521931704</c:v>
                </c:pt>
                <c:pt idx="6">
                  <c:v>34.798433169434027</c:v>
                </c:pt>
                <c:pt idx="7">
                  <c:v>40.992474454197705</c:v>
                </c:pt>
                <c:pt idx="8">
                  <c:v>44.856838674026548</c:v>
                </c:pt>
              </c:numCache>
            </c:numRef>
          </c:val>
          <c:extLst>
            <c:ext xmlns:c16="http://schemas.microsoft.com/office/drawing/2014/chart" uri="{C3380CC4-5D6E-409C-BE32-E72D297353CC}">
              <c16:uniqueId val="{00000001-473E-442F-B00C-268FC8395D1F}"/>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Availability'!$J$34</c:f>
              <c:strCache>
                <c:ptCount val="1"/>
                <c:pt idx="0">
                  <c:v>Implied DSCR</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Availability'!$L$31:$T$31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Availability'!$L$34:$T$34</c:f>
              <c:numCache>
                <c:formatCode>0.00</c:formatCode>
                <c:ptCount val="9"/>
                <c:pt idx="0">
                  <c:v>1.4080996515563708</c:v>
                </c:pt>
                <c:pt idx="1">
                  <c:v>1.6703471976408186</c:v>
                </c:pt>
                <c:pt idx="2">
                  <c:v>1.5285482706025937</c:v>
                </c:pt>
                <c:pt idx="3">
                  <c:v>1.513313358042047</c:v>
                </c:pt>
                <c:pt idx="4">
                  <c:v>1.4897056734938634</c:v>
                </c:pt>
                <c:pt idx="5">
                  <c:v>1.477684483579065</c:v>
                </c:pt>
                <c:pt idx="6">
                  <c:v>1.4788828128269169</c:v>
                </c:pt>
                <c:pt idx="7">
                  <c:v>1.4636462505234757</c:v>
                </c:pt>
                <c:pt idx="8">
                  <c:v>1.4578629307365358</c:v>
                </c:pt>
              </c:numCache>
            </c:numRef>
          </c:val>
          <c:smooth val="0"/>
          <c:extLst>
            <c:ext xmlns:c16="http://schemas.microsoft.com/office/drawing/2014/chart" uri="{C3380CC4-5D6E-409C-BE32-E72D297353CC}">
              <c16:uniqueId val="{00000002-473E-442F-B00C-268FC8395D1F}"/>
            </c:ext>
          </c:extLst>
        </c:ser>
        <c:ser>
          <c:idx val="3"/>
          <c:order val="3"/>
          <c:tx>
            <c:strRef>
              <c:f>'Debt Availability'!$J$35</c:f>
              <c:strCache>
                <c:ptCount val="1"/>
                <c:pt idx="0">
                  <c:v>DSCR Covenant</c:v>
                </c:pt>
              </c:strCache>
            </c:strRef>
          </c:tx>
          <c:spPr>
            <a:ln w="38100" cap="rnd">
              <a:solidFill>
                <a:srgbClr val="C00000"/>
              </a:solidFill>
              <a:prstDash val="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3-473E-442F-B00C-268FC8395D1F}"/>
                </c:ext>
              </c:extLst>
            </c:dLbl>
            <c:dLbl>
              <c:idx val="2"/>
              <c:delete val="1"/>
              <c:extLst>
                <c:ext xmlns:c15="http://schemas.microsoft.com/office/drawing/2012/chart" uri="{CE6537A1-D6FC-4f65-9D91-7224C49458BB}"/>
                <c:ext xmlns:c16="http://schemas.microsoft.com/office/drawing/2014/chart" uri="{C3380CC4-5D6E-409C-BE32-E72D297353CC}">
                  <c16:uniqueId val="{00000004-473E-442F-B00C-268FC8395D1F}"/>
                </c:ext>
              </c:extLst>
            </c:dLbl>
            <c:dLbl>
              <c:idx val="3"/>
              <c:delete val="1"/>
              <c:extLst>
                <c:ext xmlns:c15="http://schemas.microsoft.com/office/drawing/2012/chart" uri="{CE6537A1-D6FC-4f65-9D91-7224C49458BB}"/>
                <c:ext xmlns:c16="http://schemas.microsoft.com/office/drawing/2014/chart" uri="{C3380CC4-5D6E-409C-BE32-E72D297353CC}">
                  <c16:uniqueId val="{00000005-473E-442F-B00C-268FC8395D1F}"/>
                </c:ext>
              </c:extLst>
            </c:dLbl>
            <c:dLbl>
              <c:idx val="4"/>
              <c:delete val="1"/>
              <c:extLst>
                <c:ext xmlns:c15="http://schemas.microsoft.com/office/drawing/2012/chart" uri="{CE6537A1-D6FC-4f65-9D91-7224C49458BB}"/>
                <c:ext xmlns:c16="http://schemas.microsoft.com/office/drawing/2014/chart" uri="{C3380CC4-5D6E-409C-BE32-E72D297353CC}">
                  <c16:uniqueId val="{00000006-473E-442F-B00C-268FC8395D1F}"/>
                </c:ext>
              </c:extLst>
            </c:dLbl>
            <c:dLbl>
              <c:idx val="5"/>
              <c:delete val="1"/>
              <c:extLst>
                <c:ext xmlns:c15="http://schemas.microsoft.com/office/drawing/2012/chart" uri="{CE6537A1-D6FC-4f65-9D91-7224C49458BB}"/>
                <c:ext xmlns:c16="http://schemas.microsoft.com/office/drawing/2014/chart" uri="{C3380CC4-5D6E-409C-BE32-E72D297353CC}">
                  <c16:uniqueId val="{00000007-473E-442F-B00C-268FC8395D1F}"/>
                </c:ext>
              </c:extLst>
            </c:dLbl>
            <c:dLbl>
              <c:idx val="6"/>
              <c:delete val="1"/>
              <c:extLst>
                <c:ext xmlns:c15="http://schemas.microsoft.com/office/drawing/2012/chart" uri="{CE6537A1-D6FC-4f65-9D91-7224C49458BB}"/>
                <c:ext xmlns:c16="http://schemas.microsoft.com/office/drawing/2014/chart" uri="{C3380CC4-5D6E-409C-BE32-E72D297353CC}">
                  <c16:uniqueId val="{00000008-473E-442F-B00C-268FC8395D1F}"/>
                </c:ext>
              </c:extLst>
            </c:dLbl>
            <c:dLbl>
              <c:idx val="7"/>
              <c:delete val="1"/>
              <c:extLst>
                <c:ext xmlns:c15="http://schemas.microsoft.com/office/drawing/2012/chart" uri="{CE6537A1-D6FC-4f65-9D91-7224C49458BB}"/>
                <c:ext xmlns:c16="http://schemas.microsoft.com/office/drawing/2014/chart" uri="{C3380CC4-5D6E-409C-BE32-E72D297353CC}">
                  <c16:uniqueId val="{00000009-473E-442F-B00C-268FC8395D1F}"/>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Availability'!$L$31:$T$31</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Availability'!$L$35:$T$35</c:f>
              <c:numCache>
                <c:formatCode>0.00</c:formatCode>
                <c:ptCount val="9"/>
                <c:pt idx="0">
                  <c:v>1.3</c:v>
                </c:pt>
                <c:pt idx="1">
                  <c:v>1.3</c:v>
                </c:pt>
                <c:pt idx="2">
                  <c:v>1.3</c:v>
                </c:pt>
                <c:pt idx="3">
                  <c:v>1.3</c:v>
                </c:pt>
                <c:pt idx="4">
                  <c:v>1.3</c:v>
                </c:pt>
                <c:pt idx="5">
                  <c:v>1.3</c:v>
                </c:pt>
                <c:pt idx="6">
                  <c:v>1.3</c:v>
                </c:pt>
                <c:pt idx="7">
                  <c:v>1.3</c:v>
                </c:pt>
                <c:pt idx="8">
                  <c:v>1.3</c:v>
                </c:pt>
              </c:numCache>
            </c:numRef>
          </c:val>
          <c:smooth val="0"/>
          <c:extLst>
            <c:ext xmlns:c16="http://schemas.microsoft.com/office/drawing/2014/chart" uri="{C3380CC4-5D6E-409C-BE32-E72D297353CC}">
              <c16:uniqueId val="{0000000A-473E-442F-B00C-268FC8395D1F}"/>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
          <c:min val="1.1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numFmt formatCode="General" sourceLinked="1"/>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Stress Case</a:t>
            </a:r>
          </a:p>
          <a:p>
            <a:pPr>
              <a:defRPr sz="1600" b="1"/>
            </a:pPr>
            <a:r>
              <a:rPr lang="en-US" sz="1600" b="1"/>
              <a:t>Debt Service Coverage Ratio</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Availability'!$J$51</c:f>
              <c:strCache>
                <c:ptCount val="1"/>
                <c:pt idx="0">
                  <c:v>Adjusted NOI</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Availability'!$L$50:$T$50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Availability'!$L$51:$T$51</c:f>
              <c:numCache>
                <c:formatCode>_("$"* #,##0.0_);_("$"* \(#,##0.0\);_("$"* "-"??_);_(@_)</c:formatCode>
                <c:ptCount val="9"/>
                <c:pt idx="0">
                  <c:v>43.224584508764565</c:v>
                </c:pt>
                <c:pt idx="1">
                  <c:v>32.643340497224273</c:v>
                </c:pt>
                <c:pt idx="2">
                  <c:v>30.515029585068039</c:v>
                </c:pt>
                <c:pt idx="3">
                  <c:v>32.824748294290117</c:v>
                </c:pt>
                <c:pt idx="4">
                  <c:v>37.56497935459452</c:v>
                </c:pt>
                <c:pt idx="5">
                  <c:v>42.778459726197823</c:v>
                </c:pt>
                <c:pt idx="6">
                  <c:v>49.298849860637276</c:v>
                </c:pt>
                <c:pt idx="7">
                  <c:v>57.47940314611315</c:v>
                </c:pt>
                <c:pt idx="8">
                  <c:v>62.651804574628969</c:v>
                </c:pt>
              </c:numCache>
            </c:numRef>
          </c:val>
          <c:extLst>
            <c:ext xmlns:c16="http://schemas.microsoft.com/office/drawing/2014/chart" uri="{C3380CC4-5D6E-409C-BE32-E72D297353CC}">
              <c16:uniqueId val="{00000000-0A9D-45CF-8791-5C959D6AE0E6}"/>
            </c:ext>
          </c:extLst>
        </c:ser>
        <c:ser>
          <c:idx val="1"/>
          <c:order val="1"/>
          <c:tx>
            <c:strRef>
              <c:f>'Debt Availability'!$J$52</c:f>
              <c:strCache>
                <c:ptCount val="1"/>
                <c:pt idx="0">
                  <c:v>Implied Debt Service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Availability'!$L$50:$T$50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Availability'!$L$52:$T$52</c:f>
              <c:numCache>
                <c:formatCode>_("$"* #,##0.0_);_("$"* \(#,##0.0\);_("$"* "-"??_);_(@_)</c:formatCode>
                <c:ptCount val="9"/>
                <c:pt idx="0">
                  <c:v>31.619664414921861</c:v>
                </c:pt>
                <c:pt idx="1">
                  <c:v>20.609980392177178</c:v>
                </c:pt>
                <c:pt idx="2">
                  <c:v>21.562057653256431</c:v>
                </c:pt>
                <c:pt idx="3">
                  <c:v>23.723201923002787</c:v>
                </c:pt>
                <c:pt idx="4">
                  <c:v>27.689143275731215</c:v>
                </c:pt>
                <c:pt idx="5">
                  <c:v>31.782990144658012</c:v>
                </c:pt>
                <c:pt idx="6">
                  <c:v>36.591140972688081</c:v>
                </c:pt>
                <c:pt idx="7">
                  <c:v>43.099948196755221</c:v>
                </c:pt>
                <c:pt idx="8">
                  <c:v>47.158172518246637</c:v>
                </c:pt>
              </c:numCache>
            </c:numRef>
          </c:val>
          <c:extLst>
            <c:ext xmlns:c16="http://schemas.microsoft.com/office/drawing/2014/chart" uri="{C3380CC4-5D6E-409C-BE32-E72D297353CC}">
              <c16:uniqueId val="{00000001-0A9D-45CF-8791-5C959D6AE0E6}"/>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Availability'!$J$53</c:f>
              <c:strCache>
                <c:ptCount val="1"/>
                <c:pt idx="0">
                  <c:v>Implied DSCR</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'Debt Availability'!$L$50:$T$50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Availability'!$L$53:$T$53</c:f>
              <c:numCache>
                <c:formatCode>0.00</c:formatCode>
                <c:ptCount val="9"/>
                <c:pt idx="0">
                  <c:v>1.367015915841477</c:v>
                </c:pt>
                <c:pt idx="1">
                  <c:v>1.5838608225757718</c:v>
                </c:pt>
                <c:pt idx="2">
                  <c:v>1.4152188105507395</c:v>
                </c:pt>
                <c:pt idx="3">
                  <c:v>1.3836558994366681</c:v>
                </c:pt>
                <c:pt idx="4">
                  <c:v>1.356668170644312</c:v>
                </c:pt>
                <c:pt idx="5">
                  <c:v>1.3459545351615665</c:v>
                </c:pt>
                <c:pt idx="6">
                  <c:v>1.3472892222036565</c:v>
                </c:pt>
                <c:pt idx="7">
                  <c:v>1.3336304462296427</c:v>
                </c:pt>
                <c:pt idx="8">
                  <c:v>1.3285460659101553</c:v>
                </c:pt>
              </c:numCache>
            </c:numRef>
          </c:val>
          <c:smooth val="0"/>
          <c:extLst>
            <c:ext xmlns:c16="http://schemas.microsoft.com/office/drawing/2014/chart" uri="{C3380CC4-5D6E-409C-BE32-E72D297353CC}">
              <c16:uniqueId val="{00000002-0A9D-45CF-8791-5C959D6AE0E6}"/>
            </c:ext>
          </c:extLst>
        </c:ser>
        <c:ser>
          <c:idx val="3"/>
          <c:order val="3"/>
          <c:tx>
            <c:strRef>
              <c:f>'Debt Availability'!$J$54</c:f>
              <c:strCache>
                <c:ptCount val="1"/>
                <c:pt idx="0">
                  <c:v>DSCR Covenant</c:v>
                </c:pt>
              </c:strCache>
            </c:strRef>
          </c:tx>
          <c:spPr>
            <a:ln w="38100" cap="rnd">
              <a:solidFill>
                <a:srgbClr val="C00000"/>
              </a:solidFill>
              <a:prstDash val="dash"/>
              <a:round/>
            </a:ln>
            <a:effectLst/>
          </c:spPr>
          <c:marker>
            <c:symbol val="none"/>
          </c:marker>
          <c:dLbls>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9D-45CF-8791-5C959D6AE0E6}"/>
                </c:ext>
              </c:extLst>
            </c:dLbl>
            <c:dLbl>
              <c:idx val="8"/>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A9D-45CF-8791-5C959D6AE0E6}"/>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0"/>
              </c:ext>
            </c:extLst>
          </c:dLbls>
          <c:cat>
            <c:strRef>
              <c:f>'Debt Availability'!$L$50:$T$50</c:f>
              <c:strCache>
                <c:ptCount val="9"/>
                <c:pt idx="0">
                  <c:v>2Q25</c:v>
                </c:pt>
                <c:pt idx="1">
                  <c:v>3Q25</c:v>
                </c:pt>
                <c:pt idx="2">
                  <c:v>4Q25</c:v>
                </c:pt>
                <c:pt idx="3">
                  <c:v>1Q26</c:v>
                </c:pt>
                <c:pt idx="4">
                  <c:v>2Q26</c:v>
                </c:pt>
                <c:pt idx="5">
                  <c:v>3Q26</c:v>
                </c:pt>
                <c:pt idx="6">
                  <c:v>4Q26</c:v>
                </c:pt>
                <c:pt idx="7">
                  <c:v>1Q27</c:v>
                </c:pt>
                <c:pt idx="8">
                  <c:v>2Q27</c:v>
                </c:pt>
              </c:strCache>
            </c:strRef>
          </c:cat>
          <c:val>
            <c:numRef>
              <c:f>'Debt Availability'!$L$54:$T$54</c:f>
              <c:numCache>
                <c:formatCode>0.00</c:formatCode>
                <c:ptCount val="9"/>
                <c:pt idx="0">
                  <c:v>1.3</c:v>
                </c:pt>
                <c:pt idx="1">
                  <c:v>1.3</c:v>
                </c:pt>
                <c:pt idx="2">
                  <c:v>1.3</c:v>
                </c:pt>
                <c:pt idx="3">
                  <c:v>1.3</c:v>
                </c:pt>
                <c:pt idx="4">
                  <c:v>1.3</c:v>
                </c:pt>
                <c:pt idx="5">
                  <c:v>1.3</c:v>
                </c:pt>
                <c:pt idx="6">
                  <c:v>1.3</c:v>
                </c:pt>
                <c:pt idx="7">
                  <c:v>1.3</c:v>
                </c:pt>
                <c:pt idx="8">
                  <c:v>1.3</c:v>
                </c:pt>
              </c:numCache>
            </c:numRef>
          </c:val>
          <c:smooth val="0"/>
          <c:extLst>
            <c:ext xmlns:c16="http://schemas.microsoft.com/office/drawing/2014/chart" uri="{C3380CC4-5D6E-409C-BE32-E72D297353CC}">
              <c16:uniqueId val="{00000005-0A9D-45CF-8791-5C959D6AE0E6}"/>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
          <c:min val="1.1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numFmt formatCode="General" sourceLinked="1"/>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Q4 2024 FPR Model</a:t>
            </a:r>
          </a:p>
          <a:p>
            <a:pPr>
              <a:defRPr sz="1600" b="1"/>
            </a:pPr>
            <a:r>
              <a:rPr lang="en-US" sz="1600" b="1"/>
              <a:t>Fixed Charge Coverage Ratio</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Availability'!$J$13</c:f>
              <c:strCache>
                <c:ptCount val="1"/>
                <c:pt idx="0">
                  <c:v>T12 EBITDA</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1Q25</c:v>
                </c:pt>
                <c:pt idx="1">
                  <c:v>2Q25</c:v>
                </c:pt>
                <c:pt idx="2">
                  <c:v>3Q25</c:v>
                </c:pt>
                <c:pt idx="3">
                  <c:v>4Q25</c:v>
                </c:pt>
                <c:pt idx="4">
                  <c:v>1Q26</c:v>
                </c:pt>
                <c:pt idx="5">
                  <c:v>2Q26</c:v>
                </c:pt>
                <c:pt idx="6">
                  <c:v>3Q26</c:v>
                </c:pt>
                <c:pt idx="7">
                  <c:v>4Q26</c:v>
                </c:pt>
                <c:pt idx="8">
                  <c:v>1Q27</c:v>
                </c:pt>
              </c:strCache>
            </c:strRef>
          </c:cat>
          <c:val>
            <c:numRef>
              <c:f>'Debt Availability'!$L$13:$T$13</c:f>
              <c:numCache>
                <c:formatCode>_("$"* #,##0.0_);_("$"* \(#,##0.0\);_("$"* "-"??_);_(@_)</c:formatCode>
                <c:ptCount val="9"/>
                <c:pt idx="0">
                  <c:v>41.404739385326948</c:v>
                </c:pt>
                <c:pt idx="1">
                  <c:v>51.459256665566208</c:v>
                </c:pt>
                <c:pt idx="2">
                  <c:v>60.596215367516642</c:v>
                </c:pt>
                <c:pt idx="3">
                  <c:v>71.423513331916396</c:v>
                </c:pt>
                <c:pt idx="4">
                  <c:v>81.577663103769936</c:v>
                </c:pt>
                <c:pt idx="5">
                  <c:v>88.442550272612934</c:v>
                </c:pt>
                <c:pt idx="6">
                  <c:v>94.568411071078188</c:v>
                </c:pt>
                <c:pt idx="7">
                  <c:v>99.200419404488642</c:v>
                </c:pt>
                <c:pt idx="8">
                  <c:v>102.83289755286529</c:v>
                </c:pt>
              </c:numCache>
            </c:numRef>
          </c:val>
          <c:extLst>
            <c:ext xmlns:c16="http://schemas.microsoft.com/office/drawing/2014/chart" uri="{C3380CC4-5D6E-409C-BE32-E72D297353CC}">
              <c16:uniqueId val="{00000000-F208-4411-9122-F1133317CAB8}"/>
            </c:ext>
          </c:extLst>
        </c:ser>
        <c:ser>
          <c:idx val="1"/>
          <c:order val="1"/>
          <c:tx>
            <c:strRef>
              <c:f>'Debt Availability'!$J$14</c:f>
              <c:strCache>
                <c:ptCount val="1"/>
                <c:pt idx="0">
                  <c:v>T12 Finance Expense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1Q25</c:v>
                </c:pt>
                <c:pt idx="1">
                  <c:v>2Q25</c:v>
                </c:pt>
                <c:pt idx="2">
                  <c:v>3Q25</c:v>
                </c:pt>
                <c:pt idx="3">
                  <c:v>4Q25</c:v>
                </c:pt>
                <c:pt idx="4">
                  <c:v>1Q26</c:v>
                </c:pt>
                <c:pt idx="5">
                  <c:v>2Q26</c:v>
                </c:pt>
                <c:pt idx="6">
                  <c:v>3Q26</c:v>
                </c:pt>
                <c:pt idx="7">
                  <c:v>4Q26</c:v>
                </c:pt>
                <c:pt idx="8">
                  <c:v>1Q27</c:v>
                </c:pt>
              </c:strCache>
            </c:strRef>
          </c:cat>
          <c:val>
            <c:numRef>
              <c:f>'Debt Availability'!$L$14:$T$14</c:f>
              <c:numCache>
                <c:formatCode>_("$"* #,##0.0_);_("$"* \(#,##0.0\);_("$"* "-"??_);_(@_)</c:formatCode>
                <c:ptCount val="9"/>
                <c:pt idx="0">
                  <c:v>25.646189895877434</c:v>
                </c:pt>
                <c:pt idx="1">
                  <c:v>30.697621912284042</c:v>
                </c:pt>
                <c:pt idx="2">
                  <c:v>36.975877811197911</c:v>
                </c:pt>
                <c:pt idx="3">
                  <c:v>44.048213882304324</c:v>
                </c:pt>
                <c:pt idx="4">
                  <c:v>51.516760684707975</c:v>
                </c:pt>
                <c:pt idx="5">
                  <c:v>57.179723806175019</c:v>
                </c:pt>
                <c:pt idx="6">
                  <c:v>60.919690826461981</c:v>
                </c:pt>
                <c:pt idx="7">
                  <c:v>62.553476380918468</c:v>
                </c:pt>
                <c:pt idx="8">
                  <c:v>63.176118013779373</c:v>
                </c:pt>
              </c:numCache>
            </c:numRef>
          </c:val>
          <c:extLst>
            <c:ext xmlns:c16="http://schemas.microsoft.com/office/drawing/2014/chart" uri="{C3380CC4-5D6E-409C-BE32-E72D297353CC}">
              <c16:uniqueId val="{00000001-F208-4411-9122-F1133317CAB8}"/>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Availability'!$J$15</c:f>
              <c:strCache>
                <c:ptCount val="1"/>
                <c:pt idx="0">
                  <c:v>FCCR Calculation</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Availability'!$L$15:$T$15</c:f>
              <c:numCache>
                <c:formatCode>0.00</c:formatCode>
                <c:ptCount val="9"/>
                <c:pt idx="0">
                  <c:v>1.6144596742607238</c:v>
                </c:pt>
                <c:pt idx="1">
                  <c:v>1.6763271374117139</c:v>
                </c:pt>
                <c:pt idx="2">
                  <c:v>1.6388039704405735</c:v>
                </c:pt>
                <c:pt idx="3">
                  <c:v>1.6214848920493838</c:v>
                </c:pt>
                <c:pt idx="4">
                  <c:v>1.5835169373913123</c:v>
                </c:pt>
                <c:pt idx="5">
                  <c:v>1.5467467204355707</c:v>
                </c:pt>
                <c:pt idx="6">
                  <c:v>1.5523455517932478</c:v>
                </c:pt>
                <c:pt idx="7">
                  <c:v>1.5858498223249682</c:v>
                </c:pt>
                <c:pt idx="8">
                  <c:v>1.6277178906503302</c:v>
                </c:pt>
              </c:numCache>
            </c:numRef>
          </c:val>
          <c:smooth val="0"/>
          <c:extLst>
            <c:ext xmlns:c16="http://schemas.microsoft.com/office/drawing/2014/chart" uri="{C3380CC4-5D6E-409C-BE32-E72D297353CC}">
              <c16:uniqueId val="{00000002-F208-4411-9122-F1133317CAB8}"/>
            </c:ext>
          </c:extLst>
        </c:ser>
        <c:ser>
          <c:idx val="3"/>
          <c:order val="3"/>
          <c:tx>
            <c:strRef>
              <c:f>'Debt Availability'!$J$16</c:f>
              <c:strCache>
                <c:ptCount val="1"/>
                <c:pt idx="0">
                  <c:v>FCCR Covenant</c:v>
                </c:pt>
              </c:strCache>
            </c:strRef>
          </c:tx>
          <c:spPr>
            <a:ln w="38100" cap="rnd">
              <a:solidFill>
                <a:srgbClr val="C00000"/>
              </a:solidFill>
              <a:prstDash val="dash"/>
              <a:round/>
            </a:ln>
            <a:effectLst/>
          </c:spPr>
          <c:marker>
            <c:symbol val="none"/>
          </c:marker>
          <c:dLbls>
            <c:dLbl>
              <c:idx val="0"/>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3-F208-4411-9122-F1133317CAB8}"/>
                </c:ext>
              </c:extLst>
            </c:dLbl>
            <c:dLbl>
              <c:idx val="2"/>
              <c:delete val="1"/>
              <c:extLst>
                <c:ext xmlns:c15="http://schemas.microsoft.com/office/drawing/2012/chart" uri="{CE6537A1-D6FC-4f65-9D91-7224C49458BB}"/>
                <c:ext xmlns:c16="http://schemas.microsoft.com/office/drawing/2014/chart" uri="{C3380CC4-5D6E-409C-BE32-E72D297353CC}">
                  <c16:uniqueId val="{00000004-F208-4411-9122-F1133317CAB8}"/>
                </c:ext>
              </c:extLst>
            </c:dLbl>
            <c:dLbl>
              <c:idx val="3"/>
              <c:delete val="1"/>
              <c:extLst>
                <c:ext xmlns:c15="http://schemas.microsoft.com/office/drawing/2012/chart" uri="{CE6537A1-D6FC-4f65-9D91-7224C49458BB}"/>
                <c:ext xmlns:c16="http://schemas.microsoft.com/office/drawing/2014/chart" uri="{C3380CC4-5D6E-409C-BE32-E72D297353CC}">
                  <c16:uniqueId val="{00000005-F208-4411-9122-F1133317CAB8}"/>
                </c:ext>
              </c:extLst>
            </c:dLbl>
            <c:dLbl>
              <c:idx val="4"/>
              <c:delete val="1"/>
              <c:extLst>
                <c:ext xmlns:c15="http://schemas.microsoft.com/office/drawing/2012/chart" uri="{CE6537A1-D6FC-4f65-9D91-7224C49458BB}"/>
                <c:ext xmlns:c16="http://schemas.microsoft.com/office/drawing/2014/chart" uri="{C3380CC4-5D6E-409C-BE32-E72D297353CC}">
                  <c16:uniqueId val="{00000006-F208-4411-9122-F1133317CAB8}"/>
                </c:ext>
              </c:extLst>
            </c:dLbl>
            <c:dLbl>
              <c:idx val="5"/>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7-F208-4411-9122-F1133317CAB8}"/>
                </c:ext>
              </c:extLst>
            </c:dLbl>
            <c:dLbl>
              <c:idx val="6"/>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8-F208-4411-9122-F1133317CAB8}"/>
                </c:ext>
              </c:extLst>
            </c:dLbl>
            <c:dLbl>
              <c:idx val="7"/>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9-F208-4411-9122-F1133317CAB8}"/>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Availability'!$L$16:$T$16</c:f>
              <c:numCache>
                <c:formatCode>0.00</c:formatCode>
                <c:ptCount val="9"/>
                <c:pt idx="0">
                  <c:v>1.5</c:v>
                </c:pt>
                <c:pt idx="1">
                  <c:v>1.5</c:v>
                </c:pt>
                <c:pt idx="2">
                  <c:v>1.5</c:v>
                </c:pt>
                <c:pt idx="3">
                  <c:v>1.5</c:v>
                </c:pt>
                <c:pt idx="4">
                  <c:v>1.5</c:v>
                </c:pt>
                <c:pt idx="5">
                  <c:v>1.5</c:v>
                </c:pt>
                <c:pt idx="6">
                  <c:v>1.5</c:v>
                </c:pt>
                <c:pt idx="7">
                  <c:v>1.5</c:v>
                </c:pt>
                <c:pt idx="8">
                  <c:v>1.5</c:v>
                </c:pt>
              </c:numCache>
            </c:numRef>
          </c:val>
          <c:smooth val="0"/>
          <c:extLst>
            <c:ext xmlns:c16="http://schemas.microsoft.com/office/drawing/2014/chart" uri="{C3380CC4-5D6E-409C-BE32-E72D297353CC}">
              <c16:uniqueId val="{0000000A-F208-4411-9122-F1133317CAB8}"/>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1"/>
          <c:min val="1.3"/>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Gilroy" panose="00000500000000000000"/>
                <a:ea typeface="+mn-ea"/>
                <a:cs typeface="+mn-cs"/>
              </a:defRPr>
            </a:pPr>
            <a:r>
              <a:rPr lang="en-US" sz="1800" b="1">
                <a:latin typeface="Gilroy" panose="00000500000000000000"/>
              </a:rPr>
              <a:t>Financing</a:t>
            </a:r>
            <a:r>
              <a:rPr lang="en-US" sz="1800" b="1" baseline="0">
                <a:latin typeface="Gilroy" panose="00000500000000000000"/>
              </a:rPr>
              <a:t> Target</a:t>
            </a:r>
            <a:endParaRPr lang="en-US" sz="1800" b="1">
              <a:latin typeface="Gilroy" panose="00000500000000000000"/>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manualLayout>
          <c:layoutTarget val="inner"/>
          <c:xMode val="edge"/>
          <c:yMode val="edge"/>
          <c:x val="0.13791694006999125"/>
          <c:y val="0.12846745220677203"/>
          <c:w val="0.72062007874015743"/>
          <c:h val="0.73595242084101187"/>
        </c:manualLayout>
      </c:layout>
      <c:doughnutChart>
        <c:varyColors val="1"/>
        <c:ser>
          <c:idx val="0"/>
          <c:order val="0"/>
          <c:tx>
            <c:strRef>
              <c:f>Targets!$O$3</c:f>
              <c:strCache>
                <c:ptCount val="1"/>
                <c:pt idx="0">
                  <c:v>Balance</c:v>
                </c:pt>
              </c:strCache>
            </c:strRef>
          </c:tx>
          <c:dPt>
            <c:idx val="0"/>
            <c:bubble3D val="0"/>
            <c:spPr>
              <a:pattFill prst="dkUpDiag">
                <a:fgClr>
                  <a:srgbClr val="FFAB21">
                    <a:lumMod val="75000"/>
                  </a:srgbClr>
                </a:fgClr>
                <a:bgClr>
                  <a:sysClr val="window" lastClr="FFFFFF"/>
                </a:bgClr>
              </a:pattFill>
              <a:ln w="19050">
                <a:solidFill>
                  <a:schemeClr val="lt1"/>
                </a:solidFill>
              </a:ln>
              <a:effectLst/>
            </c:spPr>
            <c:extLst>
              <c:ext xmlns:c16="http://schemas.microsoft.com/office/drawing/2014/chart" uri="{C3380CC4-5D6E-409C-BE32-E72D297353CC}">
                <c16:uniqueId val="{00000001-3702-4EF7-A9A3-E62E0501BF6B}"/>
              </c:ext>
            </c:extLst>
          </c:dPt>
          <c:dPt>
            <c:idx val="1"/>
            <c:bubble3D val="0"/>
            <c:spPr>
              <a:solidFill>
                <a:srgbClr val="ED1E79"/>
              </a:solidFill>
              <a:ln w="19050">
                <a:solidFill>
                  <a:schemeClr val="lt1"/>
                </a:solidFill>
              </a:ln>
              <a:effectLst/>
            </c:spPr>
            <c:extLst>
              <c:ext xmlns:c16="http://schemas.microsoft.com/office/drawing/2014/chart" uri="{C3380CC4-5D6E-409C-BE32-E72D297353CC}">
                <c16:uniqueId val="{00000003-3702-4EF7-A9A3-E62E0501BF6B}"/>
              </c:ext>
            </c:extLst>
          </c:dPt>
          <c:dPt>
            <c:idx val="2"/>
            <c:bubble3D val="0"/>
            <c:spPr>
              <a:solidFill>
                <a:srgbClr val="44546A">
                  <a:lumMod val="60000"/>
                  <a:lumOff val="40000"/>
                </a:srgbClr>
              </a:solidFill>
              <a:ln w="19050">
                <a:solidFill>
                  <a:schemeClr val="lt1"/>
                </a:solidFill>
              </a:ln>
              <a:effectLst/>
            </c:spPr>
            <c:extLst>
              <c:ext xmlns:c16="http://schemas.microsoft.com/office/drawing/2014/chart" uri="{C3380CC4-5D6E-409C-BE32-E72D297353CC}">
                <c16:uniqueId val="{00000005-3702-4EF7-A9A3-E62E0501BF6B}"/>
              </c:ext>
            </c:extLst>
          </c:dPt>
          <c:dPt>
            <c:idx val="3"/>
            <c:bubble3D val="0"/>
            <c:spPr>
              <a:solidFill>
                <a:srgbClr val="8CC63F">
                  <a:lumMod val="50000"/>
                </a:srgbClr>
              </a:solidFill>
              <a:ln w="19050">
                <a:solidFill>
                  <a:schemeClr val="lt1"/>
                </a:solidFill>
              </a:ln>
              <a:effectLst/>
            </c:spPr>
            <c:extLst>
              <c:ext xmlns:c16="http://schemas.microsoft.com/office/drawing/2014/chart" uri="{C3380CC4-5D6E-409C-BE32-E72D297353CC}">
                <c16:uniqueId val="{00000007-3702-4EF7-A9A3-E62E0501BF6B}"/>
              </c:ext>
            </c:extLst>
          </c:dPt>
          <c:dPt>
            <c:idx val="4"/>
            <c:bubble3D val="0"/>
            <c:spPr>
              <a:pattFill prst="dkUpDiag">
                <a:fgClr>
                  <a:srgbClr val="33404F"/>
                </a:fgClr>
                <a:bgClr>
                  <a:sysClr val="window" lastClr="FFFFFF"/>
                </a:bgClr>
              </a:pattFill>
              <a:ln w="19050">
                <a:solidFill>
                  <a:schemeClr val="bg1"/>
                </a:solidFill>
              </a:ln>
              <a:effectLst/>
            </c:spPr>
            <c:extLst>
              <c:ext xmlns:c16="http://schemas.microsoft.com/office/drawing/2014/chart" uri="{C3380CC4-5D6E-409C-BE32-E72D297353CC}">
                <c16:uniqueId val="{00000009-3702-4EF7-A9A3-E62E0501BF6B}"/>
              </c:ext>
            </c:extLst>
          </c:dPt>
          <c:dPt>
            <c:idx val="5"/>
            <c:bubble3D val="0"/>
            <c:spPr>
              <a:solidFill>
                <a:srgbClr val="26303B"/>
              </a:solidFill>
              <a:ln w="19050">
                <a:solidFill>
                  <a:schemeClr val="bg1"/>
                </a:solidFill>
              </a:ln>
              <a:effectLst/>
            </c:spPr>
            <c:extLst>
              <c:ext xmlns:c16="http://schemas.microsoft.com/office/drawing/2014/chart" uri="{C3380CC4-5D6E-409C-BE32-E72D297353CC}">
                <c16:uniqueId val="{0000000B-3702-4EF7-A9A3-E62E0501BF6B}"/>
              </c:ext>
            </c:extLst>
          </c:dPt>
          <c:dLbls>
            <c:dLbl>
              <c:idx val="0"/>
              <c:layout>
                <c:manualLayout>
                  <c:x val="-1.157407407407408E-2"/>
                  <c:y val="1.163418402380656E-7"/>
                </c:manualLayout>
              </c:layout>
              <c:spPr>
                <a:solidFill>
                  <a:srgbClr val="FFDDA6"/>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345786854768153"/>
                      <c:h val="9.5449172576832136E-2"/>
                    </c:manualLayout>
                  </c15:layout>
                </c:ext>
                <c:ext xmlns:c16="http://schemas.microsoft.com/office/drawing/2014/chart" uri="{C3380CC4-5D6E-409C-BE32-E72D297353CC}">
                  <c16:uniqueId val="{00000001-3702-4EF7-A9A3-E62E0501BF6B}"/>
                </c:ext>
              </c:extLst>
            </c:dLbl>
            <c:dLbl>
              <c:idx val="1"/>
              <c:layout>
                <c:manualLayout>
                  <c:x val="0.14450044943053156"/>
                  <c:y val="6.055364590897945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02-4EF7-A9A3-E62E0501BF6B}"/>
                </c:ext>
              </c:extLst>
            </c:dLbl>
            <c:dLbl>
              <c:idx val="2"/>
              <c:layout>
                <c:manualLayout>
                  <c:x val="0.1445004494305317"/>
                  <c:y val="8.384350972012552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702-4EF7-A9A3-E62E0501BF6B}"/>
                </c:ext>
              </c:extLst>
            </c:dLbl>
            <c:dLbl>
              <c:idx val="3"/>
              <c:layout>
                <c:manualLayout>
                  <c:x val="8.4291928834476892E-2"/>
                  <c:y val="0.1211072918179591"/>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02-4EF7-A9A3-E62E0501BF6B}"/>
                </c:ext>
              </c:extLst>
            </c:dLbl>
            <c:dLbl>
              <c:idx val="4"/>
              <c:layout>
                <c:manualLayout>
                  <c:x val="-0.14174823199183434"/>
                  <c:y val="0.1250841151504998"/>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948486256926216"/>
                      <c:h val="0.11751177379423315"/>
                    </c:manualLayout>
                  </c15:layout>
                </c:ext>
                <c:ext xmlns:c16="http://schemas.microsoft.com/office/drawing/2014/chart" uri="{C3380CC4-5D6E-409C-BE32-E72D297353CC}">
                  <c16:uniqueId val="{00000009-3702-4EF7-A9A3-E62E0501BF6B}"/>
                </c:ext>
              </c:extLst>
            </c:dLbl>
            <c:dLbl>
              <c:idx val="5"/>
              <c:layout>
                <c:manualLayout>
                  <c:x val="-3.443970545348498E-2"/>
                  <c:y val="-6.1354032873550922E-3"/>
                </c:manualLayout>
              </c:layout>
              <c:spPr>
                <a:solidFill>
                  <a:srgbClr val="26303B"/>
                </a:solid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Gilroy" panose="0000050000000000000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458178404782733"/>
                      <c:h val="0.1861392658364513"/>
                    </c:manualLayout>
                  </c15:layout>
                </c:ext>
                <c:ext xmlns:c16="http://schemas.microsoft.com/office/drawing/2014/chart" uri="{C3380CC4-5D6E-409C-BE32-E72D297353CC}">
                  <c16:uniqueId val="{0000000B-3702-4EF7-A9A3-E62E0501BF6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Gilroy" panose="00000500000000000000"/>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Targets!$N$4:$N$9</c:f>
              <c:strCache>
                <c:ptCount val="6"/>
                <c:pt idx="0">
                  <c:v>CMBS Refi</c:v>
                </c:pt>
                <c:pt idx="1">
                  <c:v>Blackstone Refi</c:v>
                </c:pt>
                <c:pt idx="2">
                  <c:v>NYL NNJ Refi</c:v>
                </c:pt>
                <c:pt idx="3">
                  <c:v>Apollo Refi</c:v>
                </c:pt>
                <c:pt idx="4">
                  <c:v>Future Financing</c:v>
                </c:pt>
                <c:pt idx="5">
                  <c:v>Credit Facility Commitments</c:v>
                </c:pt>
              </c:strCache>
            </c:strRef>
          </c:cat>
          <c:val>
            <c:numRef>
              <c:f>Targets!$O$4:$O$9</c:f>
              <c:numCache>
                <c:formatCode>_("$"* #,##0_);_("$"* \(#,##0\);_("$"* "-"??_);_(@_)</c:formatCode>
                <c:ptCount val="6"/>
                <c:pt idx="0">
                  <c:v>370</c:v>
                </c:pt>
                <c:pt idx="1">
                  <c:v>81.5</c:v>
                </c:pt>
                <c:pt idx="2">
                  <c:v>90</c:v>
                </c:pt>
                <c:pt idx="3">
                  <c:v>94.5</c:v>
                </c:pt>
                <c:pt idx="4">
                  <c:v>125</c:v>
                </c:pt>
                <c:pt idx="5">
                  <c:v>530</c:v>
                </c:pt>
              </c:numCache>
            </c:numRef>
          </c:val>
          <c:extLst>
            <c:ext xmlns:c16="http://schemas.microsoft.com/office/drawing/2014/chart" uri="{C3380CC4-5D6E-409C-BE32-E72D297353CC}">
              <c16:uniqueId val="{0000000C-3702-4EF7-A9A3-E62E0501BF6B}"/>
            </c:ext>
          </c:extLst>
        </c:ser>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Pipeline Model</a:t>
            </a:r>
          </a:p>
          <a:p>
            <a:pPr>
              <a:defRPr sz="1600" b="1"/>
            </a:pPr>
            <a:r>
              <a:rPr lang="en-US" sz="1600" b="1"/>
              <a:t>Fixed Charge Coverage Ratio</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'Debt Availability'!$J$13</c:f>
              <c:strCache>
                <c:ptCount val="1"/>
                <c:pt idx="0">
                  <c:v>T12 EBITDA</c:v>
                </c:pt>
              </c:strCache>
            </c:strRef>
          </c:tx>
          <c:spPr>
            <a:solidFill>
              <a:schemeClr val="accent2"/>
            </a:solidFill>
            <a:ln>
              <a:noFill/>
            </a:ln>
            <a:effectLst/>
          </c:spPr>
          <c:invertIfNegative val="0"/>
          <c:dLbls>
            <c:spPr>
              <a:solidFill>
                <a:schemeClr val="accent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1Q25</c:v>
                </c:pt>
                <c:pt idx="1">
                  <c:v>2Q25</c:v>
                </c:pt>
                <c:pt idx="2">
                  <c:v>3Q25</c:v>
                </c:pt>
                <c:pt idx="3">
                  <c:v>4Q25</c:v>
                </c:pt>
                <c:pt idx="4">
                  <c:v>1Q26</c:v>
                </c:pt>
                <c:pt idx="5">
                  <c:v>2Q26</c:v>
                </c:pt>
                <c:pt idx="6">
                  <c:v>3Q26</c:v>
                </c:pt>
                <c:pt idx="7">
                  <c:v>4Q26</c:v>
                </c:pt>
                <c:pt idx="8">
                  <c:v>1Q27</c:v>
                </c:pt>
              </c:strCache>
            </c:strRef>
          </c:cat>
          <c:val>
            <c:numRef>
              <c:f>'Debt Availability'!$L$13:$T$13</c:f>
              <c:numCache>
                <c:formatCode>_("$"* #,##0.0_);_("$"* \(#,##0.0\);_("$"* "-"??_);_(@_)</c:formatCode>
                <c:ptCount val="9"/>
                <c:pt idx="0">
                  <c:v>40.306759038853116</c:v>
                </c:pt>
                <c:pt idx="1">
                  <c:v>46.964841774441268</c:v>
                </c:pt>
                <c:pt idx="2">
                  <c:v>56.122472729210287</c:v>
                </c:pt>
                <c:pt idx="3">
                  <c:v>63.865341836387771</c:v>
                </c:pt>
                <c:pt idx="4">
                  <c:v>69.970676148721907</c:v>
                </c:pt>
                <c:pt idx="5">
                  <c:v>76.487724745273013</c:v>
                </c:pt>
                <c:pt idx="6">
                  <c:v>80.434108230787331</c:v>
                </c:pt>
                <c:pt idx="7">
                  <c:v>86.918691091589992</c:v>
                </c:pt>
                <c:pt idx="8">
                  <c:v>94.769709800520545</c:v>
                </c:pt>
              </c:numCache>
            </c:numRef>
          </c:val>
          <c:extLst>
            <c:ext xmlns:c16="http://schemas.microsoft.com/office/drawing/2014/chart" uri="{C3380CC4-5D6E-409C-BE32-E72D297353CC}">
              <c16:uniqueId val="{00000000-7022-42CA-920F-34251EE900A9}"/>
            </c:ext>
          </c:extLst>
        </c:ser>
        <c:ser>
          <c:idx val="1"/>
          <c:order val="1"/>
          <c:tx>
            <c:strRef>
              <c:f>'Debt Availability'!$J$14</c:f>
              <c:strCache>
                <c:ptCount val="1"/>
                <c:pt idx="0">
                  <c:v>T12 Finance Expense</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Availability'!$L$12:$T$12</c:f>
              <c:strCache>
                <c:ptCount val="9"/>
                <c:pt idx="0">
                  <c:v>1Q25</c:v>
                </c:pt>
                <c:pt idx="1">
                  <c:v>2Q25</c:v>
                </c:pt>
                <c:pt idx="2">
                  <c:v>3Q25</c:v>
                </c:pt>
                <c:pt idx="3">
                  <c:v>4Q25</c:v>
                </c:pt>
                <c:pt idx="4">
                  <c:v>1Q26</c:v>
                </c:pt>
                <c:pt idx="5">
                  <c:v>2Q26</c:v>
                </c:pt>
                <c:pt idx="6">
                  <c:v>3Q26</c:v>
                </c:pt>
                <c:pt idx="7">
                  <c:v>4Q26</c:v>
                </c:pt>
                <c:pt idx="8">
                  <c:v>1Q27</c:v>
                </c:pt>
              </c:strCache>
            </c:strRef>
          </c:cat>
          <c:val>
            <c:numRef>
              <c:f>'Debt Availability'!$L$14:$T$14</c:f>
              <c:numCache>
                <c:formatCode>_("$"* #,##0.0_);_("$"* \(#,##0.0\);_("$"* "-"??_);_(@_)</c:formatCode>
                <c:ptCount val="9"/>
                <c:pt idx="0">
                  <c:v>24.773153629292835</c:v>
                </c:pt>
                <c:pt idx="1">
                  <c:v>27.947427621776086</c:v>
                </c:pt>
                <c:pt idx="2">
                  <c:v>35.823542009266099</c:v>
                </c:pt>
                <c:pt idx="3">
                  <c:v>40.769310158802583</c:v>
                </c:pt>
                <c:pt idx="4">
                  <c:v>45.684159467590618</c:v>
                </c:pt>
                <c:pt idx="5">
                  <c:v>50.035817572493492</c:v>
                </c:pt>
                <c:pt idx="6">
                  <c:v>49.381173072986563</c:v>
                </c:pt>
                <c:pt idx="7">
                  <c:v>50.753419213267506</c:v>
                </c:pt>
                <c:pt idx="8">
                  <c:v>53.025106191792588</c:v>
                </c:pt>
              </c:numCache>
            </c:numRef>
          </c:val>
          <c:extLst>
            <c:ext xmlns:c16="http://schemas.microsoft.com/office/drawing/2014/chart" uri="{C3380CC4-5D6E-409C-BE32-E72D297353CC}">
              <c16:uniqueId val="{00000001-7022-42CA-920F-34251EE900A9}"/>
            </c:ext>
          </c:extLst>
        </c:ser>
        <c:dLbls>
          <c:showLegendKey val="0"/>
          <c:showVal val="0"/>
          <c:showCatName val="0"/>
          <c:showSerName val="0"/>
          <c:showPercent val="0"/>
          <c:showBubbleSize val="0"/>
        </c:dLbls>
        <c:gapWidth val="219"/>
        <c:axId val="98728864"/>
        <c:axId val="98730304"/>
      </c:barChart>
      <c:lineChart>
        <c:grouping val="standard"/>
        <c:varyColors val="0"/>
        <c:ser>
          <c:idx val="2"/>
          <c:order val="2"/>
          <c:tx>
            <c:strRef>
              <c:f>'Debt Availability'!$J$15</c:f>
              <c:strCache>
                <c:ptCount val="1"/>
                <c:pt idx="0">
                  <c:v>FCCR Calculation</c:v>
                </c:pt>
              </c:strCache>
            </c:strRef>
          </c:tx>
          <c:spPr>
            <a:ln w="38100" cap="rnd">
              <a:solidFill>
                <a:schemeClr val="accent6"/>
              </a:solidFill>
              <a:round/>
            </a:ln>
            <a:effectLst/>
          </c:spPr>
          <c:marker>
            <c:symbol val="none"/>
          </c:marker>
          <c:dLbls>
            <c:spPr>
              <a:solidFill>
                <a:schemeClr val="accent6"/>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Availability'!$L$15:$T$15</c:f>
              <c:numCache>
                <c:formatCode>0.00</c:formatCode>
                <c:ptCount val="9"/>
                <c:pt idx="0">
                  <c:v>1.6270338303312615</c:v>
                </c:pt>
                <c:pt idx="1">
                  <c:v>1.6804710047033877</c:v>
                </c:pt>
                <c:pt idx="2">
                  <c:v>1.5666366188662662</c:v>
                </c:pt>
                <c:pt idx="3">
                  <c:v>1.5665053342237747</c:v>
                </c:pt>
                <c:pt idx="4">
                  <c:v>1.5316178947838734</c:v>
                </c:pt>
                <c:pt idx="5">
                  <c:v>1.5286594375010492</c:v>
                </c:pt>
                <c:pt idx="6">
                  <c:v>1.6288415852718561</c:v>
                </c:pt>
                <c:pt idx="7">
                  <c:v>1.7125681863197206</c:v>
                </c:pt>
                <c:pt idx="8">
                  <c:v>1.7872611034051891</c:v>
                </c:pt>
              </c:numCache>
            </c:numRef>
          </c:val>
          <c:smooth val="0"/>
          <c:extLst>
            <c:ext xmlns:c16="http://schemas.microsoft.com/office/drawing/2014/chart" uri="{C3380CC4-5D6E-409C-BE32-E72D297353CC}">
              <c16:uniqueId val="{00000002-7022-42CA-920F-34251EE900A9}"/>
            </c:ext>
          </c:extLst>
        </c:ser>
        <c:ser>
          <c:idx val="3"/>
          <c:order val="3"/>
          <c:tx>
            <c:strRef>
              <c:f>'Debt Availability'!$J$16</c:f>
              <c:strCache>
                <c:ptCount val="1"/>
                <c:pt idx="0">
                  <c:v>FCCR Covenant</c:v>
                </c:pt>
              </c:strCache>
            </c:strRef>
          </c:tx>
          <c:spPr>
            <a:ln w="38100" cap="rnd">
              <a:solidFill>
                <a:srgbClr val="C00000"/>
              </a:solidFill>
              <a:prstDash val="dash"/>
              <a:round/>
            </a:ln>
            <a:effectLst/>
          </c:spPr>
          <c:marker>
            <c:symbol val="none"/>
          </c:marker>
          <c:dLbls>
            <c:dLbl>
              <c:idx val="0"/>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3-7022-42CA-920F-34251EE900A9}"/>
                </c:ext>
              </c:extLst>
            </c:dLbl>
            <c:dLbl>
              <c:idx val="2"/>
              <c:delete val="1"/>
              <c:extLst>
                <c:ext xmlns:c15="http://schemas.microsoft.com/office/drawing/2012/chart" uri="{CE6537A1-D6FC-4f65-9D91-7224C49458BB}"/>
                <c:ext xmlns:c16="http://schemas.microsoft.com/office/drawing/2014/chart" uri="{C3380CC4-5D6E-409C-BE32-E72D297353CC}">
                  <c16:uniqueId val="{00000004-7022-42CA-920F-34251EE900A9}"/>
                </c:ext>
              </c:extLst>
            </c:dLbl>
            <c:dLbl>
              <c:idx val="3"/>
              <c:delete val="1"/>
              <c:extLst>
                <c:ext xmlns:c15="http://schemas.microsoft.com/office/drawing/2012/chart" uri="{CE6537A1-D6FC-4f65-9D91-7224C49458BB}"/>
                <c:ext xmlns:c16="http://schemas.microsoft.com/office/drawing/2014/chart" uri="{C3380CC4-5D6E-409C-BE32-E72D297353CC}">
                  <c16:uniqueId val="{00000005-7022-42CA-920F-34251EE900A9}"/>
                </c:ext>
              </c:extLst>
            </c:dLbl>
            <c:dLbl>
              <c:idx val="4"/>
              <c:delete val="1"/>
              <c:extLst>
                <c:ext xmlns:c15="http://schemas.microsoft.com/office/drawing/2012/chart" uri="{CE6537A1-D6FC-4f65-9D91-7224C49458BB}"/>
                <c:ext xmlns:c16="http://schemas.microsoft.com/office/drawing/2014/chart" uri="{C3380CC4-5D6E-409C-BE32-E72D297353CC}">
                  <c16:uniqueId val="{00000006-7022-42CA-920F-34251EE900A9}"/>
                </c:ext>
              </c:extLst>
            </c:dLbl>
            <c:dLbl>
              <c:idx val="5"/>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7-7022-42CA-920F-34251EE900A9}"/>
                </c:ext>
              </c:extLst>
            </c:dLbl>
            <c:dLbl>
              <c:idx val="6"/>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8-7022-42CA-920F-34251EE900A9}"/>
                </c:ext>
              </c:extLst>
            </c:dLbl>
            <c:dLbl>
              <c:idx val="7"/>
              <c:delete val="1"/>
              <c:extLst xmlns:c15="http://schemas.microsoft.com/office/drawing/2012/chart">
                <c:ext xmlns:c15="http://schemas.microsoft.com/office/drawing/2012/chart" uri="{CE6537A1-D6FC-4f65-9D91-7224C49458BB}"/>
                <c:ext xmlns:c16="http://schemas.microsoft.com/office/drawing/2014/chart" uri="{C3380CC4-5D6E-409C-BE32-E72D297353CC}">
                  <c16:uniqueId val="{00000009-7022-42CA-920F-34251EE900A9}"/>
                </c:ext>
              </c:extLst>
            </c:dLbl>
            <c:spPr>
              <a:solidFill>
                <a:srgbClr val="C000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'Debt Availability'!$L$16:$T$16</c:f>
              <c:numCache>
                <c:formatCode>0.00</c:formatCode>
                <c:ptCount val="9"/>
                <c:pt idx="0">
                  <c:v>1.5</c:v>
                </c:pt>
                <c:pt idx="1">
                  <c:v>1.5</c:v>
                </c:pt>
                <c:pt idx="2">
                  <c:v>1.5</c:v>
                </c:pt>
                <c:pt idx="3">
                  <c:v>1.5</c:v>
                </c:pt>
                <c:pt idx="4">
                  <c:v>1.5</c:v>
                </c:pt>
                <c:pt idx="5">
                  <c:v>1.5</c:v>
                </c:pt>
                <c:pt idx="6">
                  <c:v>1.5</c:v>
                </c:pt>
                <c:pt idx="7">
                  <c:v>1.5</c:v>
                </c:pt>
                <c:pt idx="8">
                  <c:v>1.5</c:v>
                </c:pt>
              </c:numCache>
            </c:numRef>
          </c:val>
          <c:smooth val="0"/>
          <c:extLst>
            <c:ext xmlns:c16="http://schemas.microsoft.com/office/drawing/2014/chart" uri="{C3380CC4-5D6E-409C-BE32-E72D297353CC}">
              <c16:uniqueId val="{0000000A-7022-42CA-920F-34251EE900A9}"/>
            </c:ext>
          </c:extLst>
        </c:ser>
        <c:dLbls>
          <c:showLegendKey val="0"/>
          <c:showVal val="0"/>
          <c:showCatName val="0"/>
          <c:showSerName val="0"/>
          <c:showPercent val="0"/>
          <c:showBubbleSize val="0"/>
        </c:dLbls>
        <c:marker val="1"/>
        <c:smooth val="0"/>
        <c:axId val="651228751"/>
        <c:axId val="651227791"/>
      </c:lineChart>
      <c:catAx>
        <c:axId val="987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30304"/>
        <c:crosses val="autoZero"/>
        <c:auto val="1"/>
        <c:lblAlgn val="ctr"/>
        <c:lblOffset val="100"/>
        <c:noMultiLvlLbl val="0"/>
      </c:catAx>
      <c:valAx>
        <c:axId val="98730304"/>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728864"/>
        <c:crosses val="autoZero"/>
        <c:crossBetween val="between"/>
      </c:valAx>
      <c:valAx>
        <c:axId val="651227791"/>
        <c:scaling>
          <c:orientation val="minMax"/>
          <c:max val="2.1"/>
          <c:min val="1.3"/>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228751"/>
        <c:crosses val="max"/>
        <c:crossBetween val="between"/>
      </c:valAx>
      <c:catAx>
        <c:axId val="651228751"/>
        <c:scaling>
          <c:orientation val="minMax"/>
        </c:scaling>
        <c:delete val="1"/>
        <c:axPos val="b"/>
        <c:majorTickMark val="out"/>
        <c:minorTickMark val="none"/>
        <c:tickLblPos val="nextTo"/>
        <c:crossAx val="6512277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r>
              <a:rPr lang="en-US" b="1">
                <a:latin typeface="Gilroy" panose="00000500000000000000"/>
              </a:rPr>
              <a:t>Core FFO &amp; AFFO CoC%</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Gilroy" panose="00000500000000000000"/>
              <a:ea typeface="+mn-ea"/>
              <a:cs typeface="+mn-cs"/>
            </a:defRPr>
          </a:pPr>
          <a:endParaRPr lang="en-US"/>
        </a:p>
      </c:txPr>
    </c:title>
    <c:autoTitleDeleted val="0"/>
    <c:plotArea>
      <c:layout/>
      <c:lineChart>
        <c:grouping val="standard"/>
        <c:varyColors val="0"/>
        <c:ser>
          <c:idx val="0"/>
          <c:order val="0"/>
          <c:tx>
            <c:strRef>
              <c:f>'Pool Breakdown Performance'!$B$118</c:f>
              <c:strCache>
                <c:ptCount val="1"/>
                <c:pt idx="0">
                  <c:v>Core FFO %</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Performance'!$E$96:$J$96</c:f>
              <c:numCache>
                <c:formatCode>General</c:formatCode>
                <c:ptCount val="6"/>
                <c:pt idx="0">
                  <c:v>2023</c:v>
                </c:pt>
                <c:pt idx="1">
                  <c:v>2024</c:v>
                </c:pt>
                <c:pt idx="2">
                  <c:v>2025</c:v>
                </c:pt>
                <c:pt idx="3">
                  <c:v>2026</c:v>
                </c:pt>
                <c:pt idx="4">
                  <c:v>2027</c:v>
                </c:pt>
                <c:pt idx="5">
                  <c:v>2028</c:v>
                </c:pt>
              </c:numCache>
            </c:numRef>
          </c:cat>
          <c:val>
            <c:numRef>
              <c:f>'Pool Breakdown Performance'!$E$118:$J$118</c:f>
              <c:numCache>
                <c:formatCode>0.0%</c:formatCode>
                <c:ptCount val="6"/>
                <c:pt idx="0">
                  <c:v>-1.1866793223763529E-2</c:v>
                </c:pt>
                <c:pt idx="1">
                  <c:v>1.3263560528533225E-2</c:v>
                </c:pt>
                <c:pt idx="2">
                  <c:v>3.042050620458122E-2</c:v>
                </c:pt>
                <c:pt idx="3">
                  <c:v>4.2711135600231029E-2</c:v>
                </c:pt>
                <c:pt idx="4">
                  <c:v>5.564777535955074E-2</c:v>
                </c:pt>
                <c:pt idx="5">
                  <c:v>5.9164939942221377E-2</c:v>
                </c:pt>
              </c:numCache>
            </c:numRef>
          </c:val>
          <c:smooth val="0"/>
          <c:extLst>
            <c:ext xmlns:c16="http://schemas.microsoft.com/office/drawing/2014/chart" uri="{C3380CC4-5D6E-409C-BE32-E72D297353CC}">
              <c16:uniqueId val="{00000000-F434-4EC2-A06C-E2800A7E6ECF}"/>
            </c:ext>
          </c:extLst>
        </c:ser>
        <c:ser>
          <c:idx val="1"/>
          <c:order val="1"/>
          <c:tx>
            <c:strRef>
              <c:f>'Pool Breakdown Performance'!$B$127</c:f>
              <c:strCache>
                <c:ptCount val="1"/>
                <c:pt idx="0">
                  <c:v>AFFO %</c:v>
                </c:pt>
              </c:strCache>
            </c:strRef>
          </c:tx>
          <c:spPr>
            <a:ln w="28575"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ilroy" panose="0000050000000000000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'Pool Breakdown Performance'!$E$96:$J$96</c:f>
              <c:numCache>
                <c:formatCode>General</c:formatCode>
                <c:ptCount val="6"/>
                <c:pt idx="0">
                  <c:v>2023</c:v>
                </c:pt>
                <c:pt idx="1">
                  <c:v>2024</c:v>
                </c:pt>
                <c:pt idx="2">
                  <c:v>2025</c:v>
                </c:pt>
                <c:pt idx="3">
                  <c:v>2026</c:v>
                </c:pt>
                <c:pt idx="4">
                  <c:v>2027</c:v>
                </c:pt>
                <c:pt idx="5">
                  <c:v>2028</c:v>
                </c:pt>
              </c:numCache>
            </c:numRef>
          </c:cat>
          <c:val>
            <c:numRef>
              <c:f>'Pool Breakdown Performance'!$E$127:$J$127</c:f>
              <c:numCache>
                <c:formatCode>0.0%</c:formatCode>
                <c:ptCount val="6"/>
                <c:pt idx="0">
                  <c:v>-7.4511865356045967E-2</c:v>
                </c:pt>
                <c:pt idx="1">
                  <c:v>-2.5778988406997109E-2</c:v>
                </c:pt>
                <c:pt idx="2">
                  <c:v>-1.220835229340167E-2</c:v>
                </c:pt>
                <c:pt idx="3">
                  <c:v>1.3320889246467523E-3</c:v>
                </c:pt>
                <c:pt idx="4">
                  <c:v>3.1356061647204662E-2</c:v>
                </c:pt>
                <c:pt idx="5">
                  <c:v>2.5539947501809289E-2</c:v>
                </c:pt>
              </c:numCache>
            </c:numRef>
          </c:val>
          <c:smooth val="0"/>
          <c:extLst>
            <c:ext xmlns:c16="http://schemas.microsoft.com/office/drawing/2014/chart" uri="{C3380CC4-5D6E-409C-BE32-E72D297353CC}">
              <c16:uniqueId val="{00000001-F434-4EC2-A06C-E2800A7E6ECF}"/>
            </c:ext>
          </c:extLst>
        </c:ser>
        <c:dLbls>
          <c:dLblPos val="ctr"/>
          <c:showLegendKey val="0"/>
          <c:showVal val="1"/>
          <c:showCatName val="0"/>
          <c:showSerName val="0"/>
          <c:showPercent val="0"/>
          <c:showBubbleSize val="0"/>
        </c:dLbls>
        <c:smooth val="0"/>
        <c:axId val="618714863"/>
        <c:axId val="618733103"/>
      </c:lineChart>
      <c:catAx>
        <c:axId val="6187148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roy" panose="0000050000000000000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In-Place Cap Rate &amp; Yield on Cost</a:t>
            </a:r>
          </a:p>
        </c:rich>
      </c:tx>
      <c:overlay val="0"/>
      <c:spPr>
        <a:noFill/>
        <a:ln>
          <a:noFill/>
        </a:ln>
        <a:effectLst/>
      </c:spPr>
    </c:title>
    <c:autoTitleDeleted val="0"/>
    <c:plotArea>
      <c:layout>
        <c:manualLayout>
          <c:layoutTarget val="inner"/>
          <c:xMode val="edge"/>
          <c:yMode val="edge"/>
          <c:x val="2.0993167678155653E-2"/>
          <c:y val="0.21065814015454304"/>
          <c:w val="0.95801366464368864"/>
          <c:h val="0.53243242676200242"/>
        </c:manualLayout>
      </c:layout>
      <c:lineChart>
        <c:grouping val="standard"/>
        <c:varyColors val="0"/>
        <c:ser>
          <c:idx val="0"/>
          <c:order val="0"/>
          <c:tx>
            <c:strRef>
              <c:f>'[Fund III Model- CMBS and Existing Credit Facility v7- 370M CMBS.xlsx]Fund Performance'!$L$97</c:f>
              <c:strCache>
                <c:ptCount val="1"/>
                <c:pt idx="0">
                  <c:v>In-Place Cap Rate</c:v>
                </c:pt>
              </c:strCache>
            </c:strRef>
          </c:tx>
          <c:spPr>
            <a:ln w="28575" cap="rnd">
              <a:solidFill>
                <a:srgbClr val="FFC000"/>
              </a:solidFill>
              <a:round/>
            </a:ln>
            <a:effectLst/>
          </c:spPr>
          <c:marker>
            <c:symbol val="none"/>
          </c:marker>
          <c:dLbls>
            <c:dLbl>
              <c:idx val="0"/>
              <c:layout>
                <c:manualLayout>
                  <c:x val="-4.2334668661092735E-2"/>
                  <c:y val="-5.8619770849986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FD8-4768-9F9B-6AFCE76B5501}"/>
                </c:ext>
              </c:extLst>
            </c:dLbl>
            <c:dLbl>
              <c:idx val="1"/>
              <c:layout>
                <c:manualLayout>
                  <c:x val="-4.4243138450016012E-2"/>
                  <c:y val="-4.79616306954436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FD8-4768-9F9B-6AFCE76B5501}"/>
                </c:ext>
              </c:extLst>
            </c:dLbl>
            <c:dLbl>
              <c:idx val="2"/>
              <c:layout>
                <c:manualLayout>
                  <c:x val="-4.2334668661092735E-2"/>
                  <c:y val="-2.6645350386357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FD8-4768-9F9B-6AFCE76B5501}"/>
                </c:ext>
              </c:extLst>
            </c:dLbl>
            <c:dLbl>
              <c:idx val="3"/>
              <c:layout>
                <c:manualLayout>
                  <c:x val="-4.2334668661092735E-2"/>
                  <c:y val="-1.06581401545430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D8-4768-9F9B-6AFCE76B5501}"/>
                </c:ext>
              </c:extLst>
            </c:dLbl>
            <c:dLbl>
              <c:idx val="4"/>
              <c:layout>
                <c:manualLayout>
                  <c:x val="-4.0426198872169632E-2"/>
                  <c:y val="-1.59872102318145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FD8-4768-9F9B-6AFCE76B5501}"/>
                </c:ext>
              </c:extLst>
            </c:dLbl>
            <c:spPr>
              <a:solidFill>
                <a:srgbClr val="FFC000"/>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CMBS and Existing Credit Facility v7- 370M CMBS.xlsx]Fund Performance'!$N$96:$S$96</c:f>
              <c:numCache>
                <c:formatCode>General</c:formatCode>
                <c:ptCount val="5"/>
                <c:pt idx="0">
                  <c:v>2024</c:v>
                </c:pt>
                <c:pt idx="1">
                  <c:v>2025</c:v>
                </c:pt>
                <c:pt idx="2">
                  <c:v>2026</c:v>
                </c:pt>
                <c:pt idx="3">
                  <c:v>2027</c:v>
                </c:pt>
                <c:pt idx="4">
                  <c:v>2028</c:v>
                </c:pt>
              </c:numCache>
              <c:extLst/>
            </c:numRef>
          </c:cat>
          <c:val>
            <c:numRef>
              <c:f>'[Fund III Model- CMBS and Existing Credit Facility v7- 370M CMBS.xlsx]Fund Performance'!$N$97:$S$97</c:f>
              <c:numCache>
                <c:formatCode>0.00%</c:formatCode>
                <c:ptCount val="5"/>
                <c:pt idx="0">
                  <c:v>4.9599649667869672E-2</c:v>
                </c:pt>
                <c:pt idx="1">
                  <c:v>6.2083793564033353E-2</c:v>
                </c:pt>
                <c:pt idx="2">
                  <c:v>6.4946429055360536E-2</c:v>
                </c:pt>
                <c:pt idx="3">
                  <c:v>6.9771380038744779E-2</c:v>
                </c:pt>
                <c:pt idx="4">
                  <c:v>7.3058992160190281E-2</c:v>
                </c:pt>
              </c:numCache>
              <c:extLst/>
            </c:numRef>
          </c:val>
          <c:smooth val="0"/>
          <c:extLst>
            <c:ext xmlns:c16="http://schemas.microsoft.com/office/drawing/2014/chart" uri="{C3380CC4-5D6E-409C-BE32-E72D297353CC}">
              <c16:uniqueId val="{00000000-2FD8-4768-9F9B-6AFCE76B5501}"/>
            </c:ext>
          </c:extLst>
        </c:ser>
        <c:ser>
          <c:idx val="1"/>
          <c:order val="1"/>
          <c:tx>
            <c:strRef>
              <c:f>'[Fund III Model- CMBS and Existing Credit Facility v7- 370M CMBS.xlsx]Fund Performance'!$L$98</c:f>
              <c:strCache>
                <c:ptCount val="1"/>
                <c:pt idx="0">
                  <c:v>Yield on Cost</c:v>
                </c:pt>
              </c:strCache>
            </c:strRef>
          </c:tx>
          <c:spPr>
            <a:ln w="28575">
              <a:solidFill>
                <a:srgbClr val="5B6672"/>
              </a:solidFill>
            </a:ln>
          </c:spPr>
          <c:marker>
            <c:symbol val="none"/>
          </c:marker>
          <c:dLbls>
            <c:spPr>
              <a:solidFill>
                <a:srgbClr val="5B6672"/>
              </a:solidFill>
              <a:ln>
                <a:noFill/>
              </a:ln>
              <a:effectLst/>
            </c:spPr>
            <c:txPr>
              <a:bodyPr vertOverflow="overflow" horzOverflow="overflow"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'[Fund III Model- CMBS and Existing Credit Facility v7- 370M CMBS.xlsx]Fund Performance'!$N$96:$S$96</c:f>
              <c:numCache>
                <c:formatCode>General</c:formatCode>
                <c:ptCount val="5"/>
                <c:pt idx="0">
                  <c:v>2024</c:v>
                </c:pt>
                <c:pt idx="1">
                  <c:v>2025</c:v>
                </c:pt>
                <c:pt idx="2">
                  <c:v>2026</c:v>
                </c:pt>
                <c:pt idx="3">
                  <c:v>2027</c:v>
                </c:pt>
                <c:pt idx="4">
                  <c:v>2028</c:v>
                </c:pt>
              </c:numCache>
              <c:extLst/>
            </c:numRef>
          </c:cat>
          <c:val>
            <c:numRef>
              <c:f>'[Fund III Model- CMBS and Existing Credit Facility v7- 370M CMBS.xlsx]Fund Performance'!$N$98:$S$98</c:f>
              <c:numCache>
                <c:formatCode>0.00%</c:formatCode>
                <c:ptCount val="5"/>
                <c:pt idx="0">
                  <c:v>4.8074030290931075E-2</c:v>
                </c:pt>
                <c:pt idx="1">
                  <c:v>5.9719092736045122E-2</c:v>
                </c:pt>
                <c:pt idx="2">
                  <c:v>6.185053957083881E-2</c:v>
                </c:pt>
                <c:pt idx="3">
                  <c:v>6.559119574317715E-2</c:v>
                </c:pt>
                <c:pt idx="4">
                  <c:v>6.7821236174344574E-2</c:v>
                </c:pt>
              </c:numCache>
              <c:extLst/>
            </c:numRef>
          </c:val>
          <c:smooth val="0"/>
          <c:extLst>
            <c:ext xmlns:c16="http://schemas.microsoft.com/office/drawing/2014/chart" uri="{C3380CC4-5D6E-409C-BE32-E72D297353CC}">
              <c16:uniqueId val="{00000001-2FD8-4768-9F9B-6AFCE76B5501}"/>
            </c:ext>
          </c:extLst>
        </c:ser>
        <c:dLbls>
          <c:showLegendKey val="0"/>
          <c:showVal val="0"/>
          <c:showCatName val="0"/>
          <c:showSerName val="0"/>
          <c:showPercent val="0"/>
          <c:showBubbleSize val="0"/>
        </c:dLbls>
        <c:smooth val="0"/>
        <c:axId val="687906752"/>
        <c:axId val="687924512"/>
      </c:lineChart>
      <c:catAx>
        <c:axId val="6879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87924512"/>
        <c:crosses val="autoZero"/>
        <c:auto val="1"/>
        <c:lblAlgn val="ctr"/>
        <c:lblOffset val="100"/>
        <c:noMultiLvlLbl val="0"/>
      </c:catAx>
      <c:valAx>
        <c:axId val="687924512"/>
        <c:scaling>
          <c:orientation val="minMax"/>
          <c:max val="8.2000000000000017E-2"/>
          <c:min val="4.8000000000000008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906752"/>
        <c:crosses val="autoZero"/>
        <c:crossBetween val="between"/>
      </c:valAx>
    </c:plotArea>
    <c:legend>
      <c:legendPos val="b"/>
      <c:overlay val="0"/>
      <c:txPr>
        <a:bodyPr/>
        <a:lstStyle/>
        <a:p>
          <a:pPr>
            <a:defRPr sz="1100">
              <a:solidFill>
                <a:schemeClr val="tx1">
                  <a:lumMod val="65000"/>
                  <a:lumOff val="35000"/>
                </a:schemeClr>
              </a:solidFill>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PP by Market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2"/>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0D-6246-9304-C7DA12633B4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0D-6246-9304-C7DA12633B4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20D-6246-9304-C7DA12633B4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20D-6246-9304-C7DA12633B4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20D-6246-9304-C7DA12633B4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20D-6246-9304-C7DA12633B4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20D-6246-9304-C7DA12633B4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20D-6246-9304-C7DA12633B4B}"/>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920D-6246-9304-C7DA12633B4B}"/>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920D-6246-9304-C7DA12633B4B}"/>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920D-6246-9304-C7DA12633B4B}"/>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920D-6246-9304-C7DA12633B4B}"/>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920D-6246-9304-C7DA12633B4B}"/>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920D-6246-9304-C7DA12633B4B}"/>
              </c:ext>
            </c:extLst>
          </c:dPt>
          <c:dLbls>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94323C53-184B-2943-9F4C-F69DC9963A2A}" type="CELLRANGE">
                      <a:rPr lang="en-US"/>
                      <a:pPr>
                        <a:defRPr b="1">
                          <a:solidFill>
                            <a:schemeClr val="bg1"/>
                          </a:solidFill>
                        </a:defRPr>
                      </a:pPr>
                      <a:t>[CELLRANGE]</a:t>
                    </a:fld>
                    <a:endParaRPr lang="en-US" baseline="0"/>
                  </a:p>
                  <a:p>
                    <a:pPr>
                      <a:defRPr b="1">
                        <a:solidFill>
                          <a:schemeClr val="bg1"/>
                        </a:solidFill>
                      </a:defRPr>
                    </a:pPr>
                    <a:fld id="{41E6DF46-BDFE-904D-8E0B-2ADEE8FB8A97}" type="VALUE">
                      <a:rPr lang="en-US"/>
                      <a:pPr>
                        <a:defRPr b="1">
                          <a:solidFill>
                            <a:schemeClr val="bg1"/>
                          </a:solidFill>
                        </a:defRPr>
                      </a:pPr>
                      <a:t>[VALUE]</a:t>
                    </a:fld>
                    <a:endParaRPr lang="en-US" baseline="0"/>
                  </a:p>
                  <a:p>
                    <a:pPr>
                      <a:defRPr b="1">
                        <a:solidFill>
                          <a:schemeClr val="bg1"/>
                        </a:solidFill>
                      </a:defRPr>
                    </a:pPr>
                    <a:fld id="{5E1452E4-5B00-CF49-88CD-533643F9CAEB}" type="PERCENTAGE">
                      <a:rPr lang="en-US"/>
                      <a:pPr>
                        <a:defRPr b="1">
                          <a:solidFill>
                            <a:schemeClr val="bg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920D-6246-9304-C7DA12633B4B}"/>
                </c:ext>
              </c:extLst>
            </c:dLbl>
            <c:dLbl>
              <c:idx val="1"/>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B10F63CD-4828-D646-8F08-8E38DDD76482}"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F5D2E05B-1332-C54E-AA74-63CC8017EA4A}"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82855180-F7D4-604E-A39B-A74123E61EC5}"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920D-6246-9304-C7DA12633B4B}"/>
                </c:ext>
              </c:extLst>
            </c:dLbl>
            <c:dLbl>
              <c:idx val="2"/>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738E4372-E8DF-7B43-8341-8B8933FD8EDD}"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1AE26B59-B3A6-9341-B06D-F6D19DAE0D5C}"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555F7896-829D-0944-A7BE-7BB5DD4296C7}"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920D-6246-9304-C7DA12633B4B}"/>
                </c:ext>
              </c:extLst>
            </c:dLbl>
            <c:dLbl>
              <c:idx val="3"/>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CFAD06B5-B8A1-F84C-AE3A-BEA67F1B5FE1}" type="CELLRANGE">
                      <a:rPr lang="en-US"/>
                      <a:pPr>
                        <a:defRPr b="1">
                          <a:solidFill>
                            <a:schemeClr val="bg1"/>
                          </a:solidFill>
                        </a:defRPr>
                      </a:pPr>
                      <a:t>[CELLRANGE]</a:t>
                    </a:fld>
                    <a:endParaRPr lang="en-US" baseline="0"/>
                  </a:p>
                  <a:p>
                    <a:pPr>
                      <a:defRPr b="1">
                        <a:solidFill>
                          <a:schemeClr val="bg1"/>
                        </a:solidFill>
                      </a:defRPr>
                    </a:pPr>
                    <a:fld id="{DCFE831F-A424-D548-8CB7-10F872CEA2A7}" type="VALUE">
                      <a:rPr lang="en-US"/>
                      <a:pPr>
                        <a:defRPr b="1">
                          <a:solidFill>
                            <a:schemeClr val="bg1"/>
                          </a:solidFill>
                        </a:defRPr>
                      </a:pPr>
                      <a:t>[VALUE]</a:t>
                    </a:fld>
                    <a:endParaRPr lang="en-US" baseline="0"/>
                  </a:p>
                  <a:p>
                    <a:pPr>
                      <a:defRPr b="1">
                        <a:solidFill>
                          <a:schemeClr val="bg1"/>
                        </a:solidFill>
                      </a:defRPr>
                    </a:pPr>
                    <a:fld id="{8E1283F9-27C3-CB41-BCFC-0972476F7C4A}" type="PERCENTAGE">
                      <a:rPr lang="en-US"/>
                      <a:pPr>
                        <a:defRPr b="1">
                          <a:solidFill>
                            <a:schemeClr val="bg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920D-6246-9304-C7DA12633B4B}"/>
                </c:ext>
              </c:extLst>
            </c:dLbl>
            <c:dLbl>
              <c:idx val="4"/>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F8CA95AD-6640-2642-9C51-AAAC4B1FCFB4}"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6BC0FF25-5F0B-C74F-AE54-945296A71661}"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9453C820-4846-0E42-9357-FD788D7DDDC8}"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920D-6246-9304-C7DA12633B4B}"/>
                </c:ext>
              </c:extLst>
            </c:dLbl>
            <c:dLbl>
              <c:idx val="5"/>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70F5CA9C-F794-694A-BDD4-381E746A568D}"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844E494C-5577-6E45-915C-7AE000898A61}"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254238DB-C3CE-904C-B3DB-E0BD745BBFFC}"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920D-6246-9304-C7DA12633B4B}"/>
                </c:ext>
              </c:extLst>
            </c:dLbl>
            <c:dLbl>
              <c:idx val="6"/>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11691DC5-E8DD-9448-BC4C-1CA9E4441F7F}"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851A2D60-CE03-A64F-A5FF-A96B1DA8A3D3}"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0FD6E0FF-0189-5745-B299-2F843500A94E}"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920D-6246-9304-C7DA12633B4B}"/>
                </c:ext>
              </c:extLst>
            </c:dLbl>
            <c:dLbl>
              <c:idx val="7"/>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F54D74D3-2505-8B43-ABF1-9B50503172B1}" type="CELLRANGE">
                      <a:rPr lang="en-US">
                        <a:solidFill>
                          <a:schemeClr val="bg1"/>
                        </a:solidFill>
                      </a:rPr>
                      <a:pPr>
                        <a:defRPr b="1">
                          <a:solidFill>
                            <a:schemeClr val="bg1"/>
                          </a:solidFill>
                        </a:defRPr>
                      </a:pPr>
                      <a:t>[CELLRANGE]</a:t>
                    </a:fld>
                    <a:endParaRPr lang="en-US" baseline="0">
                      <a:solidFill>
                        <a:schemeClr val="bg1"/>
                      </a:solidFill>
                    </a:endParaRPr>
                  </a:p>
                  <a:p>
                    <a:pPr>
                      <a:defRPr b="1">
                        <a:solidFill>
                          <a:schemeClr val="bg1"/>
                        </a:solidFill>
                      </a:defRPr>
                    </a:pPr>
                    <a:fld id="{B8450DD5-CE3C-1D47-92CA-04805DFA2E32}" type="VALUE">
                      <a:rPr lang="en-US">
                        <a:solidFill>
                          <a:schemeClr val="bg1"/>
                        </a:solidFill>
                      </a:rPr>
                      <a:pPr>
                        <a:defRPr b="1">
                          <a:solidFill>
                            <a:schemeClr val="bg1"/>
                          </a:solidFill>
                        </a:defRPr>
                      </a:pPr>
                      <a:t>[VALUE]</a:t>
                    </a:fld>
                    <a:endParaRPr lang="en-US" baseline="0">
                      <a:solidFill>
                        <a:schemeClr val="bg1"/>
                      </a:solidFill>
                    </a:endParaRPr>
                  </a:p>
                  <a:p>
                    <a:pPr>
                      <a:defRPr b="1">
                        <a:solidFill>
                          <a:schemeClr val="bg1"/>
                        </a:solidFill>
                      </a:defRPr>
                    </a:pPr>
                    <a:fld id="{AC88AD4C-73C2-9840-82F4-348F86ADE994}" type="PERCENTAGE">
                      <a:rPr lang="en-US">
                        <a:solidFill>
                          <a:schemeClr val="bg1"/>
                        </a:solidFill>
                      </a:rPr>
                      <a:pPr>
                        <a:defRPr b="1">
                          <a:solidFill>
                            <a:schemeClr val="bg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920D-6246-9304-C7DA12633B4B}"/>
                </c:ext>
              </c:extLst>
            </c:dLbl>
            <c:dLbl>
              <c:idx val="8"/>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90BD3EB9-7D20-034C-9426-BD86A488152C}"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3D937B61-D831-DF48-8D76-7E961BA37233}"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EF05831F-4BA5-4E4B-A676-6F1567E54D1B}"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920D-6246-9304-C7DA12633B4B}"/>
                </c:ext>
              </c:extLst>
            </c:dLbl>
            <c:dLbl>
              <c:idx val="9"/>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790B2B10-B642-3846-839E-5E1D68806858}" type="CELLRANGE">
                      <a:rPr lang="en-US" baseline="0" smtClean="0">
                        <a:solidFill>
                          <a:schemeClr val="bg1"/>
                        </a:solidFill>
                      </a:rPr>
                      <a:pPr>
                        <a:defRPr b="1">
                          <a:solidFill>
                            <a:schemeClr val="bg1"/>
                          </a:solidFill>
                        </a:defRPr>
                      </a:pPr>
                      <a:t>[CELLRANGE]</a:t>
                    </a:fld>
                    <a:r>
                      <a:rPr lang="en-US" baseline="0">
                        <a:solidFill>
                          <a:schemeClr val="bg1"/>
                        </a:solidFill>
                      </a:rPr>
                      <a:t>
</a:t>
                    </a:r>
                    <a:fld id="{3F72150C-0D74-4B42-A66A-2A4E08E6A0F0}" type="VALUE">
                      <a:rPr lang="en-US" baseline="0">
                        <a:solidFill>
                          <a:schemeClr val="bg1"/>
                        </a:solidFill>
                      </a:rPr>
                      <a:pPr>
                        <a:defRPr b="1">
                          <a:solidFill>
                            <a:schemeClr val="bg1"/>
                          </a:solidFill>
                        </a:defRPr>
                      </a:pPr>
                      <a:t>[VALUE]</a:t>
                    </a:fld>
                    <a:r>
                      <a:rPr lang="en-US" baseline="0">
                        <a:solidFill>
                          <a:schemeClr val="bg1"/>
                        </a:solidFill>
                      </a:rPr>
                      <a:t>
</a:t>
                    </a:r>
                    <a:fld id="{B13C73FA-3D85-304C-9E59-57F2368E6762}" type="PERCENTAGE">
                      <a:rPr lang="en-US" baseline="0">
                        <a:solidFill>
                          <a:schemeClr val="bg1"/>
                        </a:solidFill>
                      </a:rPr>
                      <a:pPr>
                        <a:defRPr b="1">
                          <a:solidFill>
                            <a:schemeClr val="bg1"/>
                          </a:solidFill>
                        </a:defRPr>
                      </a:pPr>
                      <a:t>[PERCENTAGE]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920D-6246-9304-C7DA12633B4B}"/>
                </c:ext>
              </c:extLst>
            </c:dLbl>
            <c:dLbl>
              <c:idx val="10"/>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4E1D427A-CEF8-2A48-B20C-97EC9C46EC95}"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72FAC19C-8FBA-AB42-9A00-9C63F6DEA5BE}"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0C218160-95EE-204A-A97A-BD5B81B78AFB}"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5-920D-6246-9304-C7DA12633B4B}"/>
                </c:ext>
              </c:extLst>
            </c:dLbl>
            <c:dLbl>
              <c:idx val="11"/>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3FF096C2-E17F-FF40-9981-380996A6D2D9}"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55353968-E6CD-9947-85CC-7A8C23F3F66B}"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01CF0FAB-0030-4948-ADD0-13EAA635DEF4}"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7-920D-6246-9304-C7DA12633B4B}"/>
                </c:ext>
              </c:extLst>
            </c:dLbl>
            <c:dLbl>
              <c:idx val="12"/>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91DDA747-B796-1740-A7B3-B7170345FA78}" type="CELLRANGE">
                      <a:rPr lang="en-US"/>
                      <a:pPr>
                        <a:defRPr b="1">
                          <a:solidFill>
                            <a:schemeClr val="bg1"/>
                          </a:solidFill>
                        </a:defRPr>
                      </a:pPr>
                      <a:t>[CELLRANGE]</a:t>
                    </a:fld>
                    <a:endParaRPr lang="en-US" baseline="0"/>
                  </a:p>
                  <a:p>
                    <a:pPr>
                      <a:defRPr b="1">
                        <a:solidFill>
                          <a:schemeClr val="bg1"/>
                        </a:solidFill>
                      </a:defRPr>
                    </a:pPr>
                    <a:fld id="{EE7FEE0C-13DC-5742-A494-5BA22EC8AE91}" type="VALUE">
                      <a:rPr lang="en-US"/>
                      <a:pPr>
                        <a:defRPr b="1">
                          <a:solidFill>
                            <a:schemeClr val="bg1"/>
                          </a:solidFill>
                        </a:defRPr>
                      </a:pPr>
                      <a:t>[VALUE]</a:t>
                    </a:fld>
                    <a:endParaRPr lang="en-US" baseline="0"/>
                  </a:p>
                  <a:p>
                    <a:pPr>
                      <a:defRPr b="1">
                        <a:solidFill>
                          <a:schemeClr val="bg1"/>
                        </a:solidFill>
                      </a:defRPr>
                    </a:pPr>
                    <a:fld id="{53CC5203-CB56-C446-AC5C-C8B12C82EDA6}" type="PERCENTAGE">
                      <a:rPr lang="en-US"/>
                      <a:pPr>
                        <a:defRPr b="1">
                          <a:solidFill>
                            <a:schemeClr val="bg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9-920D-6246-9304-C7DA12633B4B}"/>
                </c:ext>
              </c:extLst>
            </c:dLbl>
            <c:dLbl>
              <c:idx val="13"/>
              <c:tx>
                <c:rich>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fld id="{1A0C3102-CD86-CF4E-A328-71F7F4871427}" type="CELLRANGE">
                      <a:rPr lang="en-US">
                        <a:solidFill>
                          <a:schemeClr val="tx1"/>
                        </a:solidFill>
                      </a:rPr>
                      <a:pPr>
                        <a:defRPr b="1">
                          <a:solidFill>
                            <a:schemeClr val="tx1"/>
                          </a:solidFill>
                        </a:defRPr>
                      </a:pPr>
                      <a:t>[CELLRANGE]</a:t>
                    </a:fld>
                    <a:endParaRPr lang="en-US" baseline="0">
                      <a:solidFill>
                        <a:schemeClr val="tx1"/>
                      </a:solidFill>
                    </a:endParaRPr>
                  </a:p>
                  <a:p>
                    <a:pPr>
                      <a:defRPr b="1">
                        <a:solidFill>
                          <a:schemeClr val="tx1"/>
                        </a:solidFill>
                      </a:defRPr>
                    </a:pPr>
                    <a:fld id="{C44BD860-1976-1244-A0DD-C3471B9257B0}" type="VALUE">
                      <a:rPr lang="en-US">
                        <a:solidFill>
                          <a:schemeClr val="tx1"/>
                        </a:solidFill>
                      </a:rPr>
                      <a:pPr>
                        <a:defRPr b="1">
                          <a:solidFill>
                            <a:schemeClr val="tx1"/>
                          </a:solidFill>
                        </a:defRPr>
                      </a:pPr>
                      <a:t>[VALUE]</a:t>
                    </a:fld>
                    <a:endParaRPr lang="en-US" baseline="0">
                      <a:solidFill>
                        <a:schemeClr val="tx1"/>
                      </a:solidFill>
                    </a:endParaRPr>
                  </a:p>
                  <a:p>
                    <a:pPr>
                      <a:defRPr b="1">
                        <a:solidFill>
                          <a:schemeClr val="tx1"/>
                        </a:solidFill>
                      </a:defRPr>
                    </a:pPr>
                    <a:fld id="{1DDDD110-A185-9C45-B894-CF2708747F86}" type="PERCENTAGE">
                      <a:rPr lang="en-US">
                        <a:solidFill>
                          <a:schemeClr val="tx1"/>
                        </a:solidFill>
                      </a:rPr>
                      <a:pPr>
                        <a:defRPr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B-920D-6246-9304-C7DA12633B4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'[Stabilization Schedule Q125 - Fund III v1 (Quarterly) - 3-18-25 v2.xlsx]CMBS - Presentation Charts'!$B$29:$B$42</c:f>
              <c:strCache>
                <c:ptCount val="14"/>
                <c:pt idx="0">
                  <c:v>Atlanta</c:v>
                </c:pt>
                <c:pt idx="1">
                  <c:v>Baltimore</c:v>
                </c:pt>
                <c:pt idx="2">
                  <c:v>Charlotte, NC</c:v>
                </c:pt>
                <c:pt idx="3">
                  <c:v>Chicago</c:v>
                </c:pt>
                <c:pt idx="4">
                  <c:v>Cincinnati</c:v>
                </c:pt>
                <c:pt idx="5">
                  <c:v>Columbus</c:v>
                </c:pt>
                <c:pt idx="6">
                  <c:v>Dallas</c:v>
                </c:pt>
                <c:pt idx="7">
                  <c:v>Jacksonville</c:v>
                </c:pt>
                <c:pt idx="8">
                  <c:v>Long Island</c:v>
                </c:pt>
                <c:pt idx="9">
                  <c:v>Los Angeles</c:v>
                </c:pt>
                <c:pt idx="10">
                  <c:v>Memphis</c:v>
                </c:pt>
                <c:pt idx="11">
                  <c:v>Miami</c:v>
                </c:pt>
                <c:pt idx="12">
                  <c:v>Northern NJ/New York</c:v>
                </c:pt>
                <c:pt idx="13">
                  <c:v>Philadelphia</c:v>
                </c:pt>
              </c:strCache>
            </c:strRef>
          </c:cat>
          <c:val>
            <c:numRef>
              <c:f>'[Stabilization Schedule Q125 - Fund III v1 (Quarterly) - 3-18-25 v2.xlsx]CMBS - Presentation Charts'!$E$29:$E$42</c:f>
              <c:numCache>
                <c:formatCode>_("$"* #,##0.0_);_("$"* \(#,##0.0\);_("$"* "-"??_);_(@_)</c:formatCode>
                <c:ptCount val="14"/>
                <c:pt idx="0">
                  <c:v>69.529641999999996</c:v>
                </c:pt>
                <c:pt idx="1">
                  <c:v>6.9634999999999998</c:v>
                </c:pt>
                <c:pt idx="2">
                  <c:v>28.885999999999999</c:v>
                </c:pt>
                <c:pt idx="3">
                  <c:v>53.47748</c:v>
                </c:pt>
                <c:pt idx="4">
                  <c:v>12.85</c:v>
                </c:pt>
                <c:pt idx="5">
                  <c:v>24.85</c:v>
                </c:pt>
                <c:pt idx="6">
                  <c:v>18.722000000000001</c:v>
                </c:pt>
                <c:pt idx="7">
                  <c:v>62</c:v>
                </c:pt>
                <c:pt idx="8">
                  <c:v>17.774999999999999</c:v>
                </c:pt>
                <c:pt idx="9">
                  <c:v>63.599999999999845</c:v>
                </c:pt>
                <c:pt idx="10">
                  <c:v>3.5204255799999995</c:v>
                </c:pt>
                <c:pt idx="11">
                  <c:v>25.143293410000002</c:v>
                </c:pt>
                <c:pt idx="12">
                  <c:v>67.554562500000003</c:v>
                </c:pt>
                <c:pt idx="13">
                  <c:v>3.4350000000000001</c:v>
                </c:pt>
              </c:numCache>
            </c:numRef>
          </c:val>
          <c:extLst>
            <c:ext xmlns:c15="http://schemas.microsoft.com/office/drawing/2012/chart" uri="{02D57815-91ED-43cb-92C2-25804820EDAC}">
              <c15:datalabelsRange>
                <c15:f>'[Stabilization Schedule Q125 - Fund III v1 (Quarterly) - 3-18-25 v2.xlsx]CMBS - Presentation Charts'!$B$29:$B$42</c15:f>
                <c15:dlblRangeCache>
                  <c:ptCount val="14"/>
                  <c:pt idx="0">
                    <c:v>Atlanta</c:v>
                  </c:pt>
                  <c:pt idx="1">
                    <c:v>Baltimore</c:v>
                  </c:pt>
                  <c:pt idx="2">
                    <c:v>Charlotte, NC</c:v>
                  </c:pt>
                  <c:pt idx="3">
                    <c:v>Chicago</c:v>
                  </c:pt>
                  <c:pt idx="4">
                    <c:v>Cincinnati</c:v>
                  </c:pt>
                  <c:pt idx="5">
                    <c:v>Columbus</c:v>
                  </c:pt>
                  <c:pt idx="6">
                    <c:v>Dallas</c:v>
                  </c:pt>
                  <c:pt idx="7">
                    <c:v>Jacksonville</c:v>
                  </c:pt>
                  <c:pt idx="8">
                    <c:v>Long Island</c:v>
                  </c:pt>
                  <c:pt idx="9">
                    <c:v>Los Angeles</c:v>
                  </c:pt>
                  <c:pt idx="10">
                    <c:v>Memphis</c:v>
                  </c:pt>
                  <c:pt idx="11">
                    <c:v>Miami</c:v>
                  </c:pt>
                  <c:pt idx="12">
                    <c:v>Northern NJ/New York</c:v>
                  </c:pt>
                  <c:pt idx="13">
                    <c:v>Philadelphia</c:v>
                  </c:pt>
                </c15:dlblRangeCache>
              </c15:datalabelsRange>
            </c:ext>
            <c:ext xmlns:c16="http://schemas.microsoft.com/office/drawing/2014/chart" uri="{C3380CC4-5D6E-409C-BE32-E72D297353CC}">
              <c16:uniqueId val="{0000001C-920D-6246-9304-C7DA12633B4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 of Rent Rolling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'[Stabilization Schedule Q125 - Fund III v1 (Quarterly) - 3-18-25 v2.xlsx]12.31 Tenancy (con)'!$AA$6</c:f>
              <c:strCache>
                <c:ptCount val="1"/>
                <c:pt idx="0">
                  <c:v>% Rent Rolling</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'[Stabilization Schedule Q125 - Fund III v1 (Quarterly) - 3-18-25 v2.xlsx]12.31 Tenancy (con)'!$AC$4:$AH$4</c:f>
              <c:strCache>
                <c:ptCount val="6"/>
                <c:pt idx="0">
                  <c:v>2025</c:v>
                </c:pt>
                <c:pt idx="1">
                  <c:v>2026</c:v>
                </c:pt>
                <c:pt idx="2">
                  <c:v>2027</c:v>
                </c:pt>
                <c:pt idx="3">
                  <c:v>2028</c:v>
                </c:pt>
                <c:pt idx="4">
                  <c:v>2029</c:v>
                </c:pt>
                <c:pt idx="5">
                  <c:v>2030+</c:v>
                </c:pt>
              </c:strCache>
            </c:strRef>
          </c:cat>
          <c:val>
            <c:numRef>
              <c:f>'[Stabilization Schedule Q125 - Fund III v1 (Quarterly) - 3-18-25 v2.xlsx]12.31 Tenancy (con)'!$AC$6:$AH$6</c:f>
              <c:numCache>
                <c:formatCode>0%</c:formatCode>
                <c:ptCount val="6"/>
                <c:pt idx="0">
                  <c:v>0.11803917468395217</c:v>
                </c:pt>
                <c:pt idx="1">
                  <c:v>0.15184604284135167</c:v>
                </c:pt>
                <c:pt idx="2">
                  <c:v>0.13561463137510077</c:v>
                </c:pt>
                <c:pt idx="3">
                  <c:v>0.24192134749055688</c:v>
                </c:pt>
                <c:pt idx="4">
                  <c:v>0.14037089917074996</c:v>
                </c:pt>
                <c:pt idx="5">
                  <c:v>0.21220790443828871</c:v>
                </c:pt>
              </c:numCache>
            </c:numRef>
          </c:val>
          <c:extLst>
            <c:ext xmlns:c16="http://schemas.microsoft.com/office/drawing/2014/chart" uri="{C3380CC4-5D6E-409C-BE32-E72D297353CC}">
              <c16:uniqueId val="{00000000-8E66-DB4E-949E-25C227B7D739}"/>
            </c:ext>
          </c:extLst>
        </c:ser>
        <c:dLbls>
          <c:showLegendKey val="0"/>
          <c:showVal val="0"/>
          <c:showCatName val="0"/>
          <c:showSerName val="0"/>
          <c:showPercent val="0"/>
          <c:showBubbleSize val="0"/>
        </c:dLbls>
        <c:gapWidth val="219"/>
        <c:overlap val="-27"/>
        <c:axId val="539325535"/>
        <c:axId val="1283906335"/>
      </c:barChart>
      <c:catAx>
        <c:axId val="539325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3906335"/>
        <c:crosses val="autoZero"/>
        <c:auto val="1"/>
        <c:lblAlgn val="ctr"/>
        <c:lblOffset val="100"/>
        <c:noMultiLvlLbl val="0"/>
      </c:catAx>
      <c:valAx>
        <c:axId val="1283906335"/>
        <c:scaling>
          <c:orientation val="minMax"/>
        </c:scaling>
        <c:delete val="1"/>
        <c:axPos val="l"/>
        <c:numFmt formatCode="0%" sourceLinked="1"/>
        <c:majorTickMark val="none"/>
        <c:minorTickMark val="none"/>
        <c:tickLblPos val="nextTo"/>
        <c:crossAx val="5393255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CapEx, TI, LC ($M)</a:t>
            </a:r>
          </a:p>
        </c:rich>
      </c:tx>
      <c:overlay val="0"/>
      <c:spPr>
        <a:noFill/>
        <a:ln>
          <a:noFill/>
        </a:ln>
        <a:effectLst/>
      </c:spPr>
    </c:title>
    <c:autoTitleDeleted val="0"/>
    <c:plotArea>
      <c:layout/>
      <c:barChart>
        <c:barDir val="col"/>
        <c:grouping val="stacked"/>
        <c:varyColors val="0"/>
        <c:ser>
          <c:idx val="0"/>
          <c:order val="0"/>
          <c:tx>
            <c:strRef>
              <c:f>'[Fund III Model- CMBS and Existing Credit Facility v7- 370M CMBS.xlsx]CapEx, TI &amp; LC'!$L$50</c:f>
              <c:strCache>
                <c:ptCount val="1"/>
                <c:pt idx="0">
                  <c:v>Capital Expenses</c:v>
                </c:pt>
              </c:strCache>
            </c:strRef>
          </c:tx>
          <c:spPr>
            <a:solidFill>
              <a:srgbClr val="44546A"/>
            </a:solidFill>
            <a:ln>
              <a:noFill/>
            </a:ln>
            <a:effectLst/>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C8-48C4-8073-770BD017ABF9}"/>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FC8-48C4-8073-770BD017ABF9}"/>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FC8-48C4-8073-770BD017ABF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CMBS and Existing Credit Facility v7- 370M CMBS.xlsx]CapEx, TI &amp; LC'!$M$49:$Q$49</c:f>
              <c:numCache>
                <c:formatCode>General</c:formatCode>
                <c:ptCount val="5"/>
                <c:pt idx="0">
                  <c:v>2024</c:v>
                </c:pt>
                <c:pt idx="1">
                  <c:v>2025</c:v>
                </c:pt>
                <c:pt idx="2">
                  <c:v>2026</c:v>
                </c:pt>
                <c:pt idx="3">
                  <c:v>2027</c:v>
                </c:pt>
                <c:pt idx="4">
                  <c:v>2028</c:v>
                </c:pt>
              </c:numCache>
            </c:numRef>
          </c:cat>
          <c:val>
            <c:numRef>
              <c:f>'[Fund III Model- CMBS and Existing Credit Facility v7- 370M CMBS.xlsx]CapEx, TI &amp; LC'!$M$50:$Q$50</c:f>
              <c:numCache>
                <c:formatCode>_("$"* #,##0.0_);_("$"* \(#,##0.0\);_("$"* "-"??_);_(@_)</c:formatCode>
                <c:ptCount val="5"/>
                <c:pt idx="0">
                  <c:v>4.0700748949030006</c:v>
                </c:pt>
                <c:pt idx="1">
                  <c:v>4.215225141977001</c:v>
                </c:pt>
                <c:pt idx="2">
                  <c:v>2.736024766391</c:v>
                </c:pt>
                <c:pt idx="3">
                  <c:v>2.9294757810909999</c:v>
                </c:pt>
                <c:pt idx="4">
                  <c:v>3.1937393942419998</c:v>
                </c:pt>
              </c:numCache>
            </c:numRef>
          </c:val>
          <c:extLst>
            <c:ext xmlns:c16="http://schemas.microsoft.com/office/drawing/2014/chart" uri="{C3380CC4-5D6E-409C-BE32-E72D297353CC}">
              <c16:uniqueId val="{00000003-2FC8-48C4-8073-770BD017ABF9}"/>
            </c:ext>
          </c:extLst>
        </c:ser>
        <c:ser>
          <c:idx val="1"/>
          <c:order val="1"/>
          <c:tx>
            <c:strRef>
              <c:f>'[Fund III Model- CMBS and Existing Credit Facility v7- 370M CMBS.xlsx]CapEx, TI &amp; LC'!$L$51</c:f>
              <c:strCache>
                <c:ptCount val="1"/>
                <c:pt idx="0">
                  <c:v>Tenant Improvements</c:v>
                </c:pt>
              </c:strCache>
            </c:strRef>
          </c:tx>
          <c:spPr>
            <a:solidFill>
              <a:srgbClr val="A5A5A5"/>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FC8-48C4-8073-770BD017ABF9}"/>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C8-48C4-8073-770BD017ABF9}"/>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FC8-48C4-8073-770BD017ABF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CMBS and Existing Credit Facility v7- 370M CMBS.xlsx]CapEx, TI &amp; LC'!$M$49:$Q$49</c:f>
              <c:numCache>
                <c:formatCode>General</c:formatCode>
                <c:ptCount val="5"/>
                <c:pt idx="0">
                  <c:v>2024</c:v>
                </c:pt>
                <c:pt idx="1">
                  <c:v>2025</c:v>
                </c:pt>
                <c:pt idx="2">
                  <c:v>2026</c:v>
                </c:pt>
                <c:pt idx="3">
                  <c:v>2027</c:v>
                </c:pt>
                <c:pt idx="4">
                  <c:v>2028</c:v>
                </c:pt>
              </c:numCache>
            </c:numRef>
          </c:cat>
          <c:val>
            <c:numRef>
              <c:f>'[Fund III Model- CMBS and Existing Credit Facility v7- 370M CMBS.xlsx]CapEx, TI &amp; LC'!$M$51:$Q$51</c:f>
              <c:numCache>
                <c:formatCode>_("$"* #,##0.0_);_("$"* \(#,##0.0\);_("$"* "-"??_);_(@_)</c:formatCode>
                <c:ptCount val="5"/>
                <c:pt idx="0">
                  <c:v>0.68535336999999996</c:v>
                </c:pt>
                <c:pt idx="1">
                  <c:v>1.45704977</c:v>
                </c:pt>
                <c:pt idx="2">
                  <c:v>1.232785466395</c:v>
                </c:pt>
                <c:pt idx="3">
                  <c:v>0.716426321935</c:v>
                </c:pt>
                <c:pt idx="4">
                  <c:v>1.584892308595</c:v>
                </c:pt>
              </c:numCache>
            </c:numRef>
          </c:val>
          <c:extLst>
            <c:ext xmlns:c16="http://schemas.microsoft.com/office/drawing/2014/chart" uri="{C3380CC4-5D6E-409C-BE32-E72D297353CC}">
              <c16:uniqueId val="{00000007-2FC8-48C4-8073-770BD017ABF9}"/>
            </c:ext>
          </c:extLst>
        </c:ser>
        <c:ser>
          <c:idx val="2"/>
          <c:order val="2"/>
          <c:tx>
            <c:strRef>
              <c:f>'[Fund III Model- CMBS and Existing Credit Facility v7- 370M CMBS.xlsx]CapEx, TI &amp; LC'!$L$52</c:f>
              <c:strCache>
                <c:ptCount val="1"/>
                <c:pt idx="0">
                  <c:v>Leasing Commission</c:v>
                </c:pt>
              </c:strCache>
            </c:strRef>
          </c:tx>
          <c:spPr>
            <a:solidFill>
              <a:srgbClr val="FFC000"/>
            </a:solidFill>
            <a:ln>
              <a:noFill/>
            </a:ln>
            <a:effectLst/>
          </c:spPr>
          <c:invertIfNegative val="0"/>
          <c:dLbls>
            <c:spPr>
              <a:no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CMBS and Existing Credit Facility v7- 370M CMBS.xlsx]CapEx, TI &amp; LC'!$M$49:$Q$49</c:f>
              <c:numCache>
                <c:formatCode>General</c:formatCode>
                <c:ptCount val="5"/>
                <c:pt idx="0">
                  <c:v>2024</c:v>
                </c:pt>
                <c:pt idx="1">
                  <c:v>2025</c:v>
                </c:pt>
                <c:pt idx="2">
                  <c:v>2026</c:v>
                </c:pt>
                <c:pt idx="3">
                  <c:v>2027</c:v>
                </c:pt>
                <c:pt idx="4">
                  <c:v>2028</c:v>
                </c:pt>
              </c:numCache>
            </c:numRef>
          </c:cat>
          <c:val>
            <c:numRef>
              <c:f>'[Fund III Model- CMBS and Existing Credit Facility v7- 370M CMBS.xlsx]CapEx, TI &amp; LC'!$M$52:$Q$52</c:f>
              <c:numCache>
                <c:formatCode>_("$"* #,##0.0_);_("$"* \(#,##0.0\);_("$"* "-"??_);_(@_)</c:formatCode>
                <c:ptCount val="5"/>
                <c:pt idx="0">
                  <c:v>1.09028854</c:v>
                </c:pt>
                <c:pt idx="1">
                  <c:v>1.3389745764059999</c:v>
                </c:pt>
                <c:pt idx="2">
                  <c:v>1.7173412952480001</c:v>
                </c:pt>
                <c:pt idx="3">
                  <c:v>1.4682402915650001</c:v>
                </c:pt>
                <c:pt idx="4">
                  <c:v>2.7007135930560002</c:v>
                </c:pt>
              </c:numCache>
            </c:numRef>
          </c:val>
          <c:extLst>
            <c:ext xmlns:c16="http://schemas.microsoft.com/office/drawing/2014/chart" uri="{C3380CC4-5D6E-409C-BE32-E72D297353CC}">
              <c16:uniqueId val="{00000008-2FC8-48C4-8073-770BD017ABF9}"/>
            </c:ext>
          </c:extLst>
        </c:ser>
        <c:dLbls>
          <c:dLblPos val="ctr"/>
          <c:showLegendKey val="0"/>
          <c:showVal val="1"/>
          <c:showCatName val="0"/>
          <c:showSerName val="0"/>
          <c:showPercent val="0"/>
          <c:showBubbleSize val="0"/>
        </c:dLbls>
        <c:gapWidth val="150"/>
        <c:overlap val="100"/>
        <c:axId val="651351039"/>
        <c:axId val="651351999"/>
      </c:barChart>
      <c:lineChart>
        <c:grouping val="standard"/>
        <c:varyColors val="0"/>
        <c:ser>
          <c:idx val="3"/>
          <c:order val="3"/>
          <c:tx>
            <c:strRef>
              <c:f>'[Fund III Model- CMBS and Existing Credit Facility v7- 370M CMBS.xlsx]CapEx, TI &amp; LC'!$L$53</c:f>
              <c:strCache>
                <c:ptCount val="1"/>
                <c:pt idx="0">
                  <c:v>Total </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CMBS and Existing Credit Facility v7- 370M CMBS.xlsx]CapEx, TI &amp; LC'!$M$49:$Q$49</c:f>
              <c:numCache>
                <c:formatCode>General</c:formatCode>
                <c:ptCount val="5"/>
                <c:pt idx="0">
                  <c:v>2024</c:v>
                </c:pt>
                <c:pt idx="1">
                  <c:v>2025</c:v>
                </c:pt>
                <c:pt idx="2">
                  <c:v>2026</c:v>
                </c:pt>
                <c:pt idx="3">
                  <c:v>2027</c:v>
                </c:pt>
                <c:pt idx="4">
                  <c:v>2028</c:v>
                </c:pt>
              </c:numCache>
            </c:numRef>
          </c:cat>
          <c:val>
            <c:numRef>
              <c:f>'[Fund III Model- CMBS and Existing Credit Facility v7- 370M CMBS.xlsx]CapEx, TI &amp; LC'!$M$53:$Q$53</c:f>
              <c:numCache>
                <c:formatCode>_("$"* #,##0.0_);_("$"* \(#,##0.0\);_("$"* "-"??_);_(@_)</c:formatCode>
                <c:ptCount val="5"/>
                <c:pt idx="0">
                  <c:v>5.8457168049030006</c:v>
                </c:pt>
                <c:pt idx="1">
                  <c:v>7.011249488383001</c:v>
                </c:pt>
                <c:pt idx="2">
                  <c:v>5.6861515280339994</c:v>
                </c:pt>
                <c:pt idx="3">
                  <c:v>5.1141423945910001</c:v>
                </c:pt>
                <c:pt idx="4">
                  <c:v>7.4793452958930002</c:v>
                </c:pt>
              </c:numCache>
            </c:numRef>
          </c:val>
          <c:smooth val="0"/>
          <c:extLst>
            <c:ext xmlns:c16="http://schemas.microsoft.com/office/drawing/2014/chart" uri="{C3380CC4-5D6E-409C-BE32-E72D297353CC}">
              <c16:uniqueId val="{00000009-2FC8-48C4-8073-770BD017ABF9}"/>
            </c:ext>
          </c:extLst>
        </c:ser>
        <c:dLbls>
          <c:dLblPos val="ctr"/>
          <c:showLegendKey val="0"/>
          <c:showVal val="1"/>
          <c:showCatName val="0"/>
          <c:showSerName val="0"/>
          <c:showPercent val="0"/>
          <c:showBubbleSize val="0"/>
        </c:dLbls>
        <c:marker val="1"/>
        <c:smooth val="0"/>
        <c:axId val="651351039"/>
        <c:axId val="651351999"/>
      </c:lineChart>
      <c:catAx>
        <c:axId val="651351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351999"/>
        <c:crosses val="autoZero"/>
        <c:auto val="1"/>
        <c:lblAlgn val="ctr"/>
        <c:lblOffset val="100"/>
        <c:noMultiLvlLbl val="0"/>
      </c:catAx>
      <c:valAx>
        <c:axId val="651351999"/>
        <c:scaling>
          <c:orientation val="minMax"/>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351039"/>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'[Fund III Model- CMBS and Existing Credit Facility v7- 370M CMBS.xlsx]Availability Report'!$B$3</c:f>
          <c:strCache>
            <c:ptCount val="1"/>
            <c:pt idx="0">
              <c:v>Facility Availability vs CMBS Availability</c:v>
            </c:pt>
          </c:strCache>
        </c:strRef>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217482031028449E-2"/>
          <c:y val="0.17053191489361702"/>
          <c:w val="0.97565035937943101"/>
          <c:h val="0.66608728430222819"/>
        </c:manualLayout>
      </c:layout>
      <c:lineChart>
        <c:grouping val="standard"/>
        <c:varyColors val="0"/>
        <c:ser>
          <c:idx val="0"/>
          <c:order val="0"/>
          <c:tx>
            <c:strRef>
              <c:f>'[Fund III Model- CMBS and Existing Credit Facility v7- 370M CMBS.xlsx]Availability Report'!$B$4</c:f>
              <c:strCache>
                <c:ptCount val="1"/>
                <c:pt idx="0">
                  <c:v>Facility Availability</c:v>
                </c:pt>
              </c:strCache>
            </c:strRef>
          </c:tx>
          <c:spPr>
            <a:ln w="28575" cap="rnd">
              <a:solidFill>
                <a:srgbClr val="44546A"/>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III Model- CMBS and Existing Credit Facility v7- 370M CMBS.xlsx]Availability Report'!$C$3:$Q$3</c:f>
              <c:strCache>
                <c:ptCount val="14"/>
                <c:pt idx="0">
                  <c:v>Q3-25</c:v>
                </c:pt>
                <c:pt idx="1">
                  <c:v>Q4-25</c:v>
                </c:pt>
                <c:pt idx="2">
                  <c:v>Q1-26</c:v>
                </c:pt>
                <c:pt idx="3">
                  <c:v>Q2-26</c:v>
                </c:pt>
                <c:pt idx="4">
                  <c:v>Q3-26</c:v>
                </c:pt>
                <c:pt idx="5">
                  <c:v>Q4-26</c:v>
                </c:pt>
                <c:pt idx="6">
                  <c:v>Q1-27</c:v>
                </c:pt>
                <c:pt idx="7">
                  <c:v>Q2-27</c:v>
                </c:pt>
                <c:pt idx="8">
                  <c:v>Q3-27</c:v>
                </c:pt>
                <c:pt idx="9">
                  <c:v>Q4-27</c:v>
                </c:pt>
                <c:pt idx="10">
                  <c:v>Q1-28</c:v>
                </c:pt>
                <c:pt idx="11">
                  <c:v>Q2-28</c:v>
                </c:pt>
                <c:pt idx="12">
                  <c:v>Q3-28</c:v>
                </c:pt>
                <c:pt idx="13">
                  <c:v>Q4-28</c:v>
                </c:pt>
              </c:strCache>
              <c:extLst/>
            </c:strRef>
          </c:cat>
          <c:val>
            <c:numRef>
              <c:f>'[Fund III Model- CMBS and Existing Credit Facility v7- 370M CMBS.xlsx]Availability Report'!$C$4:$Q$4</c:f>
              <c:numCache>
                <c:formatCode>_("$"* #,##0.0_);_("$"* \(#,##0.0\);_("$"* "-"??_);_(@_)</c:formatCode>
                <c:ptCount val="14"/>
                <c:pt idx="0">
                  <c:v>260.70435127794093</c:v>
                </c:pt>
                <c:pt idx="1">
                  <c:v>261.09564271699384</c:v>
                </c:pt>
                <c:pt idx="2">
                  <c:v>274.49674499732851</c:v>
                </c:pt>
                <c:pt idx="3">
                  <c:v>277.85678687588967</c:v>
                </c:pt>
                <c:pt idx="4">
                  <c:v>280.81108785206828</c:v>
                </c:pt>
                <c:pt idx="5">
                  <c:v>282.4254240697868</c:v>
                </c:pt>
                <c:pt idx="6">
                  <c:v>285.49771776022948</c:v>
                </c:pt>
                <c:pt idx="7">
                  <c:v>287.70880159224447</c:v>
                </c:pt>
                <c:pt idx="8">
                  <c:v>294.77008950011572</c:v>
                </c:pt>
                <c:pt idx="9">
                  <c:v>299.68104236885711</c:v>
                </c:pt>
                <c:pt idx="10">
                  <c:v>299.40989445094453</c:v>
                </c:pt>
                <c:pt idx="11">
                  <c:v>297.37508063765677</c:v>
                </c:pt>
                <c:pt idx="12">
                  <c:v>300.99662937316646</c:v>
                </c:pt>
                <c:pt idx="13">
                  <c:v>309.49579011391302</c:v>
                </c:pt>
              </c:numCache>
              <c:extLst/>
            </c:numRef>
          </c:val>
          <c:smooth val="0"/>
          <c:extLst>
            <c:ext xmlns:c16="http://schemas.microsoft.com/office/drawing/2014/chart" uri="{C3380CC4-5D6E-409C-BE32-E72D297353CC}">
              <c16:uniqueId val="{00000000-0DAD-4197-8804-ADB5D555F202}"/>
            </c:ext>
          </c:extLst>
        </c:ser>
        <c:ser>
          <c:idx val="2"/>
          <c:order val="1"/>
          <c:tx>
            <c:strRef>
              <c:f>'[Fund III Model- CMBS and Existing Credit Facility v7- 370M CMBS.xlsx]Availability Report'!$B$5</c:f>
              <c:strCache>
                <c:ptCount val="1"/>
                <c:pt idx="0">
                  <c:v>Facility Loan Balance</c:v>
                </c:pt>
              </c:strCache>
            </c:strRef>
          </c:tx>
          <c:spPr>
            <a:ln w="28575" cap="rnd">
              <a:solidFill>
                <a:srgbClr val="44546A"/>
              </a:solidFill>
              <a:prstDash val="solid"/>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III Model- CMBS and Existing Credit Facility v7- 370M CMBS.xlsx]Availability Report'!$C$3:$Q$3</c:f>
              <c:strCache>
                <c:ptCount val="14"/>
                <c:pt idx="0">
                  <c:v>Q3-25</c:v>
                </c:pt>
                <c:pt idx="1">
                  <c:v>Q4-25</c:v>
                </c:pt>
                <c:pt idx="2">
                  <c:v>Q1-26</c:v>
                </c:pt>
                <c:pt idx="3">
                  <c:v>Q2-26</c:v>
                </c:pt>
                <c:pt idx="4">
                  <c:v>Q3-26</c:v>
                </c:pt>
                <c:pt idx="5">
                  <c:v>Q4-26</c:v>
                </c:pt>
                <c:pt idx="6">
                  <c:v>Q1-27</c:v>
                </c:pt>
                <c:pt idx="7">
                  <c:v>Q2-27</c:v>
                </c:pt>
                <c:pt idx="8">
                  <c:v>Q3-27</c:v>
                </c:pt>
                <c:pt idx="9">
                  <c:v>Q4-27</c:v>
                </c:pt>
                <c:pt idx="10">
                  <c:v>Q1-28</c:v>
                </c:pt>
                <c:pt idx="11">
                  <c:v>Q2-28</c:v>
                </c:pt>
                <c:pt idx="12">
                  <c:v>Q3-28</c:v>
                </c:pt>
                <c:pt idx="13">
                  <c:v>Q4-28</c:v>
                </c:pt>
              </c:strCache>
              <c:extLst/>
            </c:strRef>
          </c:cat>
          <c:val>
            <c:numRef>
              <c:f>'[Fund III Model- CMBS and Existing Credit Facility v7- 370M CMBS.xlsx]Availability Report'!$C$5:$Q$5</c:f>
              <c:numCache>
                <c:formatCode>_("$"* #,##0.0_);_("$"* \(#,##0.0\);_("$"* "-"??_);_(@_)</c:formatCode>
                <c:ptCount val="14"/>
                <c:pt idx="0">
                  <c:v>245.06209020126445</c:v>
                </c:pt>
                <c:pt idx="1">
                  <c:v>245.42990415397421</c:v>
                </c:pt>
                <c:pt idx="2">
                  <c:v>258.02694029748881</c:v>
                </c:pt>
                <c:pt idx="3">
                  <c:v>261.18537966333628</c:v>
                </c:pt>
                <c:pt idx="4">
                  <c:v>263.96242258094418</c:v>
                </c:pt>
                <c:pt idx="5">
                  <c:v>265.47989862559956</c:v>
                </c:pt>
                <c:pt idx="6">
                  <c:v>268.36785469461569</c:v>
                </c:pt>
                <c:pt idx="7">
                  <c:v>270.44627349670981</c:v>
                </c:pt>
                <c:pt idx="8">
                  <c:v>277.08388413010874</c:v>
                </c:pt>
                <c:pt idx="9">
                  <c:v>281.70017982672567</c:v>
                </c:pt>
                <c:pt idx="10">
                  <c:v>281.44530078388783</c:v>
                </c:pt>
                <c:pt idx="11">
                  <c:v>279.53257579939736</c:v>
                </c:pt>
                <c:pt idx="12">
                  <c:v>282.93683161077644</c:v>
                </c:pt>
                <c:pt idx="13">
                  <c:v>290.92604270707824</c:v>
                </c:pt>
              </c:numCache>
              <c:extLst/>
            </c:numRef>
          </c:val>
          <c:smooth val="0"/>
          <c:extLst>
            <c:ext xmlns:c16="http://schemas.microsoft.com/office/drawing/2014/chart" uri="{C3380CC4-5D6E-409C-BE32-E72D297353CC}">
              <c16:uniqueId val="{00000001-0DAD-4197-8804-ADB5D555F202}"/>
            </c:ext>
          </c:extLst>
        </c:ser>
        <c:ser>
          <c:idx val="1"/>
          <c:order val="2"/>
          <c:tx>
            <c:strRef>
              <c:f>'[Fund III Model- CMBS and Existing Credit Facility v7- 370M CMBS.xlsx]Availability Report'!$B$6</c:f>
              <c:strCache>
                <c:ptCount val="1"/>
                <c:pt idx="0">
                  <c:v>CMBS</c:v>
                </c:pt>
              </c:strCache>
            </c:strRef>
          </c:tx>
          <c:spPr>
            <a:ln w="28575" cap="rnd">
              <a:solidFill>
                <a:srgbClr val="FFC000"/>
              </a:solidFill>
              <a:prstDash val="solid"/>
              <a:round/>
            </a:ln>
            <a:effectLst/>
          </c:spPr>
          <c:marker>
            <c:symbol val="none"/>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DAD-4197-8804-ADB5D555F202}"/>
                </c:ext>
              </c:extLst>
            </c:dLbl>
            <c:spPr>
              <a:solidFill>
                <a:srgbClr val="FFC000"/>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III Model- CMBS and Existing Credit Facility v7- 370M CMBS.xlsx]Availability Report'!$C$3:$Q$3</c:f>
              <c:strCache>
                <c:ptCount val="14"/>
                <c:pt idx="0">
                  <c:v>Q3-25</c:v>
                </c:pt>
                <c:pt idx="1">
                  <c:v>Q4-25</c:v>
                </c:pt>
                <c:pt idx="2">
                  <c:v>Q1-26</c:v>
                </c:pt>
                <c:pt idx="3">
                  <c:v>Q2-26</c:v>
                </c:pt>
                <c:pt idx="4">
                  <c:v>Q3-26</c:v>
                </c:pt>
                <c:pt idx="5">
                  <c:v>Q4-26</c:v>
                </c:pt>
                <c:pt idx="6">
                  <c:v>Q1-27</c:v>
                </c:pt>
                <c:pt idx="7">
                  <c:v>Q2-27</c:v>
                </c:pt>
                <c:pt idx="8">
                  <c:v>Q3-27</c:v>
                </c:pt>
                <c:pt idx="9">
                  <c:v>Q4-27</c:v>
                </c:pt>
                <c:pt idx="10">
                  <c:v>Q1-28</c:v>
                </c:pt>
                <c:pt idx="11">
                  <c:v>Q2-28</c:v>
                </c:pt>
                <c:pt idx="12">
                  <c:v>Q3-28</c:v>
                </c:pt>
                <c:pt idx="13">
                  <c:v>Q4-28</c:v>
                </c:pt>
              </c:strCache>
              <c:extLst/>
            </c:strRef>
          </c:cat>
          <c:val>
            <c:numRef>
              <c:f>'[Fund III Model- CMBS and Existing Credit Facility v7- 370M CMBS.xlsx]Availability Report'!$C$6:$Q$6</c:f>
              <c:numCache>
                <c:formatCode>_("$"* #,##0.0_);_("$"* \(#,##0.0\);_("$"* "-"??_);_(@_)</c:formatCode>
                <c:ptCount val="14"/>
                <c:pt idx="0">
                  <c:v>370</c:v>
                </c:pt>
                <c:pt idx="1">
                  <c:v>370</c:v>
                </c:pt>
                <c:pt idx="2">
                  <c:v>370</c:v>
                </c:pt>
                <c:pt idx="3">
                  <c:v>370</c:v>
                </c:pt>
                <c:pt idx="4">
                  <c:v>370</c:v>
                </c:pt>
                <c:pt idx="5">
                  <c:v>370</c:v>
                </c:pt>
                <c:pt idx="6">
                  <c:v>370</c:v>
                </c:pt>
                <c:pt idx="7">
                  <c:v>370</c:v>
                </c:pt>
                <c:pt idx="8">
                  <c:v>370</c:v>
                </c:pt>
                <c:pt idx="9">
                  <c:v>370</c:v>
                </c:pt>
                <c:pt idx="10">
                  <c:v>370</c:v>
                </c:pt>
                <c:pt idx="11">
                  <c:v>370</c:v>
                </c:pt>
                <c:pt idx="12">
                  <c:v>370</c:v>
                </c:pt>
                <c:pt idx="13">
                  <c:v>370</c:v>
                </c:pt>
              </c:numCache>
              <c:extLst/>
            </c:numRef>
          </c:val>
          <c:smooth val="0"/>
          <c:extLst>
            <c:ext xmlns:c16="http://schemas.microsoft.com/office/drawing/2014/chart" uri="{C3380CC4-5D6E-409C-BE32-E72D297353CC}">
              <c16:uniqueId val="{00000003-0DAD-4197-8804-ADB5D555F202}"/>
            </c:ext>
          </c:extLst>
        </c:ser>
        <c:dLbls>
          <c:showLegendKey val="0"/>
          <c:showVal val="0"/>
          <c:showCatName val="0"/>
          <c:showSerName val="0"/>
          <c:showPercent val="0"/>
          <c:showBubbleSize val="0"/>
        </c:dLbls>
        <c:smooth val="0"/>
        <c:axId val="517649215"/>
        <c:axId val="517638655"/>
      </c:lineChart>
      <c:catAx>
        <c:axId val="517649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17638655"/>
        <c:crosses val="autoZero"/>
        <c:auto val="1"/>
        <c:lblAlgn val="ctr"/>
        <c:lblOffset val="100"/>
        <c:noMultiLvlLbl val="0"/>
      </c:catAx>
      <c:valAx>
        <c:axId val="517638655"/>
        <c:scaling>
          <c:orientation val="minMax"/>
          <c:max val="380"/>
          <c:min val="190"/>
        </c:scaling>
        <c:delete val="0"/>
        <c:axPos val="l"/>
        <c:numFmt formatCode="_(&quot;$&quot;* #,##0.0_);_(&quot;$&quot;* \(#,##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6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(NYL)</a:t>
            </a:r>
          </a:p>
        </c:rich>
      </c:tx>
      <c:overlay val="0"/>
      <c:spPr>
        <a:noFill/>
        <a:ln>
          <a:noFill/>
        </a:ln>
        <a:effectLst/>
      </c:spPr>
    </c:title>
    <c:autoTitleDeleted val="0"/>
    <c:plotArea>
      <c:layout/>
      <c:barChart>
        <c:barDir val="col"/>
        <c:grouping val="stacked"/>
        <c:varyColors val="0"/>
        <c:ser>
          <c:idx val="0"/>
          <c:order val="0"/>
          <c:tx>
            <c:strRef>
              <c:f>'CapEx, TI &amp; LC'!$T$46</c:f>
              <c:strCache>
                <c:ptCount val="1"/>
                <c:pt idx="0">
                  <c:v>CapEx</c:v>
                </c:pt>
              </c:strCache>
            </c:strRef>
          </c:tx>
          <c:spPr>
            <a:solidFill>
              <a:srgbClr val="3340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LC'!$X$46:$AB$46</c:f>
              <c:numCache>
                <c:formatCode>"$"#,##0.0</c:formatCode>
                <c:ptCount val="5"/>
                <c:pt idx="0">
                  <c:v>0.23799614000000002</c:v>
                </c:pt>
                <c:pt idx="1">
                  <c:v>2.13171994</c:v>
                </c:pt>
                <c:pt idx="2">
                  <c:v>1.7220262499999999</c:v>
                </c:pt>
                <c:pt idx="3">
                  <c:v>6.3E-2</c:v>
                </c:pt>
                <c:pt idx="4">
                  <c:v>1.8976124999999999</c:v>
                </c:pt>
              </c:numCache>
              <c:extLst/>
            </c:numRef>
          </c:val>
          <c:extLst>
            <c:ext xmlns:c16="http://schemas.microsoft.com/office/drawing/2014/chart" uri="{C3380CC4-5D6E-409C-BE32-E72D297353CC}">
              <c16:uniqueId val="{00000000-3738-49BC-9D53-402233030FEB}"/>
            </c:ext>
          </c:extLst>
        </c:ser>
        <c:ser>
          <c:idx val="1"/>
          <c:order val="1"/>
          <c:tx>
            <c:strRef>
              <c:f>'CapEx, TI &amp; LC'!$T$47</c:f>
              <c:strCache>
                <c:ptCount val="1"/>
                <c:pt idx="0">
                  <c:v>TI</c:v>
                </c:pt>
              </c:strCache>
            </c:strRef>
          </c:tx>
          <c:spPr>
            <a:solidFill>
              <a:srgbClr val="FFC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LC'!$X$47:$AB$47</c:f>
              <c:numCache>
                <c:formatCode>"$"#,##0.0</c:formatCode>
                <c:ptCount val="5"/>
                <c:pt idx="0">
                  <c:v>8.5356079999999973E-2</c:v>
                </c:pt>
                <c:pt idx="1">
                  <c:v>0.29539697999999998</c:v>
                </c:pt>
                <c:pt idx="2">
                  <c:v>0.12833833</c:v>
                </c:pt>
                <c:pt idx="3">
                  <c:v>1.0972933600000001</c:v>
                </c:pt>
                <c:pt idx="4">
                  <c:v>0.13188749999999999</c:v>
                </c:pt>
              </c:numCache>
              <c:extLst/>
            </c:numRef>
          </c:val>
          <c:extLst>
            <c:ext xmlns:c16="http://schemas.microsoft.com/office/drawing/2014/chart" uri="{C3380CC4-5D6E-409C-BE32-E72D297353CC}">
              <c16:uniqueId val="{00000001-3738-49BC-9D53-402233030FEB}"/>
            </c:ext>
          </c:extLst>
        </c:ser>
        <c:ser>
          <c:idx val="2"/>
          <c:order val="2"/>
          <c:tx>
            <c:strRef>
              <c:f>'CapEx, TI &amp; LC'!$T$48</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LC'!$X$48:$AB$48</c:f>
              <c:numCache>
                <c:formatCode>"$"#,##0.0</c:formatCode>
                <c:ptCount val="5"/>
                <c:pt idx="0">
                  <c:v>0.23862474999999997</c:v>
                </c:pt>
                <c:pt idx="1">
                  <c:v>6.9639070000000011E-2</c:v>
                </c:pt>
                <c:pt idx="2">
                  <c:v>8.2564540000000006E-2</c:v>
                </c:pt>
                <c:pt idx="3">
                  <c:v>0.95724016000000001</c:v>
                </c:pt>
                <c:pt idx="4">
                  <c:v>0.10650998</c:v>
                </c:pt>
              </c:numCache>
              <c:extLst/>
            </c:numRef>
          </c:val>
          <c:extLst>
            <c:ext xmlns:c16="http://schemas.microsoft.com/office/drawing/2014/chart" uri="{C3380CC4-5D6E-409C-BE32-E72D297353CC}">
              <c16:uniqueId val="{00000002-3738-49BC-9D53-402233030FEB}"/>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'CapEx, TI &amp; LC'!$T$49</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2.49675599</c:v>
                </c:pt>
                <c:pt idx="2">
                  <c:v>1.9329291199999998</c:v>
                </c:pt>
                <c:pt idx="3">
                  <c:v>2.1175335200000003</c:v>
                </c:pt>
                <c:pt idx="4">
                  <c:v>2.1360099799999999</c:v>
                </c:pt>
              </c:numCache>
              <c:extLst/>
            </c:numRef>
          </c:val>
          <c:smooth val="0"/>
          <c:extLst>
            <c:ext xmlns:c16="http://schemas.microsoft.com/office/drawing/2014/chart" uri="{C3380CC4-5D6E-409C-BE32-E72D297353CC}">
              <c16:uniqueId val="{00000003-3738-49BC-9D53-402233030FEB}"/>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(NYL)</a:t>
            </a:r>
          </a:p>
        </c:rich>
      </c:tx>
      <c:overlay val="0"/>
      <c:spPr>
        <a:noFill/>
        <a:ln>
          <a:noFill/>
        </a:ln>
        <a:effectLst/>
      </c:spPr>
    </c:title>
    <c:autoTitleDeleted val="0"/>
    <c:plotArea>
      <c:layout/>
      <c:areaChart>
        <c:grouping val="standard"/>
        <c:varyColors val="0"/>
        <c:ser>
          <c:idx val="1"/>
          <c:order val="1"/>
          <c:tx>
            <c:strRef>
              <c:f>'CapEx, TI &amp; LC'!$T$50</c:f>
              <c:strCache>
                <c:ptCount val="1"/>
                <c:pt idx="0">
                  <c:v>Accumulated</c:v>
                </c:pt>
              </c:strCache>
            </c:strRef>
          </c:tx>
          <c:spPr>
            <a:solidFill>
              <a:srgbClr val="33404F"/>
            </a:solidFill>
            <a:ln w="25400">
              <a:noFill/>
            </a:ln>
            <a:effectLst/>
          </c:spPr>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3.3997398099999998</c:v>
                </c:pt>
                <c:pt idx="2">
                  <c:v>5.3326689299999996</c:v>
                </c:pt>
                <c:pt idx="3">
                  <c:v>7.4502024499999999</c:v>
                </c:pt>
                <c:pt idx="4">
                  <c:v>9.5862124299999998</c:v>
                </c:pt>
              </c:numCache>
              <c:extLst/>
            </c:numRef>
          </c:val>
          <c:extLst>
            <c:ext xmlns:c16="http://schemas.microsoft.com/office/drawing/2014/chart" uri="{C3380CC4-5D6E-409C-BE32-E72D297353CC}">
              <c16:uniqueId val="{00000000-B2DA-490D-91A3-0514B4A82467}"/>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'CapEx, TI &amp; LC'!$T$49</c:f>
              <c:strCache>
                <c:ptCount val="1"/>
                <c:pt idx="0">
                  <c:v>Annual Total</c:v>
                </c:pt>
              </c:strCache>
            </c:strRef>
          </c:tx>
          <c:spPr>
            <a:solidFill>
              <a:srgbClr val="FFAB21"/>
            </a:solidFill>
            <a:ln>
              <a:noFill/>
            </a:ln>
            <a:effectLst/>
          </c:spPr>
          <c:invertIfNegative val="0"/>
          <c:dLbls>
            <c:spPr>
              <a:solidFill>
                <a:srgbClr val="FFAB2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LC'!$X$49:$AB$49</c:f>
              <c:numCache>
                <c:formatCode>"$"#,##0.0</c:formatCode>
                <c:ptCount val="5"/>
                <c:pt idx="0">
                  <c:v>0.56197696999999991</c:v>
                </c:pt>
                <c:pt idx="1">
                  <c:v>2.49675599</c:v>
                </c:pt>
                <c:pt idx="2">
                  <c:v>1.9329291199999998</c:v>
                </c:pt>
                <c:pt idx="3">
                  <c:v>2.1175335200000003</c:v>
                </c:pt>
                <c:pt idx="4">
                  <c:v>2.1360099799999999</c:v>
                </c:pt>
              </c:numCache>
              <c:extLst/>
            </c:numRef>
          </c:val>
          <c:extLst>
            <c:ext xmlns:c16="http://schemas.microsoft.com/office/drawing/2014/chart" uri="{C3380CC4-5D6E-409C-BE32-E72D297353CC}">
              <c16:uniqueId val="{00000001-B2DA-490D-91A3-0514B4A82467}"/>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'CapEx, TI &amp; LC'!$X$45:$AB$45</c:f>
              <c:numCache>
                <c:formatCode>General</c:formatCode>
                <c:ptCount val="5"/>
                <c:pt idx="0">
                  <c:v>2024</c:v>
                </c:pt>
                <c:pt idx="1">
                  <c:v>2025</c:v>
                </c:pt>
                <c:pt idx="2">
                  <c:v>2026</c:v>
                </c:pt>
                <c:pt idx="3">
                  <c:v>2027</c:v>
                </c:pt>
                <c:pt idx="4">
                  <c:v>2028</c:v>
                </c:pt>
              </c:numCache>
              <c:extLst/>
            </c:numRef>
          </c:cat>
          <c:val>
            <c:numRef>
              <c:f>'CapEx, TI &amp; LC'!$X$50:$AB$50</c:f>
              <c:numCache>
                <c:formatCode>"$"#,##0.0</c:formatCode>
                <c:ptCount val="5"/>
                <c:pt idx="0">
                  <c:v>0.90298381999999999</c:v>
                </c:pt>
                <c:pt idx="1">
                  <c:v>3.3997398099999998</c:v>
                </c:pt>
                <c:pt idx="2">
                  <c:v>5.3326689299999996</c:v>
                </c:pt>
                <c:pt idx="3">
                  <c:v>7.4502024499999999</c:v>
                </c:pt>
                <c:pt idx="4">
                  <c:v>9.5862124299999998</c:v>
                </c:pt>
              </c:numCache>
              <c:extLst/>
            </c:numRef>
          </c:val>
          <c:smooth val="0"/>
          <c:extLst>
            <c:ext xmlns:c16="http://schemas.microsoft.com/office/drawing/2014/chart" uri="{C3380CC4-5D6E-409C-BE32-E72D297353CC}">
              <c16:uniqueId val="{00000002-B2DA-490D-91A3-0514B4A82467}"/>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Annual Yield on Cost (NYL)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Performance'!$L$58</c:f>
              <c:strCache>
                <c:ptCount val="1"/>
                <c:pt idx="0">
                  <c:v>Yield on Cost</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Performance'!$O$57:$S$57</c:f>
              <c:numCache>
                <c:formatCode>General</c:formatCode>
                <c:ptCount val="5"/>
                <c:pt idx="0">
                  <c:v>2024</c:v>
                </c:pt>
                <c:pt idx="1">
                  <c:v>2025</c:v>
                </c:pt>
                <c:pt idx="2">
                  <c:v>2026</c:v>
                </c:pt>
                <c:pt idx="3">
                  <c:v>2027</c:v>
                </c:pt>
                <c:pt idx="4">
                  <c:v>2028</c:v>
                </c:pt>
              </c:numCache>
            </c:numRef>
          </c:cat>
          <c:val>
            <c:numRef>
              <c:f>'Fund Performance'!$O$58:$S$58</c:f>
              <c:numCache>
                <c:formatCode>0.00%</c:formatCode>
                <c:ptCount val="5"/>
                <c:pt idx="0">
                  <c:v>6.8057525292370954E-2</c:v>
                </c:pt>
                <c:pt idx="1">
                  <c:v>7.0844581214387803E-2</c:v>
                </c:pt>
                <c:pt idx="2">
                  <c:v>7.2217115872528589E-2</c:v>
                </c:pt>
                <c:pt idx="3">
                  <c:v>7.0510126945929466E-2</c:v>
                </c:pt>
                <c:pt idx="4">
                  <c:v>7.6089149197886438E-2</c:v>
                </c:pt>
              </c:numCache>
            </c:numRef>
          </c:val>
          <c:extLst>
            <c:ext xmlns:c16="http://schemas.microsoft.com/office/drawing/2014/chart" uri="{C3380CC4-5D6E-409C-BE32-E72D297353CC}">
              <c16:uniqueId val="{00000000-CEEF-4A5A-9DC5-11737918FD85}"/>
            </c:ext>
          </c:extLst>
        </c:ser>
        <c:dLbls>
          <c:dLblPos val="outEnd"/>
          <c:showLegendKey val="0"/>
          <c:showVal val="1"/>
          <c:showCatName val="0"/>
          <c:showSerName val="0"/>
          <c:showPercent val="0"/>
          <c:showBubbleSize val="0"/>
        </c:dLbls>
        <c:gapWidth val="219"/>
        <c:axId val="2116069008"/>
        <c:axId val="2130296352"/>
      </c:barChart>
      <c:lineChart>
        <c:grouping val="standard"/>
        <c:varyColors val="0"/>
        <c:ser>
          <c:idx val="1"/>
          <c:order val="1"/>
          <c:tx>
            <c:strRef>
              <c:f>'Fund Performance'!$L$59</c:f>
              <c:strCache>
                <c:ptCount val="1"/>
                <c:pt idx="0">
                  <c:v>YoY Growth</c:v>
                </c:pt>
              </c:strCache>
            </c:strRef>
          </c:tx>
          <c:spPr>
            <a:ln w="28575" cap="rnd">
              <a:solidFill>
                <a:schemeClr val="accent4"/>
              </a:solidFill>
              <a:round/>
            </a:ln>
            <a:effectLst/>
          </c:spPr>
          <c:marker>
            <c:symbol val="none"/>
          </c:marker>
          <c:dLbls>
            <c:dLbl>
              <c:idx val="4"/>
              <c:layout>
                <c:manualLayout>
                  <c:x val="-3.195805691471798E-2"/>
                  <c:y val="7.4521879066246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EEF-4A5A-9DC5-11737918FD85}"/>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Performance'!$O$12:$S$12</c:f>
              <c:numCache>
                <c:formatCode>General</c:formatCode>
                <c:ptCount val="5"/>
                <c:pt idx="0">
                  <c:v>2024</c:v>
                </c:pt>
                <c:pt idx="1">
                  <c:v>2025</c:v>
                </c:pt>
                <c:pt idx="2">
                  <c:v>2026</c:v>
                </c:pt>
                <c:pt idx="3">
                  <c:v>2027</c:v>
                </c:pt>
                <c:pt idx="4">
                  <c:v>2028</c:v>
                </c:pt>
              </c:numCache>
            </c:numRef>
          </c:cat>
          <c:val>
            <c:numRef>
              <c:f>'Fund Performance'!$O$59:$S$59</c:f>
              <c:numCache>
                <c:formatCode>0.0%</c:formatCode>
                <c:ptCount val="5"/>
                <c:pt idx="0">
                  <c:v>-5.320103642882712E-3</c:v>
                </c:pt>
                <c:pt idx="1">
                  <c:v>4.0951473184542397E-2</c:v>
                </c:pt>
                <c:pt idx="2">
                  <c:v>1.9373883430650274E-2</c:v>
                </c:pt>
                <c:pt idx="3">
                  <c:v>-2.3636902498462398E-2</c:v>
                </c:pt>
                <c:pt idx="4">
                  <c:v>7.9123701709333583E-2</c:v>
                </c:pt>
              </c:numCache>
            </c:numRef>
          </c:val>
          <c:smooth val="0"/>
          <c:extLst>
            <c:ext xmlns:c16="http://schemas.microsoft.com/office/drawing/2014/chart" uri="{C3380CC4-5D6E-409C-BE32-E72D297353CC}">
              <c16:uniqueId val="{00000001-CEEF-4A5A-9DC5-11737918FD85}"/>
            </c:ext>
          </c:extLst>
        </c:ser>
        <c:dLbls>
          <c:showLegendKey val="0"/>
          <c:showVal val="1"/>
          <c:showCatName val="0"/>
          <c:showSerName val="0"/>
          <c:showPercent val="0"/>
          <c:showBubbleSize val="0"/>
        </c:dLbls>
        <c:marker val="1"/>
        <c:smooth val="0"/>
        <c:axId val="2116069008"/>
        <c:axId val="2130296352"/>
      </c:lineChart>
      <c:catAx>
        <c:axId val="211606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0296352"/>
        <c:crosses val="autoZero"/>
        <c:auto val="1"/>
        <c:lblAlgn val="ctr"/>
        <c:lblOffset val="100"/>
        <c:noMultiLvlLbl val="0"/>
      </c:catAx>
      <c:valAx>
        <c:axId val="2130296352"/>
        <c:scaling>
          <c:orientation val="minMax"/>
          <c:min val="0"/>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069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Acquisitions Pace Forecast</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'Portfolio Overview'!$J$88</c:f>
              <c:strCache>
                <c:ptCount val="1"/>
                <c:pt idx="0">
                  <c:v>Deployment by Quarter</c:v>
                </c:pt>
              </c:strCache>
            </c:strRef>
          </c:tx>
          <c:spPr>
            <a:solidFill>
              <a:schemeClr val="accent1"/>
            </a:solidFill>
            <a:ln>
              <a:noFill/>
            </a:ln>
            <a:effectLst/>
          </c:spPr>
          <c:invertIfNegative val="0"/>
          <c:dPt>
            <c:idx val="9"/>
            <c:invertIfNegative val="0"/>
            <c:bubble3D val="0"/>
            <c:spPr>
              <a:solidFill>
                <a:schemeClr val="accent1"/>
              </a:solidFill>
              <a:ln>
                <a:noFill/>
              </a:ln>
              <a:effectLst/>
            </c:spPr>
            <c:extLst>
              <c:ext xmlns:c16="http://schemas.microsoft.com/office/drawing/2014/chart" uri="{C3380CC4-5D6E-409C-BE32-E72D297353CC}">
                <c16:uniqueId val="{00000001-A407-4A54-A477-41A7D4E36914}"/>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03-A407-4A54-A477-41A7D4E36914}"/>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05-A407-4A54-A477-41A7D4E36914}"/>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07-A407-4A54-A477-41A7D4E36914}"/>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09-A407-4A54-A477-41A7D4E36914}"/>
              </c:ext>
            </c:extLst>
          </c:dPt>
          <c:dPt>
            <c:idx val="14"/>
            <c:invertIfNegative val="0"/>
            <c:bubble3D val="0"/>
            <c:spPr>
              <a:solidFill>
                <a:schemeClr val="accent2"/>
              </a:solidFill>
              <a:ln>
                <a:noFill/>
              </a:ln>
              <a:effectLst/>
            </c:spPr>
            <c:extLst>
              <c:ext xmlns:c16="http://schemas.microsoft.com/office/drawing/2014/chart" uri="{C3380CC4-5D6E-409C-BE32-E72D297353CC}">
                <c16:uniqueId val="{0000000B-A407-4A54-A477-41A7D4E36914}"/>
              </c:ext>
            </c:extLst>
          </c:dPt>
          <c:dPt>
            <c:idx val="15"/>
            <c:invertIfNegative val="0"/>
            <c:bubble3D val="0"/>
            <c:spPr>
              <a:solidFill>
                <a:schemeClr val="accent2"/>
              </a:solidFill>
              <a:ln>
                <a:noFill/>
              </a:ln>
              <a:effectLst/>
            </c:spPr>
            <c:extLst>
              <c:ext xmlns:c16="http://schemas.microsoft.com/office/drawing/2014/chart" uri="{C3380CC4-5D6E-409C-BE32-E72D297353CC}">
                <c16:uniqueId val="{0000000D-A407-4A54-A477-41A7D4E36914}"/>
              </c:ext>
            </c:extLst>
          </c:dPt>
          <c:dPt>
            <c:idx val="16"/>
            <c:invertIfNegative val="0"/>
            <c:bubble3D val="0"/>
            <c:spPr>
              <a:solidFill>
                <a:schemeClr val="accent2"/>
              </a:solidFill>
              <a:ln>
                <a:noFill/>
              </a:ln>
              <a:effectLst/>
            </c:spPr>
            <c:extLst>
              <c:ext xmlns:c16="http://schemas.microsoft.com/office/drawing/2014/chart" uri="{C3380CC4-5D6E-409C-BE32-E72D297353CC}">
                <c16:uniqueId val="{0000000F-A407-4A54-A477-41A7D4E36914}"/>
              </c:ext>
            </c:extLst>
          </c:dPt>
          <c:dPt>
            <c:idx val="17"/>
            <c:invertIfNegative val="0"/>
            <c:bubble3D val="0"/>
            <c:spPr>
              <a:solidFill>
                <a:schemeClr val="accent2"/>
              </a:solidFill>
              <a:ln>
                <a:noFill/>
              </a:ln>
              <a:effectLst/>
            </c:spPr>
            <c:extLst>
              <c:ext xmlns:c16="http://schemas.microsoft.com/office/drawing/2014/chart" uri="{C3380CC4-5D6E-409C-BE32-E72D297353CC}">
                <c16:uniqueId val="{00000011-A407-4A54-A477-41A7D4E36914}"/>
              </c:ext>
            </c:extLst>
          </c:dPt>
          <c:dPt>
            <c:idx val="18"/>
            <c:invertIfNegative val="0"/>
            <c:bubble3D val="0"/>
            <c:spPr>
              <a:solidFill>
                <a:schemeClr val="accent2"/>
              </a:solidFill>
              <a:ln>
                <a:noFill/>
              </a:ln>
              <a:effectLst/>
            </c:spPr>
            <c:extLst>
              <c:ext xmlns:c16="http://schemas.microsoft.com/office/drawing/2014/chart" uri="{C3380CC4-5D6E-409C-BE32-E72D297353CC}">
                <c16:uniqueId val="{00000013-A407-4A54-A477-41A7D4E36914}"/>
              </c:ext>
            </c:extLst>
          </c:dPt>
          <c:dPt>
            <c:idx val="19"/>
            <c:invertIfNegative val="0"/>
            <c:bubble3D val="0"/>
            <c:spPr>
              <a:solidFill>
                <a:schemeClr val="accent2"/>
              </a:solidFill>
              <a:ln>
                <a:noFill/>
              </a:ln>
              <a:effectLst/>
            </c:spPr>
            <c:extLst>
              <c:ext xmlns:c16="http://schemas.microsoft.com/office/drawing/2014/chart" uri="{C3380CC4-5D6E-409C-BE32-E72D297353CC}">
                <c16:uniqueId val="{00000015-A407-4A54-A477-41A7D4E36914}"/>
              </c:ext>
            </c:extLst>
          </c:dPt>
          <c:dPt>
            <c:idx val="20"/>
            <c:invertIfNegative val="0"/>
            <c:bubble3D val="0"/>
            <c:spPr>
              <a:solidFill>
                <a:schemeClr val="accent2"/>
              </a:solidFill>
              <a:ln>
                <a:noFill/>
              </a:ln>
              <a:effectLst/>
            </c:spPr>
            <c:extLst>
              <c:ext xmlns:c16="http://schemas.microsoft.com/office/drawing/2014/chart" uri="{C3380CC4-5D6E-409C-BE32-E72D297353CC}">
                <c16:uniqueId val="{00000017-A407-4A54-A477-41A7D4E36914}"/>
              </c:ext>
            </c:extLst>
          </c:dPt>
          <c:dLbls>
            <c:dLbl>
              <c:idx val="14"/>
              <c:delete val="1"/>
              <c:extLst>
                <c:ext xmlns:c15="http://schemas.microsoft.com/office/drawing/2012/chart" uri="{CE6537A1-D6FC-4f65-9D91-7224C49458BB}"/>
                <c:ext xmlns:c16="http://schemas.microsoft.com/office/drawing/2014/chart" uri="{C3380CC4-5D6E-409C-BE32-E72D297353CC}">
                  <c16:uniqueId val="{0000000B-A407-4A54-A477-41A7D4E36914}"/>
                </c:ext>
              </c:extLst>
            </c:dLbl>
            <c:dLbl>
              <c:idx val="15"/>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D-A407-4A54-A477-41A7D4E36914}"/>
                </c:ext>
              </c:extLst>
            </c:dLbl>
            <c:dLbl>
              <c:idx val="16"/>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F-A407-4A54-A477-41A7D4E36914}"/>
                </c:ext>
              </c:extLst>
            </c:dLbl>
            <c:dLbl>
              <c:idx val="17"/>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1-A407-4A54-A477-41A7D4E36914}"/>
                </c:ext>
              </c:extLst>
            </c:dLbl>
            <c:dLbl>
              <c:idx val="18"/>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3-A407-4A54-A477-41A7D4E36914}"/>
                </c:ext>
              </c:extLst>
            </c:dLbl>
            <c:dLbl>
              <c:idx val="19"/>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5-A407-4A54-A477-41A7D4E36914}"/>
                </c:ext>
              </c:extLst>
            </c:dLbl>
            <c:dLbl>
              <c:idx val="20"/>
              <c:spPr>
                <a:solidFill>
                  <a:srgbClr val="33404F"/>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7-A407-4A54-A477-41A7D4E36914}"/>
                </c:ext>
              </c:extLst>
            </c:dLbl>
            <c:spPr>
              <a:solidFill>
                <a:srgbClr val="FFAB21"/>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Overview'!$L$98:$AF$98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Overview'!$L$88:$AF$88</c:f>
              <c:numCache>
                <c:formatCode>"$"#,##0</c:formatCode>
                <c:ptCount val="21"/>
                <c:pt idx="0">
                  <c:v>91.175192499999994</c:v>
                </c:pt>
                <c:pt idx="1">
                  <c:v>109.763122</c:v>
                </c:pt>
                <c:pt idx="2">
                  <c:v>130.76300000000001</c:v>
                </c:pt>
                <c:pt idx="3">
                  <c:v>33.049999999999997</c:v>
                </c:pt>
                <c:pt idx="4">
                  <c:v>83.936250000000001</c:v>
                </c:pt>
                <c:pt idx="5">
                  <c:v>38.475999999999999</c:v>
                </c:pt>
                <c:pt idx="6">
                  <c:v>158.08500001019999</c:v>
                </c:pt>
                <c:pt idx="7">
                  <c:v>6.9634999999999998</c:v>
                </c:pt>
                <c:pt idx="8">
                  <c:v>43.65</c:v>
                </c:pt>
                <c:pt idx="9">
                  <c:v>196.45999998000002</c:v>
                </c:pt>
                <c:pt idx="10">
                  <c:v>112.036136</c:v>
                </c:pt>
                <c:pt idx="11">
                  <c:v>85.978251</c:v>
                </c:pt>
                <c:pt idx="12">
                  <c:v>141.13629999999984</c:v>
                </c:pt>
                <c:pt idx="13">
                  <c:v>351.34587058977496</c:v>
                </c:pt>
                <c:pt idx="14">
                  <c:v>-2.958228394578795E-30</c:v>
                </c:pt>
                <c:pt idx="15">
                  <c:v>41.156887499999996</c:v>
                </c:pt>
                <c:pt idx="16">
                  <c:v>41.156887499999996</c:v>
                </c:pt>
                <c:pt idx="17">
                  <c:v>41.156887499999996</c:v>
                </c:pt>
                <c:pt idx="18">
                  <c:v>50.302862499999989</c:v>
                </c:pt>
                <c:pt idx="19">
                  <c:v>50.302862499999989</c:v>
                </c:pt>
                <c:pt idx="20">
                  <c:v>50.302862499999989</c:v>
                </c:pt>
              </c:numCache>
            </c:numRef>
          </c:val>
          <c:extLst>
            <c:ext xmlns:c16="http://schemas.microsoft.com/office/drawing/2014/chart" uri="{C3380CC4-5D6E-409C-BE32-E72D297353CC}">
              <c16:uniqueId val="{00000018-A407-4A54-A477-41A7D4E36914}"/>
            </c:ext>
          </c:extLst>
        </c:ser>
        <c:ser>
          <c:idx val="1"/>
          <c:order val="1"/>
          <c:tx>
            <c:strRef>
              <c:f>'Portfolio Overview'!$J$100</c:f>
              <c:strCache>
                <c:ptCount val="1"/>
                <c:pt idx="0">
                  <c:v>Land &amp; Fut Dev Costs</c:v>
                </c:pt>
              </c:strCache>
            </c:strRef>
          </c:tx>
          <c:spPr>
            <a:solidFill>
              <a:schemeClr val="accent2">
                <a:lumMod val="60000"/>
                <a:lumOff val="40000"/>
              </a:schemeClr>
            </a:solidFill>
            <a:ln w="22225">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9-A407-4A54-A477-41A7D4E36914}"/>
                </c:ext>
              </c:extLst>
            </c:dLbl>
            <c:dLbl>
              <c:idx val="1"/>
              <c:delete val="1"/>
              <c:extLst>
                <c:ext xmlns:c15="http://schemas.microsoft.com/office/drawing/2012/chart" uri="{CE6537A1-D6FC-4f65-9D91-7224C49458BB}"/>
                <c:ext xmlns:c16="http://schemas.microsoft.com/office/drawing/2014/chart" uri="{C3380CC4-5D6E-409C-BE32-E72D297353CC}">
                  <c16:uniqueId val="{0000001A-A407-4A54-A477-41A7D4E36914}"/>
                </c:ext>
              </c:extLst>
            </c:dLbl>
            <c:dLbl>
              <c:idx val="2"/>
              <c:delete val="1"/>
              <c:extLst>
                <c:ext xmlns:c15="http://schemas.microsoft.com/office/drawing/2012/chart" uri="{CE6537A1-D6FC-4f65-9D91-7224C49458BB}"/>
                <c:ext xmlns:c16="http://schemas.microsoft.com/office/drawing/2014/chart" uri="{C3380CC4-5D6E-409C-BE32-E72D297353CC}">
                  <c16:uniqueId val="{0000001B-A407-4A54-A477-41A7D4E36914}"/>
                </c:ext>
              </c:extLst>
            </c:dLbl>
            <c:dLbl>
              <c:idx val="3"/>
              <c:delete val="1"/>
              <c:extLst>
                <c:ext xmlns:c15="http://schemas.microsoft.com/office/drawing/2012/chart" uri="{CE6537A1-D6FC-4f65-9D91-7224C49458BB}"/>
                <c:ext xmlns:c16="http://schemas.microsoft.com/office/drawing/2014/chart" uri="{C3380CC4-5D6E-409C-BE32-E72D297353CC}">
                  <c16:uniqueId val="{0000001C-A407-4A54-A477-41A7D4E36914}"/>
                </c:ext>
              </c:extLst>
            </c:dLbl>
            <c:dLbl>
              <c:idx val="4"/>
              <c:delete val="1"/>
              <c:extLst>
                <c:ext xmlns:c15="http://schemas.microsoft.com/office/drawing/2012/chart" uri="{CE6537A1-D6FC-4f65-9D91-7224C49458BB}"/>
                <c:ext xmlns:c16="http://schemas.microsoft.com/office/drawing/2014/chart" uri="{C3380CC4-5D6E-409C-BE32-E72D297353CC}">
                  <c16:uniqueId val="{0000001D-A407-4A54-A477-41A7D4E36914}"/>
                </c:ext>
              </c:extLst>
            </c:dLbl>
            <c:dLbl>
              <c:idx val="5"/>
              <c:delete val="1"/>
              <c:extLst>
                <c:ext xmlns:c15="http://schemas.microsoft.com/office/drawing/2012/chart" uri="{CE6537A1-D6FC-4f65-9D91-7224C49458BB}"/>
                <c:ext xmlns:c16="http://schemas.microsoft.com/office/drawing/2014/chart" uri="{C3380CC4-5D6E-409C-BE32-E72D297353CC}">
                  <c16:uniqueId val="{0000001E-A407-4A54-A477-41A7D4E36914}"/>
                </c:ext>
              </c:extLst>
            </c:dLbl>
            <c:dLbl>
              <c:idx val="6"/>
              <c:delete val="1"/>
              <c:extLst>
                <c:ext xmlns:c15="http://schemas.microsoft.com/office/drawing/2012/chart" uri="{CE6537A1-D6FC-4f65-9D91-7224C49458BB}"/>
                <c:ext xmlns:c16="http://schemas.microsoft.com/office/drawing/2014/chart" uri="{C3380CC4-5D6E-409C-BE32-E72D297353CC}">
                  <c16:uniqueId val="{0000001F-A407-4A54-A477-41A7D4E36914}"/>
                </c:ext>
              </c:extLst>
            </c:dLbl>
            <c:dLbl>
              <c:idx val="7"/>
              <c:delete val="1"/>
              <c:extLst>
                <c:ext xmlns:c15="http://schemas.microsoft.com/office/drawing/2012/chart" uri="{CE6537A1-D6FC-4f65-9D91-7224C49458BB}"/>
                <c:ext xmlns:c16="http://schemas.microsoft.com/office/drawing/2014/chart" uri="{C3380CC4-5D6E-409C-BE32-E72D297353CC}">
                  <c16:uniqueId val="{00000020-A407-4A54-A477-41A7D4E36914}"/>
                </c:ext>
              </c:extLst>
            </c:dLbl>
            <c:dLbl>
              <c:idx val="8"/>
              <c:delete val="1"/>
              <c:extLst>
                <c:ext xmlns:c15="http://schemas.microsoft.com/office/drawing/2012/chart" uri="{CE6537A1-D6FC-4f65-9D91-7224C49458BB}"/>
                <c:ext xmlns:c16="http://schemas.microsoft.com/office/drawing/2014/chart" uri="{C3380CC4-5D6E-409C-BE32-E72D297353CC}">
                  <c16:uniqueId val="{00000021-A407-4A54-A477-41A7D4E36914}"/>
                </c:ext>
              </c:extLst>
            </c:dLbl>
            <c:dLbl>
              <c:idx val="11"/>
              <c:delete val="1"/>
              <c:extLst>
                <c:ext xmlns:c15="http://schemas.microsoft.com/office/drawing/2012/chart" uri="{CE6537A1-D6FC-4f65-9D91-7224C49458BB}"/>
                <c:ext xmlns:c16="http://schemas.microsoft.com/office/drawing/2014/chart" uri="{C3380CC4-5D6E-409C-BE32-E72D297353CC}">
                  <c16:uniqueId val="{00000022-A407-4A54-A477-41A7D4E36914}"/>
                </c:ext>
              </c:extLst>
            </c:dLbl>
            <c:dLbl>
              <c:idx val="12"/>
              <c:delete val="1"/>
              <c:extLst>
                <c:ext xmlns:c15="http://schemas.microsoft.com/office/drawing/2012/chart" uri="{CE6537A1-D6FC-4f65-9D91-7224C49458BB}"/>
                <c:ext xmlns:c16="http://schemas.microsoft.com/office/drawing/2014/chart" uri="{C3380CC4-5D6E-409C-BE32-E72D297353CC}">
                  <c16:uniqueId val="{00000023-A407-4A54-A477-41A7D4E36914}"/>
                </c:ext>
              </c:extLst>
            </c:dLbl>
            <c:dLbl>
              <c:idx val="13"/>
              <c:delete val="1"/>
              <c:extLst>
                <c:ext xmlns:c15="http://schemas.microsoft.com/office/drawing/2012/chart" uri="{CE6537A1-D6FC-4f65-9D91-7224C49458BB}"/>
                <c:ext xmlns:c16="http://schemas.microsoft.com/office/drawing/2014/chart" uri="{C3380CC4-5D6E-409C-BE32-E72D297353CC}">
                  <c16:uniqueId val="{00000024-A407-4A54-A477-41A7D4E36914}"/>
                </c:ext>
              </c:extLst>
            </c:dLbl>
            <c:dLbl>
              <c:idx val="14"/>
              <c:delete val="1"/>
              <c:extLst>
                <c:ext xmlns:c15="http://schemas.microsoft.com/office/drawing/2012/chart" uri="{CE6537A1-D6FC-4f65-9D91-7224C49458BB}"/>
                <c:ext xmlns:c16="http://schemas.microsoft.com/office/drawing/2014/chart" uri="{C3380CC4-5D6E-409C-BE32-E72D297353CC}">
                  <c16:uniqueId val="{00000025-A407-4A54-A477-41A7D4E36914}"/>
                </c:ext>
              </c:extLst>
            </c:dLbl>
            <c:dLbl>
              <c:idx val="15"/>
              <c:delete val="1"/>
              <c:extLst>
                <c:ext xmlns:c15="http://schemas.microsoft.com/office/drawing/2012/chart" uri="{CE6537A1-D6FC-4f65-9D91-7224C49458BB}"/>
                <c:ext xmlns:c16="http://schemas.microsoft.com/office/drawing/2014/chart" uri="{C3380CC4-5D6E-409C-BE32-E72D297353CC}">
                  <c16:uniqueId val="{0000002C-A407-4A54-A477-41A7D4E36914}"/>
                </c:ext>
              </c:extLst>
            </c:dLbl>
            <c:dLbl>
              <c:idx val="16"/>
              <c:delete val="1"/>
              <c:extLst>
                <c:ext xmlns:c15="http://schemas.microsoft.com/office/drawing/2012/chart" uri="{CE6537A1-D6FC-4f65-9D91-7224C49458BB}"/>
                <c:ext xmlns:c16="http://schemas.microsoft.com/office/drawing/2014/chart" uri="{C3380CC4-5D6E-409C-BE32-E72D297353CC}">
                  <c16:uniqueId val="{0000002B-A407-4A54-A477-41A7D4E36914}"/>
                </c:ext>
              </c:extLst>
            </c:dLbl>
            <c:dLbl>
              <c:idx val="17"/>
              <c:delete val="1"/>
              <c:extLst>
                <c:ext xmlns:c15="http://schemas.microsoft.com/office/drawing/2012/chart" uri="{CE6537A1-D6FC-4f65-9D91-7224C49458BB}"/>
                <c:ext xmlns:c16="http://schemas.microsoft.com/office/drawing/2014/chart" uri="{C3380CC4-5D6E-409C-BE32-E72D297353CC}">
                  <c16:uniqueId val="{0000002A-A407-4A54-A477-41A7D4E36914}"/>
                </c:ext>
              </c:extLst>
            </c:dLbl>
            <c:dLbl>
              <c:idx val="18"/>
              <c:delete val="1"/>
              <c:extLst>
                <c:ext xmlns:c15="http://schemas.microsoft.com/office/drawing/2012/chart" uri="{CE6537A1-D6FC-4f65-9D91-7224C49458BB}"/>
                <c:ext xmlns:c16="http://schemas.microsoft.com/office/drawing/2014/chart" uri="{C3380CC4-5D6E-409C-BE32-E72D297353CC}">
                  <c16:uniqueId val="{00000027-A407-4A54-A477-41A7D4E36914}"/>
                </c:ext>
              </c:extLst>
            </c:dLbl>
            <c:dLbl>
              <c:idx val="19"/>
              <c:delete val="1"/>
              <c:extLst>
                <c:ext xmlns:c15="http://schemas.microsoft.com/office/drawing/2012/chart" uri="{CE6537A1-D6FC-4f65-9D91-7224C49458BB}"/>
                <c:ext xmlns:c16="http://schemas.microsoft.com/office/drawing/2014/chart" uri="{C3380CC4-5D6E-409C-BE32-E72D297353CC}">
                  <c16:uniqueId val="{00000028-A407-4A54-A477-41A7D4E36914}"/>
                </c:ext>
              </c:extLst>
            </c:dLbl>
            <c:dLbl>
              <c:idx val="20"/>
              <c:delete val="1"/>
              <c:extLst>
                <c:ext xmlns:c15="http://schemas.microsoft.com/office/drawing/2012/chart" uri="{CE6537A1-D6FC-4f65-9D91-7224C49458BB}"/>
                <c:ext xmlns:c16="http://schemas.microsoft.com/office/drawing/2014/chart" uri="{C3380CC4-5D6E-409C-BE32-E72D297353CC}">
                  <c16:uniqueId val="{00000029-A407-4A54-A477-41A7D4E36914}"/>
                </c:ext>
              </c:extLst>
            </c:dLbl>
            <c:spPr>
              <a:solidFill>
                <a:srgbClr val="33404F">
                  <a:lumMod val="60000"/>
                  <a:lumOff val="40000"/>
                </a:srgb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'Portfolio Overview'!$L$98:$AF$98</c:f>
              <c:strCache>
                <c:ptCount val="21"/>
                <c:pt idx="0">
                  <c:v>2Q22</c:v>
                </c:pt>
                <c:pt idx="1">
                  <c:v>3Q22</c:v>
                </c:pt>
                <c:pt idx="2">
                  <c:v>4Q22</c:v>
                </c:pt>
                <c:pt idx="3">
                  <c:v>1Q23</c:v>
                </c:pt>
                <c:pt idx="4">
                  <c:v>2Q23</c:v>
                </c:pt>
                <c:pt idx="5">
                  <c:v>3Q23</c:v>
                </c:pt>
                <c:pt idx="6">
                  <c:v>4Q23</c:v>
                </c:pt>
                <c:pt idx="7">
                  <c:v>1Q24</c:v>
                </c:pt>
                <c:pt idx="8">
                  <c:v>2Q24</c:v>
                </c:pt>
                <c:pt idx="9">
                  <c:v>3Q24</c:v>
                </c:pt>
                <c:pt idx="10">
                  <c:v>4Q24</c:v>
                </c:pt>
                <c:pt idx="11">
                  <c:v>1Q25</c:v>
                </c:pt>
                <c:pt idx="12">
                  <c:v>2Q25</c:v>
                </c:pt>
                <c:pt idx="13">
                  <c:v>3Q25</c:v>
                </c:pt>
                <c:pt idx="14">
                  <c:v>4Q25</c:v>
                </c:pt>
                <c:pt idx="15">
                  <c:v>1Q26</c:v>
                </c:pt>
                <c:pt idx="16">
                  <c:v>2Q26</c:v>
                </c:pt>
                <c:pt idx="17">
                  <c:v>3Q26</c:v>
                </c:pt>
                <c:pt idx="18">
                  <c:v>4Q26</c:v>
                </c:pt>
                <c:pt idx="19">
                  <c:v>1Q27</c:v>
                </c:pt>
                <c:pt idx="20">
                  <c:v>2Q27</c:v>
                </c:pt>
              </c:strCache>
            </c:strRef>
          </c:cat>
          <c:val>
            <c:numRef>
              <c:f>'Portfolio Overview'!$L$100:$AF$100</c:f>
              <c:numCache>
                <c:formatCode>"$"#,##0</c:formatCode>
                <c:ptCount val="21"/>
                <c:pt idx="0">
                  <c:v>0</c:v>
                </c:pt>
                <c:pt idx="1">
                  <c:v>0</c:v>
                </c:pt>
                <c:pt idx="2">
                  <c:v>0</c:v>
                </c:pt>
                <c:pt idx="3">
                  <c:v>0</c:v>
                </c:pt>
                <c:pt idx="4">
                  <c:v>0</c:v>
                </c:pt>
                <c:pt idx="5">
                  <c:v>0</c:v>
                </c:pt>
                <c:pt idx="6">
                  <c:v>0</c:v>
                </c:pt>
                <c:pt idx="7">
                  <c:v>0</c:v>
                </c:pt>
                <c:pt idx="8">
                  <c:v>0</c:v>
                </c:pt>
                <c:pt idx="9">
                  <c:v>81.256952939095569</c:v>
                </c:pt>
                <c:pt idx="10">
                  <c:v>8.1357815160000015</c:v>
                </c:pt>
                <c:pt idx="11">
                  <c:v>0</c:v>
                </c:pt>
                <c:pt idx="12">
                  <c:v>0</c:v>
                </c:pt>
                <c:pt idx="13">
                  <c:v>0</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26-A407-4A54-A477-41A7D4E36914}"/>
            </c:ext>
          </c:extLst>
        </c:ser>
        <c:dLbls>
          <c:dLblPos val="ctr"/>
          <c:showLegendKey val="0"/>
          <c:showVal val="1"/>
          <c:showCatName val="0"/>
          <c:showSerName val="0"/>
          <c:showPercent val="0"/>
          <c:showBubbleSize val="0"/>
        </c:dLbls>
        <c:gapWidth val="50"/>
        <c:overlap val="100"/>
        <c:axId val="638260623"/>
        <c:axId val="638261583"/>
      </c:barChart>
      <c:catAx>
        <c:axId val="638260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8261583"/>
        <c:crosses val="autoZero"/>
        <c:auto val="1"/>
        <c:lblAlgn val="ctr"/>
        <c:lblOffset val="100"/>
        <c:noMultiLvlLbl val="0"/>
      </c:catAx>
      <c:valAx>
        <c:axId val="638261583"/>
        <c:scaling>
          <c:orientation val="minMax"/>
        </c:scaling>
        <c:delete val="0"/>
        <c:axPos val="l"/>
        <c:numFmt formatCode="&quot;$&quot;#,##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606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Debt Yield Covenant Analysis (NYL)</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'Debt Availability'!$L$13</c:f>
              <c:strCache>
                <c:ptCount val="1"/>
                <c:pt idx="0">
                  <c:v>Adjusted NOI for Covenants</c:v>
                </c:pt>
              </c:strCache>
            </c:strRef>
          </c:tx>
          <c:spPr>
            <a:ln w="28575" cap="rnd">
              <a:solidFill>
                <a:schemeClr val="tx2"/>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01-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02-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03-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04-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05-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06-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07-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08-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09-36AA-4528-AC03-199DC5DA9672}"/>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Availability'!$N$13:$AG$13</c:f>
              <c:numCache>
                <c:formatCode>_("$"* #,##0.00_);_("$"* \(#,##0.00\);_("$"* "-"??_);_(@_)</c:formatCode>
                <c:ptCount val="20"/>
                <c:pt idx="0">
                  <c:v>9.5598035499999998</c:v>
                </c:pt>
                <c:pt idx="1">
                  <c:v>9.1822747499999995</c:v>
                </c:pt>
                <c:pt idx="2">
                  <c:v>10.10780355</c:v>
                </c:pt>
                <c:pt idx="3">
                  <c:v>10.41580355</c:v>
                </c:pt>
                <c:pt idx="4">
                  <c:v>10.15580355</c:v>
                </c:pt>
                <c:pt idx="5">
                  <c:v>10.14143219</c:v>
                </c:pt>
                <c:pt idx="6">
                  <c:v>10.670234709999999</c:v>
                </c:pt>
                <c:pt idx="7">
                  <c:v>10.47817219</c:v>
                </c:pt>
                <c:pt idx="8">
                  <c:v>10.31566063</c:v>
                </c:pt>
                <c:pt idx="9">
                  <c:v>10.559441469999999</c:v>
                </c:pt>
                <c:pt idx="10">
                  <c:v>11.102303749999999</c:v>
                </c:pt>
                <c:pt idx="11">
                  <c:v>10.804639069999999</c:v>
                </c:pt>
                <c:pt idx="12">
                  <c:v>8.4567330300000005</c:v>
                </c:pt>
                <c:pt idx="13">
                  <c:v>11.09105739</c:v>
                </c:pt>
                <c:pt idx="14">
                  <c:v>11.491140990000002</c:v>
                </c:pt>
                <c:pt idx="15">
                  <c:v>11.45486155</c:v>
                </c:pt>
                <c:pt idx="16">
                  <c:v>11.427441909999999</c:v>
                </c:pt>
                <c:pt idx="17">
                  <c:v>11.646275229999999</c:v>
                </c:pt>
                <c:pt idx="18">
                  <c:v>12.092314989999998</c:v>
                </c:pt>
                <c:pt idx="19">
                  <c:v>11.137101429999998</c:v>
                </c:pt>
              </c:numCache>
              <c:extLst/>
            </c:numRef>
          </c:val>
          <c:smooth val="0"/>
          <c:extLst>
            <c:ext xmlns:c16="http://schemas.microsoft.com/office/drawing/2014/chart" uri="{C3380CC4-5D6E-409C-BE32-E72D297353CC}">
              <c16:uniqueId val="{0000000A-36AA-4528-AC03-199DC5DA9672}"/>
            </c:ext>
          </c:extLst>
        </c:ser>
        <c:ser>
          <c:idx val="1"/>
          <c:order val="1"/>
          <c:tx>
            <c:strRef>
              <c:f>'Debt Availability'!$L$14</c:f>
              <c:strCache>
                <c:ptCount val="1"/>
                <c:pt idx="0">
                  <c:v>Min Allowed NOI for DY</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B-36AA-4528-AC03-199DC5DA9672}"/>
                </c:ext>
              </c:extLst>
            </c:dLbl>
            <c:dLbl>
              <c:idx val="1"/>
              <c:delete val="1"/>
              <c:extLst>
                <c:ext xmlns:c15="http://schemas.microsoft.com/office/drawing/2012/chart" uri="{CE6537A1-D6FC-4f65-9D91-7224C49458BB}"/>
                <c:ext xmlns:c16="http://schemas.microsoft.com/office/drawing/2014/chart" uri="{C3380CC4-5D6E-409C-BE32-E72D297353CC}">
                  <c16:uniqueId val="{0000000C-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0D-36AA-4528-AC03-199DC5DA9672}"/>
                </c:ext>
              </c:extLst>
            </c:dLbl>
            <c:dLbl>
              <c:idx val="4"/>
              <c:delete val="1"/>
              <c:extLst>
                <c:ext xmlns:c15="http://schemas.microsoft.com/office/drawing/2012/chart" uri="{CE6537A1-D6FC-4f65-9D91-7224C49458BB}"/>
                <c:ext xmlns:c16="http://schemas.microsoft.com/office/drawing/2014/chart" uri="{C3380CC4-5D6E-409C-BE32-E72D297353CC}">
                  <c16:uniqueId val="{0000000E-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0F-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10-36AA-4528-AC03-199DC5DA9672}"/>
                </c:ext>
              </c:extLst>
            </c:dLbl>
            <c:dLbl>
              <c:idx val="8"/>
              <c:delete val="1"/>
              <c:extLst>
                <c:ext xmlns:c15="http://schemas.microsoft.com/office/drawing/2012/chart" uri="{CE6537A1-D6FC-4f65-9D91-7224C49458BB}"/>
                <c:ext xmlns:c16="http://schemas.microsoft.com/office/drawing/2014/chart" uri="{C3380CC4-5D6E-409C-BE32-E72D297353CC}">
                  <c16:uniqueId val="{00000011-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12-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13-36AA-4528-AC03-199DC5DA9672}"/>
                </c:ext>
              </c:extLst>
            </c:dLbl>
            <c:dLbl>
              <c:idx val="12"/>
              <c:delete val="1"/>
              <c:extLst>
                <c:ext xmlns:c15="http://schemas.microsoft.com/office/drawing/2012/chart" uri="{CE6537A1-D6FC-4f65-9D91-7224C49458BB}"/>
                <c:ext xmlns:c16="http://schemas.microsoft.com/office/drawing/2014/chart" uri="{C3380CC4-5D6E-409C-BE32-E72D297353CC}">
                  <c16:uniqueId val="{00000014-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15-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16-36AA-4528-AC03-199DC5DA9672}"/>
                </c:ext>
              </c:extLst>
            </c:dLbl>
            <c:dLbl>
              <c:idx val="16"/>
              <c:delete val="1"/>
              <c:extLst>
                <c:ext xmlns:c15="http://schemas.microsoft.com/office/drawing/2012/chart" uri="{CE6537A1-D6FC-4f65-9D91-7224C49458BB}"/>
                <c:ext xmlns:c16="http://schemas.microsoft.com/office/drawing/2014/chart" uri="{C3380CC4-5D6E-409C-BE32-E72D297353CC}">
                  <c16:uniqueId val="{00000017-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18-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19-36AA-4528-AC03-199DC5DA9672}"/>
                </c:ext>
              </c:extLst>
            </c:dLbl>
            <c:spPr>
              <a:solidFill>
                <a:schemeClr val="accent4"/>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Availability'!$N$14:$AG$14</c:f>
              <c:numCache>
                <c:formatCode>_("$"* #,##0.00_);_("$"* \(#,##0.00\);_("$"* "-"??_);_(@_)</c:formatCode>
                <c:ptCount val="20"/>
                <c:pt idx="0">
                  <c:v>7.65</c:v>
                </c:pt>
                <c:pt idx="1">
                  <c:v>7.65</c:v>
                </c:pt>
                <c:pt idx="2">
                  <c:v>7.65</c:v>
                </c:pt>
                <c:pt idx="3">
                  <c:v>7.65</c:v>
                </c:pt>
                <c:pt idx="4">
                  <c:v>7.65</c:v>
                </c:pt>
                <c:pt idx="5">
                  <c:v>7.65</c:v>
                </c:pt>
                <c:pt idx="6">
                  <c:v>7.65</c:v>
                </c:pt>
                <c:pt idx="7">
                  <c:v>7.65</c:v>
                </c:pt>
                <c:pt idx="8">
                  <c:v>7.65</c:v>
                </c:pt>
                <c:pt idx="9">
                  <c:v>7.65</c:v>
                </c:pt>
                <c:pt idx="10">
                  <c:v>7.65</c:v>
                </c:pt>
                <c:pt idx="11">
                  <c:v>7.65</c:v>
                </c:pt>
                <c:pt idx="12">
                  <c:v>7.65</c:v>
                </c:pt>
                <c:pt idx="13">
                  <c:v>7.65</c:v>
                </c:pt>
                <c:pt idx="14">
                  <c:v>7.65</c:v>
                </c:pt>
                <c:pt idx="15">
                  <c:v>7.65</c:v>
                </c:pt>
                <c:pt idx="16">
                  <c:v>7.65</c:v>
                </c:pt>
                <c:pt idx="17">
                  <c:v>7.65</c:v>
                </c:pt>
                <c:pt idx="18">
                  <c:v>7.65</c:v>
                </c:pt>
                <c:pt idx="19">
                  <c:v>7.65</c:v>
                </c:pt>
              </c:numCache>
              <c:extLst/>
            </c:numRef>
          </c:val>
          <c:smooth val="0"/>
          <c:extLst>
            <c:ext xmlns:c16="http://schemas.microsoft.com/office/drawing/2014/chart" uri="{C3380CC4-5D6E-409C-BE32-E72D297353CC}">
              <c16:uniqueId val="{0000001A-36AA-4528-AC03-199DC5DA9672}"/>
            </c:ext>
          </c:extLst>
        </c:ser>
        <c:dLbls>
          <c:showLegendKey val="0"/>
          <c:showVal val="0"/>
          <c:showCatName val="0"/>
          <c:showSerName val="0"/>
          <c:showPercent val="0"/>
          <c:showBubbleSize val="0"/>
        </c:dLbls>
        <c:marker val="1"/>
        <c:smooth val="0"/>
        <c:axId val="280737776"/>
        <c:axId val="280735856"/>
      </c:lineChart>
      <c:lineChart>
        <c:grouping val="standard"/>
        <c:varyColors val="0"/>
        <c:ser>
          <c:idx val="2"/>
          <c:order val="2"/>
          <c:tx>
            <c:strRef>
              <c:f>'Debt Availability'!$L$15</c:f>
              <c:strCache>
                <c:ptCount val="1"/>
                <c:pt idx="0">
                  <c:v>Projected Debt Yield</c:v>
                </c:pt>
              </c:strCache>
            </c:strRef>
          </c:tx>
          <c:spPr>
            <a:ln w="28575" cap="rnd">
              <a:solidFill>
                <a:schemeClr val="accent3"/>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B-36AA-4528-AC03-199DC5DA9672}"/>
                </c:ext>
              </c:extLst>
            </c:dLbl>
            <c:dLbl>
              <c:idx val="3"/>
              <c:delete val="1"/>
              <c:extLst>
                <c:ext xmlns:c15="http://schemas.microsoft.com/office/drawing/2012/chart" uri="{CE6537A1-D6FC-4f65-9D91-7224C49458BB}"/>
                <c:ext xmlns:c16="http://schemas.microsoft.com/office/drawing/2014/chart" uri="{C3380CC4-5D6E-409C-BE32-E72D297353CC}">
                  <c16:uniqueId val="{0000001C-36AA-4528-AC03-199DC5DA9672}"/>
                </c:ext>
              </c:extLst>
            </c:dLbl>
            <c:dLbl>
              <c:idx val="5"/>
              <c:delete val="1"/>
              <c:extLst>
                <c:ext xmlns:c15="http://schemas.microsoft.com/office/drawing/2012/chart" uri="{CE6537A1-D6FC-4f65-9D91-7224C49458BB}"/>
                <c:ext xmlns:c16="http://schemas.microsoft.com/office/drawing/2014/chart" uri="{C3380CC4-5D6E-409C-BE32-E72D297353CC}">
                  <c16:uniqueId val="{0000001D-36AA-4528-AC03-199DC5DA9672}"/>
                </c:ext>
              </c:extLst>
            </c:dLbl>
            <c:dLbl>
              <c:idx val="7"/>
              <c:delete val="1"/>
              <c:extLst>
                <c:ext xmlns:c15="http://schemas.microsoft.com/office/drawing/2012/chart" uri="{CE6537A1-D6FC-4f65-9D91-7224C49458BB}"/>
                <c:ext xmlns:c16="http://schemas.microsoft.com/office/drawing/2014/chart" uri="{C3380CC4-5D6E-409C-BE32-E72D297353CC}">
                  <c16:uniqueId val="{0000001E-36AA-4528-AC03-199DC5DA9672}"/>
                </c:ext>
              </c:extLst>
            </c:dLbl>
            <c:dLbl>
              <c:idx val="9"/>
              <c:delete val="1"/>
              <c:extLst>
                <c:ext xmlns:c15="http://schemas.microsoft.com/office/drawing/2012/chart" uri="{CE6537A1-D6FC-4f65-9D91-7224C49458BB}"/>
                <c:ext xmlns:c16="http://schemas.microsoft.com/office/drawing/2014/chart" uri="{C3380CC4-5D6E-409C-BE32-E72D297353CC}">
                  <c16:uniqueId val="{0000001F-36AA-4528-AC03-199DC5DA9672}"/>
                </c:ext>
              </c:extLst>
            </c:dLbl>
            <c:dLbl>
              <c:idx val="11"/>
              <c:delete val="1"/>
              <c:extLst>
                <c:ext xmlns:c15="http://schemas.microsoft.com/office/drawing/2012/chart" uri="{CE6537A1-D6FC-4f65-9D91-7224C49458BB}"/>
                <c:ext xmlns:c16="http://schemas.microsoft.com/office/drawing/2014/chart" uri="{C3380CC4-5D6E-409C-BE32-E72D297353CC}">
                  <c16:uniqueId val="{00000020-36AA-4528-AC03-199DC5DA9672}"/>
                </c:ext>
              </c:extLst>
            </c:dLbl>
            <c:dLbl>
              <c:idx val="13"/>
              <c:delete val="1"/>
              <c:extLst>
                <c:ext xmlns:c15="http://schemas.microsoft.com/office/drawing/2012/chart" uri="{CE6537A1-D6FC-4f65-9D91-7224C49458BB}"/>
                <c:ext xmlns:c16="http://schemas.microsoft.com/office/drawing/2014/chart" uri="{C3380CC4-5D6E-409C-BE32-E72D297353CC}">
                  <c16:uniqueId val="{00000021-36AA-4528-AC03-199DC5DA9672}"/>
                </c:ext>
              </c:extLst>
            </c:dLbl>
            <c:dLbl>
              <c:idx val="15"/>
              <c:delete val="1"/>
              <c:extLst>
                <c:ext xmlns:c15="http://schemas.microsoft.com/office/drawing/2012/chart" uri="{CE6537A1-D6FC-4f65-9D91-7224C49458BB}"/>
                <c:ext xmlns:c16="http://schemas.microsoft.com/office/drawing/2014/chart" uri="{C3380CC4-5D6E-409C-BE32-E72D297353CC}">
                  <c16:uniqueId val="{00000022-36AA-4528-AC03-199DC5DA9672}"/>
                </c:ext>
              </c:extLst>
            </c:dLbl>
            <c:dLbl>
              <c:idx val="17"/>
              <c:delete val="1"/>
              <c:extLst>
                <c:ext xmlns:c15="http://schemas.microsoft.com/office/drawing/2012/chart" uri="{CE6537A1-D6FC-4f65-9D91-7224C49458BB}"/>
                <c:ext xmlns:c16="http://schemas.microsoft.com/office/drawing/2014/chart" uri="{C3380CC4-5D6E-409C-BE32-E72D297353CC}">
                  <c16:uniqueId val="{00000023-36AA-4528-AC03-199DC5DA9672}"/>
                </c:ext>
              </c:extLst>
            </c:dLbl>
            <c:dLbl>
              <c:idx val="19"/>
              <c:delete val="1"/>
              <c:extLst>
                <c:ext xmlns:c15="http://schemas.microsoft.com/office/drawing/2012/chart" uri="{CE6537A1-D6FC-4f65-9D91-7224C49458BB}"/>
                <c:ext xmlns:c16="http://schemas.microsoft.com/office/drawing/2014/chart" uri="{C3380CC4-5D6E-409C-BE32-E72D297353CC}">
                  <c16:uniqueId val="{00000024-36AA-4528-AC03-199DC5DA9672}"/>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Availability'!$N$12:$AG$12</c:f>
              <c:strCache>
                <c:ptCount val="20"/>
                <c:pt idx="0">
                  <c:v>Q1-24</c:v>
                </c:pt>
                <c:pt idx="1">
                  <c:v>Q2-24</c:v>
                </c:pt>
                <c:pt idx="2">
                  <c:v>Q3-24</c:v>
                </c:pt>
                <c:pt idx="3">
                  <c:v>Q4-24</c:v>
                </c:pt>
                <c:pt idx="4">
                  <c:v>Q1-25</c:v>
                </c:pt>
                <c:pt idx="5">
                  <c:v>Q2-25</c:v>
                </c:pt>
                <c:pt idx="6">
                  <c:v>Q3-25</c:v>
                </c:pt>
                <c:pt idx="7">
                  <c:v>Q4-25</c:v>
                </c:pt>
                <c:pt idx="8">
                  <c:v>Q1-26</c:v>
                </c:pt>
                <c:pt idx="9">
                  <c:v>Q2-26</c:v>
                </c:pt>
                <c:pt idx="10">
                  <c:v>Q3-26</c:v>
                </c:pt>
                <c:pt idx="11">
                  <c:v>Q4-26</c:v>
                </c:pt>
                <c:pt idx="12">
                  <c:v>Q1-27</c:v>
                </c:pt>
                <c:pt idx="13">
                  <c:v>Q2-27</c:v>
                </c:pt>
                <c:pt idx="14">
                  <c:v>Q3-27</c:v>
                </c:pt>
                <c:pt idx="15">
                  <c:v>Q4-27</c:v>
                </c:pt>
                <c:pt idx="16">
                  <c:v>Q1-28</c:v>
                </c:pt>
                <c:pt idx="17">
                  <c:v>Q2-28</c:v>
                </c:pt>
                <c:pt idx="18">
                  <c:v>Q3-28</c:v>
                </c:pt>
                <c:pt idx="19">
                  <c:v>Q4-28</c:v>
                </c:pt>
              </c:strCache>
              <c:extLst/>
            </c:strRef>
          </c:cat>
          <c:val>
            <c:numRef>
              <c:f>'Debt Availability'!$N$15:$AG$15</c:f>
              <c:numCache>
                <c:formatCode>0.00%</c:formatCode>
                <c:ptCount val="20"/>
                <c:pt idx="0">
                  <c:v>0.10622003944444444</c:v>
                </c:pt>
                <c:pt idx="1">
                  <c:v>0.102025275</c:v>
                </c:pt>
                <c:pt idx="2">
                  <c:v>0.11230892833333334</c:v>
                </c:pt>
                <c:pt idx="3">
                  <c:v>0.11573115055555555</c:v>
                </c:pt>
                <c:pt idx="4">
                  <c:v>0.11284226166666667</c:v>
                </c:pt>
                <c:pt idx="5">
                  <c:v>0.11268257988888888</c:v>
                </c:pt>
                <c:pt idx="6">
                  <c:v>0.11855816344444443</c:v>
                </c:pt>
                <c:pt idx="7">
                  <c:v>0.11642413544444445</c:v>
                </c:pt>
                <c:pt idx="8">
                  <c:v>0.11461845144444445</c:v>
                </c:pt>
                <c:pt idx="9">
                  <c:v>0.11732712744444444</c:v>
                </c:pt>
                <c:pt idx="10">
                  <c:v>0.12335893055555555</c:v>
                </c:pt>
                <c:pt idx="11">
                  <c:v>0.12005154522222221</c:v>
                </c:pt>
                <c:pt idx="12">
                  <c:v>9.3963700333333344E-2</c:v>
                </c:pt>
                <c:pt idx="13">
                  <c:v>0.123233971</c:v>
                </c:pt>
                <c:pt idx="14">
                  <c:v>0.12767934433333336</c:v>
                </c:pt>
                <c:pt idx="15">
                  <c:v>0.12727623944444444</c:v>
                </c:pt>
                <c:pt idx="16">
                  <c:v>0.12697157677777776</c:v>
                </c:pt>
                <c:pt idx="17">
                  <c:v>0.12940305811111111</c:v>
                </c:pt>
                <c:pt idx="18">
                  <c:v>0.13435905544444443</c:v>
                </c:pt>
                <c:pt idx="19">
                  <c:v>0.12374557144444442</c:v>
                </c:pt>
              </c:numCache>
              <c:extLst/>
            </c:numRef>
          </c:val>
          <c:smooth val="0"/>
          <c:extLst>
            <c:ext xmlns:c16="http://schemas.microsoft.com/office/drawing/2014/chart" uri="{C3380CC4-5D6E-409C-BE32-E72D297353CC}">
              <c16:uniqueId val="{00000025-36AA-4528-AC03-199DC5DA9672}"/>
            </c:ext>
          </c:extLst>
        </c:ser>
        <c:dLbls>
          <c:showLegendKey val="0"/>
          <c:showVal val="0"/>
          <c:showCatName val="0"/>
          <c:showSerName val="0"/>
          <c:showPercent val="0"/>
          <c:showBubbleSize val="0"/>
        </c:dLbls>
        <c:marker val="1"/>
        <c:smooth val="0"/>
        <c:axId val="768654784"/>
        <c:axId val="768647584"/>
      </c:lineChart>
      <c:catAx>
        <c:axId val="2807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0735856"/>
        <c:crosses val="autoZero"/>
        <c:auto val="1"/>
        <c:lblAlgn val="ctr"/>
        <c:lblOffset val="100"/>
        <c:tickLblSkip val="2"/>
        <c:tickMarkSkip val="1"/>
        <c:noMultiLvlLbl val="0"/>
      </c:catAx>
      <c:valAx>
        <c:axId val="280735856"/>
        <c:scaling>
          <c:orientation val="minMax"/>
          <c:max val="16"/>
          <c:min val="6"/>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737776"/>
        <c:crosses val="autoZero"/>
        <c:crossBetween val="between"/>
      </c:valAx>
      <c:valAx>
        <c:axId val="768647584"/>
        <c:scaling>
          <c:orientation val="minMax"/>
          <c:max val="0.14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54784"/>
        <c:crosses val="max"/>
        <c:crossBetween val="between"/>
      </c:valAx>
      <c:catAx>
        <c:axId val="768654784"/>
        <c:scaling>
          <c:orientation val="minMax"/>
        </c:scaling>
        <c:delete val="1"/>
        <c:axPos val="b"/>
        <c:numFmt formatCode="General" sourceLinked="1"/>
        <c:majorTickMark val="out"/>
        <c:minorTickMark val="none"/>
        <c:tickLblPos val="nextTo"/>
        <c:crossAx val="7686475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Core FFO &amp; AFFO CoC% (NNJ Co-Invest)</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'Fund Performance'!$B$106</c:f>
              <c:strCache>
                <c:ptCount val="1"/>
                <c:pt idx="0">
                  <c:v>Core FFO %</c:v>
                </c:pt>
              </c:strCache>
            </c:strRef>
          </c:tx>
          <c:spPr>
            <a:ln w="28575" cap="rnd">
              <a:solidFill>
                <a:schemeClr val="accent1"/>
              </a:solidFill>
              <a:round/>
            </a:ln>
            <a:effectLst/>
          </c:spPr>
          <c:marker>
            <c:symbol val="none"/>
          </c:marker>
          <c:dLbls>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Performance'!$D$106:$H$106</c:f>
              <c:numCache>
                <c:formatCode>0.0%</c:formatCode>
                <c:ptCount val="5"/>
                <c:pt idx="0">
                  <c:v>5.1916002955291786E-2</c:v>
                </c:pt>
                <c:pt idx="1">
                  <c:v>6.1174620390700242E-2</c:v>
                </c:pt>
                <c:pt idx="2">
                  <c:v>6.6850528717382646E-2</c:v>
                </c:pt>
                <c:pt idx="3">
                  <c:v>6.5626277812971964E-2</c:v>
                </c:pt>
                <c:pt idx="4">
                  <c:v>8.1805139787608325E-2</c:v>
                </c:pt>
              </c:numCache>
            </c:numRef>
          </c:val>
          <c:smooth val="0"/>
          <c:extLst>
            <c:ext xmlns:c16="http://schemas.microsoft.com/office/drawing/2014/chart" uri="{C3380CC4-5D6E-409C-BE32-E72D297353CC}">
              <c16:uniqueId val="{00000000-D331-4F03-8311-797573F44D09}"/>
            </c:ext>
          </c:extLst>
        </c:ser>
        <c:ser>
          <c:idx val="1"/>
          <c:order val="1"/>
          <c:tx>
            <c:strRef>
              <c:f>'Fund Performance'!$B$114</c:f>
              <c:strCache>
                <c:ptCount val="1"/>
                <c:pt idx="0">
                  <c:v>AFFO %</c:v>
                </c:pt>
              </c:strCache>
            </c:strRef>
          </c:tx>
          <c:spPr>
            <a:ln w="28575" cap="rnd">
              <a:solidFill>
                <a:schemeClr val="accent2"/>
              </a:solidFill>
              <a:round/>
            </a:ln>
            <a:effectLst/>
          </c:spPr>
          <c:marker>
            <c:symbol val="none"/>
          </c:marker>
          <c:dLbls>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Performance'!$D$94:$H$94</c:f>
              <c:numCache>
                <c:formatCode>General</c:formatCode>
                <c:ptCount val="5"/>
                <c:pt idx="0">
                  <c:v>2024</c:v>
                </c:pt>
                <c:pt idx="1">
                  <c:v>2025</c:v>
                </c:pt>
                <c:pt idx="2">
                  <c:v>2026</c:v>
                </c:pt>
                <c:pt idx="3">
                  <c:v>2027</c:v>
                </c:pt>
                <c:pt idx="4">
                  <c:v>2028</c:v>
                </c:pt>
              </c:numCache>
            </c:numRef>
          </c:cat>
          <c:val>
            <c:numRef>
              <c:f>'Fund Performance'!$D$114:$H$114</c:f>
              <c:numCache>
                <c:formatCode>0.0%</c:formatCode>
                <c:ptCount val="5"/>
                <c:pt idx="0">
                  <c:v>4.2368788583802532E-2</c:v>
                </c:pt>
                <c:pt idx="1">
                  <c:v>1.8758176403983331E-2</c:v>
                </c:pt>
                <c:pt idx="2">
                  <c:v>3.4012726354175342E-2</c:v>
                </c:pt>
                <c:pt idx="3">
                  <c:v>2.9652301060411737E-2</c:v>
                </c:pt>
                <c:pt idx="4">
                  <c:v>4.5517273438386789E-2</c:v>
                </c:pt>
              </c:numCache>
            </c:numRef>
          </c:val>
          <c:smooth val="0"/>
          <c:extLst>
            <c:ext xmlns:c16="http://schemas.microsoft.com/office/drawing/2014/chart" uri="{C3380CC4-5D6E-409C-BE32-E72D297353CC}">
              <c16:uniqueId val="{00000001-D331-4F03-8311-797573F44D09}"/>
            </c:ext>
          </c:extLst>
        </c:ser>
        <c:dLbls>
          <c:dLblPos val="ctr"/>
          <c:showLegendKey val="0"/>
          <c:showVal val="1"/>
          <c:showCatName val="0"/>
          <c:showSerName val="0"/>
          <c:showPercent val="0"/>
          <c:showBubbleSize val="0"/>
        </c:dLbls>
        <c:smooth val="0"/>
        <c:axId val="618714863"/>
        <c:axId val="618733103"/>
        <c:extLst>
          <c:ext xmlns:c15="http://schemas.microsoft.com/office/drawing/2012/chart" uri="{02D57815-91ED-43cb-92C2-25804820EDAC}">
            <c15:filteredLineSeries>
              <c15:ser>
                <c:idx val="2"/>
                <c:order val="2"/>
                <c:tx>
                  <c:strRef>
                    <c:extLst>
                      <c:ext uri="{02D57815-91ED-43cb-92C2-25804820EDAC}">
                        <c15:formulaRef>
                          <c15:sqref>'Fund Performance'!$B$117</c15:sqref>
                        </c15:formulaRef>
                      </c:ext>
                    </c:extLst>
                    <c:strCache>
                      <c:ptCount val="1"/>
                      <c:pt idx="0">
                        <c:v>Distributions %</c:v>
                      </c:pt>
                    </c:strCache>
                  </c:strRef>
                </c:tx>
                <c:spPr>
                  <a:ln w="28575" cap="rnd">
                    <a:solidFill>
                      <a:schemeClr val="accent3"/>
                    </a:solidFill>
                    <a:round/>
                  </a:ln>
                  <a:effectLst/>
                </c:spPr>
                <c:marker>
                  <c:symbol val="none"/>
                </c:marker>
                <c:dLbls>
                  <c:dLbl>
                    <c:idx val="1"/>
                    <c:layout>
                      <c:manualLayout>
                        <c:x val="-4.3134107357845689E-2"/>
                        <c:y val="-2.2239376830480204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2-D331-4F03-8311-797573F44D09}"/>
                      </c:ext>
                    </c:extLst>
                  </c:dLbl>
                  <c:dLbl>
                    <c:idx val="3"/>
                    <c:layout>
                      <c:manualLayout>
                        <c:x val="-4.3490798145211174E-2"/>
                        <c:y val="5.1614605526545572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3-D331-4F03-8311-797573F44D09}"/>
                      </c:ext>
                    </c:extLst>
                  </c:dLbl>
                  <c:dLbl>
                    <c:idx val="4"/>
                    <c:layout>
                      <c:manualLayout>
                        <c:x val="-4.3134165228755739E-2"/>
                        <c:y val="-1.2716075589292945E-2"/>
                      </c:manualLayout>
                    </c:layout>
                    <c:dLblPos val="r"/>
                    <c:showLegendKey val="0"/>
                    <c:showVal val="1"/>
                    <c:showCatName val="0"/>
                    <c:showSerName val="0"/>
                    <c:showPercent val="0"/>
                    <c:showBubbleSize val="0"/>
                    <c:extLst>
                      <c:ext uri="{CE6537A1-D6FC-4f65-9D91-7224C49458BB}"/>
                      <c:ext xmlns:c16="http://schemas.microsoft.com/office/drawing/2014/chart" uri="{C3380CC4-5D6E-409C-BE32-E72D297353CC}">
                        <c16:uniqueId val="{00000004-D331-4F03-8311-797573F44D09}"/>
                      </c:ext>
                    </c:extLst>
                  </c:dLbl>
                  <c:spPr>
                    <a:solidFill>
                      <a:srgbClr val="A5A5A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'Fund Performance'!$D$94:$H$94</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'Fund Performance'!$D$117:$H$117</c15:sqref>
                        </c15:formulaRef>
                      </c:ext>
                    </c:extLst>
                    <c:numCache>
                      <c:formatCode>0.0%</c:formatCode>
                      <c:ptCount val="5"/>
                      <c:pt idx="0">
                        <c:v>3.0372108878669667E-2</c:v>
                      </c:pt>
                      <c:pt idx="1">
                        <c:v>3.0754856109116196E-2</c:v>
                      </c:pt>
                      <c:pt idx="2">
                        <c:v>0</c:v>
                      </c:pt>
                      <c:pt idx="3">
                        <c:v>6.3665027414587086E-2</c:v>
                      </c:pt>
                      <c:pt idx="4">
                        <c:v>2.6421433820582735E-2</c:v>
                      </c:pt>
                    </c:numCache>
                  </c:numRef>
                </c:val>
                <c:smooth val="0"/>
                <c:extLst>
                  <c:ext xmlns:c16="http://schemas.microsoft.com/office/drawing/2014/chart" uri="{C3380CC4-5D6E-409C-BE32-E72D297353CC}">
                    <c16:uniqueId val="{00000005-D331-4F03-8311-797573F44D09}"/>
                  </c:ext>
                </c:extLst>
              </c15:ser>
            </c15:filteredLineSeries>
          </c:ext>
        </c:extLst>
      </c:lineChart>
      <c:catAx>
        <c:axId val="61871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8733103"/>
        <c:crosses val="autoZero"/>
        <c:auto val="1"/>
        <c:lblAlgn val="ctr"/>
        <c:lblOffset val="100"/>
        <c:noMultiLvlLbl val="0"/>
      </c:catAx>
      <c:valAx>
        <c:axId val="618733103"/>
        <c:scaling>
          <c:orientation val="minMax"/>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(Apollo)</a:t>
            </a:r>
          </a:p>
        </c:rich>
      </c:tx>
      <c:overlay val="0"/>
      <c:spPr>
        <a:noFill/>
        <a:ln>
          <a:noFill/>
        </a:ln>
        <a:effectLst/>
      </c:spPr>
    </c:title>
    <c:autoTitleDeleted val="0"/>
    <c:plotArea>
      <c:layout/>
      <c:barChart>
        <c:barDir val="col"/>
        <c:grouping val="stacked"/>
        <c:varyColors val="0"/>
        <c:ser>
          <c:idx val="0"/>
          <c:order val="0"/>
          <c:tx>
            <c:strRef>
              <c:f>'[Fund III Model - 4Q24 v2.xlsx]CapEx, TI &amp; LC'!$N$69</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LC'!$P$69:$V$69</c:f>
              <c:numCache>
                <c:formatCode>"$"#,##0.0</c:formatCode>
                <c:ptCount val="5"/>
                <c:pt idx="0">
                  <c:v>2.28158152</c:v>
                </c:pt>
                <c:pt idx="1">
                  <c:v>0.80262</c:v>
                </c:pt>
                <c:pt idx="2">
                  <c:v>4.5895999999999999</c:v>
                </c:pt>
                <c:pt idx="3">
                  <c:v>0.57446799999999998</c:v>
                </c:pt>
                <c:pt idx="4">
                  <c:v>1.1894629999999999</c:v>
                </c:pt>
              </c:numCache>
              <c:extLst/>
            </c:numRef>
          </c:val>
          <c:extLst>
            <c:ext xmlns:c16="http://schemas.microsoft.com/office/drawing/2014/chart" uri="{C3380CC4-5D6E-409C-BE32-E72D297353CC}">
              <c16:uniqueId val="{00000000-6302-4DDC-BECD-EDF8CE67D184}"/>
            </c:ext>
          </c:extLst>
        </c:ser>
        <c:ser>
          <c:idx val="1"/>
          <c:order val="1"/>
          <c:tx>
            <c:strRef>
              <c:f>'[Fund III Model - 4Q24 v2.xlsx]CapEx, TI &amp; LC'!$N$70</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LC'!$P$70:$V$70</c:f>
              <c:numCache>
                <c:formatCode>"$"#,##0.0</c:formatCode>
                <c:ptCount val="5"/>
                <c:pt idx="0">
                  <c:v>0</c:v>
                </c:pt>
                <c:pt idx="1">
                  <c:v>0</c:v>
                </c:pt>
                <c:pt idx="2">
                  <c:v>0.40420157000000001</c:v>
                </c:pt>
                <c:pt idx="3">
                  <c:v>0.73196902000000008</c:v>
                </c:pt>
                <c:pt idx="4">
                  <c:v>2.1045176799999998</c:v>
                </c:pt>
              </c:numCache>
              <c:extLst/>
            </c:numRef>
          </c:val>
          <c:extLst>
            <c:ext xmlns:c16="http://schemas.microsoft.com/office/drawing/2014/chart" uri="{C3380CC4-5D6E-409C-BE32-E72D297353CC}">
              <c16:uniqueId val="{00000001-6302-4DDC-BECD-EDF8CE67D184}"/>
            </c:ext>
          </c:extLst>
        </c:ser>
        <c:ser>
          <c:idx val="2"/>
          <c:order val="2"/>
          <c:tx>
            <c:strRef>
              <c:f>'[Fund III Model - 4Q24 v2.xlsx]CapEx, TI &amp; LC'!$N$71</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LC'!$P$71:$V$71</c:f>
              <c:numCache>
                <c:formatCode>"$"#,##0.0</c:formatCode>
                <c:ptCount val="5"/>
                <c:pt idx="0">
                  <c:v>0</c:v>
                </c:pt>
                <c:pt idx="1">
                  <c:v>0</c:v>
                </c:pt>
                <c:pt idx="2">
                  <c:v>0.81027596999999996</c:v>
                </c:pt>
                <c:pt idx="3">
                  <c:v>0.44765179999999999</c:v>
                </c:pt>
                <c:pt idx="4">
                  <c:v>1.2704963399999998</c:v>
                </c:pt>
              </c:numCache>
              <c:extLst/>
            </c:numRef>
          </c:val>
          <c:extLst>
            <c:ext xmlns:c16="http://schemas.microsoft.com/office/drawing/2014/chart" uri="{C3380CC4-5D6E-409C-BE32-E72D297353CC}">
              <c16:uniqueId val="{00000002-6302-4DDC-BECD-EDF8CE67D184}"/>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'[Fund III Model - 4Q24 v2.xlsx]CapEx, TI &amp; LC'!$N$72</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LC'!$P$72:$V$72</c:f>
              <c:numCache>
                <c:formatCode>"$"#,##0.0</c:formatCode>
                <c:ptCount val="5"/>
                <c:pt idx="0">
                  <c:v>2.28158152</c:v>
                </c:pt>
                <c:pt idx="1">
                  <c:v>0.80262</c:v>
                </c:pt>
                <c:pt idx="2">
                  <c:v>5.8040775399999998</c:v>
                </c:pt>
                <c:pt idx="3">
                  <c:v>1.7540888200000002</c:v>
                </c:pt>
                <c:pt idx="4">
                  <c:v>4.56447702</c:v>
                </c:pt>
              </c:numCache>
              <c:extLst/>
            </c:numRef>
          </c:val>
          <c:smooth val="0"/>
          <c:extLst>
            <c:ext xmlns:c16="http://schemas.microsoft.com/office/drawing/2014/chart" uri="{C3380CC4-5D6E-409C-BE32-E72D297353CC}">
              <c16:uniqueId val="{00000003-6302-4DDC-BECD-EDF8CE67D184}"/>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(Apollo)</a:t>
            </a:r>
          </a:p>
        </c:rich>
      </c:tx>
      <c:overlay val="0"/>
      <c:spPr>
        <a:noFill/>
        <a:ln>
          <a:noFill/>
        </a:ln>
        <a:effectLst/>
      </c:spPr>
    </c:title>
    <c:autoTitleDeleted val="0"/>
    <c:plotArea>
      <c:layout/>
      <c:areaChart>
        <c:grouping val="standard"/>
        <c:varyColors val="0"/>
        <c:ser>
          <c:idx val="1"/>
          <c:order val="1"/>
          <c:tx>
            <c:strRef>
              <c:f>'[Fund III Model - 4Q24 v2.xlsx]CapEx, TI &amp; LC'!$N$73</c:f>
              <c:strCache>
                <c:ptCount val="1"/>
                <c:pt idx="0">
                  <c:v>Accumulated</c:v>
                </c:pt>
              </c:strCache>
            </c:strRef>
          </c:tx>
          <c:spPr>
            <a:solidFill>
              <a:schemeClr val="accent2"/>
            </a:solidFill>
            <a:ln w="25400">
              <a:noFill/>
            </a:ln>
            <a:effectLst/>
          </c:spPr>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LC'!$P$73:$V$73</c:f>
              <c:numCache>
                <c:formatCode>"$"#,##0.0</c:formatCode>
                <c:ptCount val="5"/>
                <c:pt idx="0">
                  <c:v>2.7484744399999999</c:v>
                </c:pt>
                <c:pt idx="1">
                  <c:v>3.55109444</c:v>
                </c:pt>
                <c:pt idx="2">
                  <c:v>9.3551719799999997</c:v>
                </c:pt>
                <c:pt idx="3">
                  <c:v>11.109260799999999</c:v>
                </c:pt>
                <c:pt idx="4">
                  <c:v>15.673737819999999</c:v>
                </c:pt>
              </c:numCache>
              <c:extLst/>
            </c:numRef>
          </c:val>
          <c:extLst>
            <c:ext xmlns:c16="http://schemas.microsoft.com/office/drawing/2014/chart" uri="{C3380CC4-5D6E-409C-BE32-E72D297353CC}">
              <c16:uniqueId val="{00000000-68D6-43DF-9900-4C086CB9FE8A}"/>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'[Fund III Model - 4Q24 v2.xlsx]CapEx, TI &amp; LC'!$N$72</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LC'!$P$72:$V$72</c:f>
              <c:numCache>
                <c:formatCode>"$"#,##0.0</c:formatCode>
                <c:ptCount val="5"/>
                <c:pt idx="0">
                  <c:v>2.28158152</c:v>
                </c:pt>
                <c:pt idx="1">
                  <c:v>0.80262</c:v>
                </c:pt>
                <c:pt idx="2">
                  <c:v>5.8040775399999998</c:v>
                </c:pt>
                <c:pt idx="3">
                  <c:v>1.7540888200000002</c:v>
                </c:pt>
                <c:pt idx="4">
                  <c:v>4.56447702</c:v>
                </c:pt>
              </c:numCache>
              <c:extLst/>
            </c:numRef>
          </c:val>
          <c:extLst>
            <c:ext xmlns:c16="http://schemas.microsoft.com/office/drawing/2014/chart" uri="{C3380CC4-5D6E-409C-BE32-E72D297353CC}">
              <c16:uniqueId val="{00000001-68D6-43DF-9900-4C086CB9FE8A}"/>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LC'!$P$68:$V$68</c:f>
              <c:numCache>
                <c:formatCode>General</c:formatCode>
                <c:ptCount val="5"/>
                <c:pt idx="0">
                  <c:v>2024</c:v>
                </c:pt>
                <c:pt idx="1">
                  <c:v>2025</c:v>
                </c:pt>
                <c:pt idx="2">
                  <c:v>2026</c:v>
                </c:pt>
                <c:pt idx="3">
                  <c:v>2027</c:v>
                </c:pt>
                <c:pt idx="4">
                  <c:v>2028</c:v>
                </c:pt>
              </c:numCache>
              <c:extLst/>
            </c:numRef>
          </c:cat>
          <c:val>
            <c:numRef>
              <c:f>'[Fund III Model - 4Q24 v2.xlsx]CapEx, TI &amp; LC'!$P$73:$V$73</c:f>
              <c:numCache>
                <c:formatCode>"$"#,##0.0</c:formatCode>
                <c:ptCount val="5"/>
                <c:pt idx="0">
                  <c:v>2.7484744399999999</c:v>
                </c:pt>
                <c:pt idx="1">
                  <c:v>3.55109444</c:v>
                </c:pt>
                <c:pt idx="2">
                  <c:v>9.3551719799999997</c:v>
                </c:pt>
                <c:pt idx="3">
                  <c:v>11.109260799999999</c:v>
                </c:pt>
                <c:pt idx="4">
                  <c:v>15.673737819999999</c:v>
                </c:pt>
              </c:numCache>
              <c:extLst/>
            </c:numRef>
          </c:val>
          <c:smooth val="0"/>
          <c:extLst>
            <c:ext xmlns:c16="http://schemas.microsoft.com/office/drawing/2014/chart" uri="{C3380CC4-5D6E-409C-BE32-E72D297353CC}">
              <c16:uniqueId val="{00000002-68D6-43DF-9900-4C086CB9FE8A}"/>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Yield on Cost (Apollo)</a:t>
            </a:r>
          </a:p>
        </c:rich>
      </c:tx>
      <c:overlay val="0"/>
      <c:spPr>
        <a:noFill/>
        <a:ln>
          <a:noFill/>
        </a:ln>
        <a:effectLst/>
      </c:spPr>
    </c:title>
    <c:autoTitleDeleted val="0"/>
    <c:plotArea>
      <c:layout/>
      <c:barChart>
        <c:barDir val="col"/>
        <c:grouping val="clustered"/>
        <c:varyColors val="0"/>
        <c:ser>
          <c:idx val="0"/>
          <c:order val="0"/>
          <c:tx>
            <c:strRef>
              <c:f>'[Fund III Model - 4Q24 v2.xlsx]Fund Performance'!$N$98</c:f>
              <c:strCache>
                <c:ptCount val="1"/>
                <c:pt idx="0">
                  <c:v>Yield on Cost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v2.xlsx]Fund Performance'!$P$97:$U$97</c:f>
              <c:numCache>
                <c:formatCode>General</c:formatCode>
                <c:ptCount val="5"/>
                <c:pt idx="0">
                  <c:v>2024</c:v>
                </c:pt>
                <c:pt idx="1">
                  <c:v>2025</c:v>
                </c:pt>
                <c:pt idx="2">
                  <c:v>2026</c:v>
                </c:pt>
                <c:pt idx="3">
                  <c:v>2027</c:v>
                </c:pt>
                <c:pt idx="4">
                  <c:v>2028</c:v>
                </c:pt>
              </c:numCache>
              <c:extLst/>
            </c:numRef>
          </c:cat>
          <c:val>
            <c:numRef>
              <c:f>'[Fund III Model - 4Q24 v2.xlsx]Fund Performance'!$P$98:$U$98</c:f>
              <c:numCache>
                <c:formatCode>0.00%</c:formatCode>
                <c:ptCount val="5"/>
                <c:pt idx="0">
                  <c:v>6.4402837131630461E-2</c:v>
                </c:pt>
                <c:pt idx="1">
                  <c:v>6.5155906950751921E-2</c:v>
                </c:pt>
                <c:pt idx="2">
                  <c:v>5.9280938396323229E-2</c:v>
                </c:pt>
                <c:pt idx="3">
                  <c:v>6.4563493154845608E-2</c:v>
                </c:pt>
                <c:pt idx="4">
                  <c:v>6.316598680594819E-2</c:v>
                </c:pt>
              </c:numCache>
              <c:extLst/>
            </c:numRef>
          </c:val>
          <c:extLst>
            <c:ext xmlns:c16="http://schemas.microsoft.com/office/drawing/2014/chart" uri="{C3380CC4-5D6E-409C-BE32-E72D297353CC}">
              <c16:uniqueId val="{00000000-1797-4884-9451-D75EDBD9A8AB}"/>
            </c:ext>
          </c:extLst>
        </c:ser>
        <c:dLbls>
          <c:showLegendKey val="0"/>
          <c:showVal val="0"/>
          <c:showCatName val="0"/>
          <c:showSerName val="0"/>
          <c:showPercent val="0"/>
          <c:showBubbleSize val="0"/>
        </c:dLbls>
        <c:gapWidth val="219"/>
        <c:axId val="1739626767"/>
        <c:axId val="1739628687"/>
      </c:bar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Debt Yield Covenant Analysis (Apollo)</a:t>
            </a:r>
          </a:p>
        </c:rich>
      </c:tx>
      <c:overlay val="0"/>
      <c:spPr>
        <a:noFill/>
        <a:ln>
          <a:noFill/>
        </a:ln>
        <a:effectLst/>
      </c:spPr>
    </c:title>
    <c:autoTitleDeleted val="0"/>
    <c:plotArea>
      <c:layout/>
      <c:lineChart>
        <c:grouping val="standard"/>
        <c:varyColors val="0"/>
        <c:ser>
          <c:idx val="0"/>
          <c:order val="0"/>
          <c:tx>
            <c:strRef>
              <c:f>'Debt Availability'!$J$90</c:f>
              <c:strCache>
                <c:ptCount val="1"/>
                <c:pt idx="0">
                  <c:v>Adjusted NOI</c:v>
                </c:pt>
              </c:strCache>
            </c:strRef>
          </c:tx>
          <c:spPr>
            <a:ln w="28575" cap="rnd">
              <a:solidFill>
                <a:schemeClr val="tx2"/>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2A65-4140-B9BC-90885B8DE765}"/>
                </c:ext>
              </c:extLst>
            </c:dLbl>
            <c:dLbl>
              <c:idx val="3"/>
              <c:delete val="1"/>
              <c:extLst>
                <c:ext xmlns:c15="http://schemas.microsoft.com/office/drawing/2012/chart" uri="{CE6537A1-D6FC-4f65-9D91-7224C49458BB}"/>
                <c:ext xmlns:c16="http://schemas.microsoft.com/office/drawing/2014/chart" uri="{C3380CC4-5D6E-409C-BE32-E72D297353CC}">
                  <c16:uniqueId val="{00000001-2A65-4140-B9BC-90885B8DE765}"/>
                </c:ext>
              </c:extLst>
            </c:dLbl>
            <c:dLbl>
              <c:idx val="5"/>
              <c:delete val="1"/>
              <c:extLst>
                <c:ext xmlns:c15="http://schemas.microsoft.com/office/drawing/2012/chart" uri="{CE6537A1-D6FC-4f65-9D91-7224C49458BB}"/>
                <c:ext xmlns:c16="http://schemas.microsoft.com/office/drawing/2014/chart" uri="{C3380CC4-5D6E-409C-BE32-E72D297353CC}">
                  <c16:uniqueId val="{00000002-2A65-4140-B9BC-90885B8DE765}"/>
                </c:ext>
              </c:extLst>
            </c:dLbl>
            <c:dLbl>
              <c:idx val="7"/>
              <c:delete val="1"/>
              <c:extLst>
                <c:ext xmlns:c15="http://schemas.microsoft.com/office/drawing/2012/chart" uri="{CE6537A1-D6FC-4f65-9D91-7224C49458BB}"/>
                <c:ext xmlns:c16="http://schemas.microsoft.com/office/drawing/2014/chart" uri="{C3380CC4-5D6E-409C-BE32-E72D297353CC}">
                  <c16:uniqueId val="{00000003-2A65-4140-B9BC-90885B8DE765}"/>
                </c:ext>
              </c:extLst>
            </c:dLbl>
            <c:dLbl>
              <c:idx val="9"/>
              <c:delete val="1"/>
              <c:extLst>
                <c:ext xmlns:c15="http://schemas.microsoft.com/office/drawing/2012/chart" uri="{CE6537A1-D6FC-4f65-9D91-7224C49458BB}"/>
                <c:ext xmlns:c16="http://schemas.microsoft.com/office/drawing/2014/chart" uri="{C3380CC4-5D6E-409C-BE32-E72D297353CC}">
                  <c16:uniqueId val="{00000004-2A65-4140-B9BC-90885B8DE765}"/>
                </c:ext>
              </c:extLst>
            </c:dLbl>
            <c:dLbl>
              <c:idx val="11"/>
              <c:delete val="1"/>
              <c:extLst>
                <c:ext xmlns:c15="http://schemas.microsoft.com/office/drawing/2012/chart" uri="{CE6537A1-D6FC-4f65-9D91-7224C49458BB}"/>
                <c:ext xmlns:c16="http://schemas.microsoft.com/office/drawing/2014/chart" uri="{C3380CC4-5D6E-409C-BE32-E72D297353CC}">
                  <c16:uniqueId val="{00000005-2A65-4140-B9BC-90885B8DE765}"/>
                </c:ext>
              </c:extLst>
            </c:dLbl>
            <c:dLbl>
              <c:idx val="13"/>
              <c:delete val="1"/>
              <c:extLst>
                <c:ext xmlns:c15="http://schemas.microsoft.com/office/drawing/2012/chart" uri="{CE6537A1-D6FC-4f65-9D91-7224C49458BB}"/>
                <c:ext xmlns:c16="http://schemas.microsoft.com/office/drawing/2014/chart" uri="{C3380CC4-5D6E-409C-BE32-E72D297353CC}">
                  <c16:uniqueId val="{00000006-2A65-4140-B9BC-90885B8DE765}"/>
                </c:ext>
              </c:extLst>
            </c:dLbl>
            <c:dLbl>
              <c:idx val="15"/>
              <c:delete val="1"/>
              <c:extLst>
                <c:ext xmlns:c15="http://schemas.microsoft.com/office/drawing/2012/chart" uri="{CE6537A1-D6FC-4f65-9D91-7224C49458BB}"/>
                <c:ext xmlns:c16="http://schemas.microsoft.com/office/drawing/2014/chart" uri="{C3380CC4-5D6E-409C-BE32-E72D297353CC}">
                  <c16:uniqueId val="{00000007-2A65-4140-B9BC-90885B8DE765}"/>
                </c:ext>
              </c:extLst>
            </c:dLbl>
            <c:dLbl>
              <c:idx val="17"/>
              <c:delete val="1"/>
              <c:extLst>
                <c:ext xmlns:c15="http://schemas.microsoft.com/office/drawing/2012/chart" uri="{CE6537A1-D6FC-4f65-9D91-7224C49458BB}"/>
                <c:ext xmlns:c16="http://schemas.microsoft.com/office/drawing/2014/chart" uri="{C3380CC4-5D6E-409C-BE32-E72D297353CC}">
                  <c16:uniqueId val="{00000008-2A65-4140-B9BC-90885B8DE765}"/>
                </c:ext>
              </c:extLst>
            </c:dLbl>
            <c:spPr>
              <a:solidFill>
                <a:schemeClr val="tx2"/>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Availability'!$L$90:$AD$90</c:f>
              <c:numCache>
                <c:formatCode>_("$"* #,##0.00_);_("$"* \(#,##0.00\);_("$"* "-"??_);_(@_)</c:formatCode>
                <c:ptCount val="19"/>
                <c:pt idx="0">
                  <c:v>9.888406208000001</c:v>
                </c:pt>
                <c:pt idx="1">
                  <c:v>9.9157697705000007</c:v>
                </c:pt>
                <c:pt idx="2">
                  <c:v>10.0481181655</c:v>
                </c:pt>
                <c:pt idx="3">
                  <c:v>9.8550650745000006</c:v>
                </c:pt>
                <c:pt idx="4">
                  <c:v>9.9147190704999986</c:v>
                </c:pt>
                <c:pt idx="5">
                  <c:v>10.0236902075</c:v>
                </c:pt>
                <c:pt idx="6">
                  <c:v>10.135213329499999</c:v>
                </c:pt>
                <c:pt idx="7">
                  <c:v>10.114602547499997</c:v>
                </c:pt>
                <c:pt idx="8">
                  <c:v>9.8449061449999977</c:v>
                </c:pt>
                <c:pt idx="9">
                  <c:v>9.429303213499999</c:v>
                </c:pt>
                <c:pt idx="10">
                  <c:v>9.1305961574999994</c:v>
                </c:pt>
                <c:pt idx="11">
                  <c:v>9.3171253514999997</c:v>
                </c:pt>
                <c:pt idx="12">
                  <c:v>9.7224680550000002</c:v>
                </c:pt>
                <c:pt idx="13">
                  <c:v>10.331757404499999</c:v>
                </c:pt>
                <c:pt idx="14">
                  <c:v>10.646663176500001</c:v>
                </c:pt>
                <c:pt idx="15">
                  <c:v>10.4399142205</c:v>
                </c:pt>
                <c:pt idx="16">
                  <c:v>9.8466639489999999</c:v>
                </c:pt>
                <c:pt idx="17">
                  <c:v>9.4080628095000005</c:v>
                </c:pt>
                <c:pt idx="18">
                  <c:v>9.7232280265000011</c:v>
                </c:pt>
              </c:numCache>
            </c:numRef>
          </c:val>
          <c:smooth val="0"/>
          <c:extLst>
            <c:ext xmlns:c16="http://schemas.microsoft.com/office/drawing/2014/chart" uri="{C3380CC4-5D6E-409C-BE32-E72D297353CC}">
              <c16:uniqueId val="{00000009-2A65-4140-B9BC-90885B8DE765}"/>
            </c:ext>
          </c:extLst>
        </c:ser>
        <c:ser>
          <c:idx val="1"/>
          <c:order val="1"/>
          <c:tx>
            <c:strRef>
              <c:f>'Debt Availability'!$J$91</c:f>
              <c:strCache>
                <c:ptCount val="1"/>
                <c:pt idx="0">
                  <c:v>Min Allowed NOI for DY</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A-2A65-4140-B9BC-90885B8DE765}"/>
                </c:ext>
              </c:extLst>
            </c:dLbl>
            <c:dLbl>
              <c:idx val="1"/>
              <c:delete val="1"/>
              <c:extLst>
                <c:ext xmlns:c15="http://schemas.microsoft.com/office/drawing/2012/chart" uri="{CE6537A1-D6FC-4f65-9D91-7224C49458BB}"/>
                <c:ext xmlns:c16="http://schemas.microsoft.com/office/drawing/2014/chart" uri="{C3380CC4-5D6E-409C-BE32-E72D297353CC}">
                  <c16:uniqueId val="{0000000B-2A65-4140-B9BC-90885B8DE765}"/>
                </c:ext>
              </c:extLst>
            </c:dLbl>
            <c:dLbl>
              <c:idx val="3"/>
              <c:delete val="1"/>
              <c:extLst>
                <c:ext xmlns:c15="http://schemas.microsoft.com/office/drawing/2012/chart" uri="{CE6537A1-D6FC-4f65-9D91-7224C49458BB}"/>
                <c:ext xmlns:c16="http://schemas.microsoft.com/office/drawing/2014/chart" uri="{C3380CC4-5D6E-409C-BE32-E72D297353CC}">
                  <c16:uniqueId val="{0000000C-2A65-4140-B9BC-90885B8DE765}"/>
                </c:ext>
              </c:extLst>
            </c:dLbl>
            <c:dLbl>
              <c:idx val="4"/>
              <c:delete val="1"/>
              <c:extLst>
                <c:ext xmlns:c15="http://schemas.microsoft.com/office/drawing/2012/chart" uri="{CE6537A1-D6FC-4f65-9D91-7224C49458BB}"/>
                <c:ext xmlns:c16="http://schemas.microsoft.com/office/drawing/2014/chart" uri="{C3380CC4-5D6E-409C-BE32-E72D297353CC}">
                  <c16:uniqueId val="{0000000D-2A65-4140-B9BC-90885B8DE765}"/>
                </c:ext>
              </c:extLst>
            </c:dLbl>
            <c:dLbl>
              <c:idx val="5"/>
              <c:delete val="1"/>
              <c:extLst>
                <c:ext xmlns:c15="http://schemas.microsoft.com/office/drawing/2012/chart" uri="{CE6537A1-D6FC-4f65-9D91-7224C49458BB}"/>
                <c:ext xmlns:c16="http://schemas.microsoft.com/office/drawing/2014/chart" uri="{C3380CC4-5D6E-409C-BE32-E72D297353CC}">
                  <c16:uniqueId val="{0000000E-2A65-4140-B9BC-90885B8DE765}"/>
                </c:ext>
              </c:extLst>
            </c:dLbl>
            <c:dLbl>
              <c:idx val="7"/>
              <c:delete val="1"/>
              <c:extLst>
                <c:ext xmlns:c15="http://schemas.microsoft.com/office/drawing/2012/chart" uri="{CE6537A1-D6FC-4f65-9D91-7224C49458BB}"/>
                <c:ext xmlns:c16="http://schemas.microsoft.com/office/drawing/2014/chart" uri="{C3380CC4-5D6E-409C-BE32-E72D297353CC}">
                  <c16:uniqueId val="{0000000F-2A65-4140-B9BC-90885B8DE765}"/>
                </c:ext>
              </c:extLst>
            </c:dLbl>
            <c:dLbl>
              <c:idx val="8"/>
              <c:delete val="1"/>
              <c:extLst>
                <c:ext xmlns:c15="http://schemas.microsoft.com/office/drawing/2012/chart" uri="{CE6537A1-D6FC-4f65-9D91-7224C49458BB}"/>
                <c:ext xmlns:c16="http://schemas.microsoft.com/office/drawing/2014/chart" uri="{C3380CC4-5D6E-409C-BE32-E72D297353CC}">
                  <c16:uniqueId val="{00000010-2A65-4140-B9BC-90885B8DE765}"/>
                </c:ext>
              </c:extLst>
            </c:dLbl>
            <c:dLbl>
              <c:idx val="9"/>
              <c:delete val="1"/>
              <c:extLst>
                <c:ext xmlns:c15="http://schemas.microsoft.com/office/drawing/2012/chart" uri="{CE6537A1-D6FC-4f65-9D91-7224C49458BB}"/>
                <c:ext xmlns:c16="http://schemas.microsoft.com/office/drawing/2014/chart" uri="{C3380CC4-5D6E-409C-BE32-E72D297353CC}">
                  <c16:uniqueId val="{00000011-2A65-4140-B9BC-90885B8DE765}"/>
                </c:ext>
              </c:extLst>
            </c:dLbl>
            <c:dLbl>
              <c:idx val="11"/>
              <c:delete val="1"/>
              <c:extLst>
                <c:ext xmlns:c15="http://schemas.microsoft.com/office/drawing/2012/chart" uri="{CE6537A1-D6FC-4f65-9D91-7224C49458BB}"/>
                <c:ext xmlns:c16="http://schemas.microsoft.com/office/drawing/2014/chart" uri="{C3380CC4-5D6E-409C-BE32-E72D297353CC}">
                  <c16:uniqueId val="{00000012-2A65-4140-B9BC-90885B8DE765}"/>
                </c:ext>
              </c:extLst>
            </c:dLbl>
            <c:dLbl>
              <c:idx val="12"/>
              <c:delete val="1"/>
              <c:extLst>
                <c:ext xmlns:c15="http://schemas.microsoft.com/office/drawing/2012/chart" uri="{CE6537A1-D6FC-4f65-9D91-7224C49458BB}"/>
                <c:ext xmlns:c16="http://schemas.microsoft.com/office/drawing/2014/chart" uri="{C3380CC4-5D6E-409C-BE32-E72D297353CC}">
                  <c16:uniqueId val="{00000013-2A65-4140-B9BC-90885B8DE765}"/>
                </c:ext>
              </c:extLst>
            </c:dLbl>
            <c:dLbl>
              <c:idx val="13"/>
              <c:delete val="1"/>
              <c:extLst>
                <c:ext xmlns:c15="http://schemas.microsoft.com/office/drawing/2012/chart" uri="{CE6537A1-D6FC-4f65-9D91-7224C49458BB}"/>
                <c:ext xmlns:c16="http://schemas.microsoft.com/office/drawing/2014/chart" uri="{C3380CC4-5D6E-409C-BE32-E72D297353CC}">
                  <c16:uniqueId val="{00000014-2A65-4140-B9BC-90885B8DE765}"/>
                </c:ext>
              </c:extLst>
            </c:dLbl>
            <c:dLbl>
              <c:idx val="15"/>
              <c:delete val="1"/>
              <c:extLst>
                <c:ext xmlns:c15="http://schemas.microsoft.com/office/drawing/2012/chart" uri="{CE6537A1-D6FC-4f65-9D91-7224C49458BB}"/>
                <c:ext xmlns:c16="http://schemas.microsoft.com/office/drawing/2014/chart" uri="{C3380CC4-5D6E-409C-BE32-E72D297353CC}">
                  <c16:uniqueId val="{00000015-2A65-4140-B9BC-90885B8DE765}"/>
                </c:ext>
              </c:extLst>
            </c:dLbl>
            <c:dLbl>
              <c:idx val="16"/>
              <c:delete val="1"/>
              <c:extLst>
                <c:ext xmlns:c15="http://schemas.microsoft.com/office/drawing/2012/chart" uri="{CE6537A1-D6FC-4f65-9D91-7224C49458BB}"/>
                <c:ext xmlns:c16="http://schemas.microsoft.com/office/drawing/2014/chart" uri="{C3380CC4-5D6E-409C-BE32-E72D297353CC}">
                  <c16:uniqueId val="{00000016-2A65-4140-B9BC-90885B8DE765}"/>
                </c:ext>
              </c:extLst>
            </c:dLbl>
            <c:dLbl>
              <c:idx val="17"/>
              <c:delete val="1"/>
              <c:extLst>
                <c:ext xmlns:c15="http://schemas.microsoft.com/office/drawing/2012/chart" uri="{CE6537A1-D6FC-4f65-9D91-7224C49458BB}"/>
                <c:ext xmlns:c16="http://schemas.microsoft.com/office/drawing/2014/chart" uri="{C3380CC4-5D6E-409C-BE32-E72D297353CC}">
                  <c16:uniqueId val="{00000017-2A65-4140-B9BC-90885B8DE765}"/>
                </c:ext>
              </c:extLst>
            </c:dLbl>
            <c:spPr>
              <a:solidFill>
                <a:srgbClr val="FFC000"/>
              </a:solid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Availability'!$L$91:$AD$91</c:f>
              <c:numCache>
                <c:formatCode>_("$"* #,##0.00_);_("$"* \(#,##0.00\);_("$"* "-"??_);_(@_)</c:formatCode>
                <c:ptCount val="19"/>
                <c:pt idx="0">
                  <c:v>8.2687499999999989</c:v>
                </c:pt>
                <c:pt idx="1">
                  <c:v>8.2687499999999989</c:v>
                </c:pt>
                <c:pt idx="2">
                  <c:v>8.2687499999999989</c:v>
                </c:pt>
                <c:pt idx="3">
                  <c:v>8.2687499999999989</c:v>
                </c:pt>
                <c:pt idx="4">
                  <c:v>8.2687499999999989</c:v>
                </c:pt>
                <c:pt idx="5">
                  <c:v>8.2687499999999989</c:v>
                </c:pt>
                <c:pt idx="6">
                  <c:v>8.2687499999999989</c:v>
                </c:pt>
                <c:pt idx="7">
                  <c:v>8.504999999999999</c:v>
                </c:pt>
                <c:pt idx="8">
                  <c:v>8.504999999999999</c:v>
                </c:pt>
                <c:pt idx="9">
                  <c:v>8.504999999999999</c:v>
                </c:pt>
                <c:pt idx="10">
                  <c:v>8.504999999999999</c:v>
                </c:pt>
                <c:pt idx="11">
                  <c:v>8.504999999999999</c:v>
                </c:pt>
                <c:pt idx="12">
                  <c:v>8.504999999999999</c:v>
                </c:pt>
                <c:pt idx="13">
                  <c:v>8.504999999999999</c:v>
                </c:pt>
                <c:pt idx="14">
                  <c:v>8.504999999999999</c:v>
                </c:pt>
                <c:pt idx="15">
                  <c:v>8.7412499999999991</c:v>
                </c:pt>
                <c:pt idx="16">
                  <c:v>8.7412499999999991</c:v>
                </c:pt>
                <c:pt idx="17">
                  <c:v>8.7412499999999991</c:v>
                </c:pt>
                <c:pt idx="18">
                  <c:v>8.7412499999999991</c:v>
                </c:pt>
              </c:numCache>
            </c:numRef>
          </c:val>
          <c:smooth val="0"/>
          <c:extLst>
            <c:ext xmlns:c16="http://schemas.microsoft.com/office/drawing/2014/chart" uri="{C3380CC4-5D6E-409C-BE32-E72D297353CC}">
              <c16:uniqueId val="{00000018-2A65-4140-B9BC-90885B8DE765}"/>
            </c:ext>
          </c:extLst>
        </c:ser>
        <c:dLbls>
          <c:showLegendKey val="0"/>
          <c:showVal val="0"/>
          <c:showCatName val="0"/>
          <c:showSerName val="0"/>
          <c:showPercent val="0"/>
          <c:showBubbleSize val="0"/>
        </c:dLbls>
        <c:marker val="1"/>
        <c:smooth val="0"/>
        <c:axId val="280737776"/>
        <c:axId val="280735856"/>
      </c:lineChart>
      <c:lineChart>
        <c:grouping val="standard"/>
        <c:varyColors val="0"/>
        <c:ser>
          <c:idx val="2"/>
          <c:order val="2"/>
          <c:tx>
            <c:strRef>
              <c:f>'Debt Availability'!$J$92</c:f>
              <c:strCache>
                <c:ptCount val="1"/>
                <c:pt idx="0">
                  <c:v>Projected Debt Yield</c:v>
                </c:pt>
              </c:strCache>
            </c:strRef>
          </c:tx>
          <c:spPr>
            <a:ln w="28575" cap="rnd">
              <a:solidFill>
                <a:schemeClr val="accent3"/>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9-2A65-4140-B9BC-90885B8DE765}"/>
                </c:ext>
              </c:extLst>
            </c:dLbl>
            <c:dLbl>
              <c:idx val="3"/>
              <c:delete val="1"/>
              <c:extLst>
                <c:ext xmlns:c15="http://schemas.microsoft.com/office/drawing/2012/chart" uri="{CE6537A1-D6FC-4f65-9D91-7224C49458BB}"/>
                <c:ext xmlns:c16="http://schemas.microsoft.com/office/drawing/2014/chart" uri="{C3380CC4-5D6E-409C-BE32-E72D297353CC}">
                  <c16:uniqueId val="{0000001A-2A65-4140-B9BC-90885B8DE765}"/>
                </c:ext>
              </c:extLst>
            </c:dLbl>
            <c:dLbl>
              <c:idx val="5"/>
              <c:delete val="1"/>
              <c:extLst>
                <c:ext xmlns:c15="http://schemas.microsoft.com/office/drawing/2012/chart" uri="{CE6537A1-D6FC-4f65-9D91-7224C49458BB}"/>
                <c:ext xmlns:c16="http://schemas.microsoft.com/office/drawing/2014/chart" uri="{C3380CC4-5D6E-409C-BE32-E72D297353CC}">
                  <c16:uniqueId val="{0000001B-2A65-4140-B9BC-90885B8DE765}"/>
                </c:ext>
              </c:extLst>
            </c:dLbl>
            <c:dLbl>
              <c:idx val="7"/>
              <c:delete val="1"/>
              <c:extLst>
                <c:ext xmlns:c15="http://schemas.microsoft.com/office/drawing/2012/chart" uri="{CE6537A1-D6FC-4f65-9D91-7224C49458BB}"/>
                <c:ext xmlns:c16="http://schemas.microsoft.com/office/drawing/2014/chart" uri="{C3380CC4-5D6E-409C-BE32-E72D297353CC}">
                  <c16:uniqueId val="{0000001C-2A65-4140-B9BC-90885B8DE765}"/>
                </c:ext>
              </c:extLst>
            </c:dLbl>
            <c:dLbl>
              <c:idx val="9"/>
              <c:delete val="1"/>
              <c:extLst>
                <c:ext xmlns:c15="http://schemas.microsoft.com/office/drawing/2012/chart" uri="{CE6537A1-D6FC-4f65-9D91-7224C49458BB}"/>
                <c:ext xmlns:c16="http://schemas.microsoft.com/office/drawing/2014/chart" uri="{C3380CC4-5D6E-409C-BE32-E72D297353CC}">
                  <c16:uniqueId val="{0000001D-2A65-4140-B9BC-90885B8DE765}"/>
                </c:ext>
              </c:extLst>
            </c:dLbl>
            <c:dLbl>
              <c:idx val="11"/>
              <c:delete val="1"/>
              <c:extLst>
                <c:ext xmlns:c15="http://schemas.microsoft.com/office/drawing/2012/chart" uri="{CE6537A1-D6FC-4f65-9D91-7224C49458BB}"/>
                <c:ext xmlns:c16="http://schemas.microsoft.com/office/drawing/2014/chart" uri="{C3380CC4-5D6E-409C-BE32-E72D297353CC}">
                  <c16:uniqueId val="{0000001E-2A65-4140-B9BC-90885B8DE765}"/>
                </c:ext>
              </c:extLst>
            </c:dLbl>
            <c:dLbl>
              <c:idx val="13"/>
              <c:delete val="1"/>
              <c:extLst>
                <c:ext xmlns:c15="http://schemas.microsoft.com/office/drawing/2012/chart" uri="{CE6537A1-D6FC-4f65-9D91-7224C49458BB}"/>
                <c:ext xmlns:c16="http://schemas.microsoft.com/office/drawing/2014/chart" uri="{C3380CC4-5D6E-409C-BE32-E72D297353CC}">
                  <c16:uniqueId val="{0000001F-2A65-4140-B9BC-90885B8DE765}"/>
                </c:ext>
              </c:extLst>
            </c:dLbl>
            <c:dLbl>
              <c:idx val="15"/>
              <c:delete val="1"/>
              <c:extLst>
                <c:ext xmlns:c15="http://schemas.microsoft.com/office/drawing/2012/chart" uri="{CE6537A1-D6FC-4f65-9D91-7224C49458BB}"/>
                <c:ext xmlns:c16="http://schemas.microsoft.com/office/drawing/2014/chart" uri="{C3380CC4-5D6E-409C-BE32-E72D297353CC}">
                  <c16:uniqueId val="{00000020-2A65-4140-B9BC-90885B8DE765}"/>
                </c:ext>
              </c:extLst>
            </c:dLbl>
            <c:dLbl>
              <c:idx val="17"/>
              <c:delete val="1"/>
              <c:extLst>
                <c:ext xmlns:c15="http://schemas.microsoft.com/office/drawing/2012/chart" uri="{CE6537A1-D6FC-4f65-9D91-7224C49458BB}"/>
                <c:ext xmlns:c16="http://schemas.microsoft.com/office/drawing/2014/chart" uri="{C3380CC4-5D6E-409C-BE32-E72D297353CC}">
                  <c16:uniqueId val="{00000021-2A65-4140-B9BC-90885B8DE765}"/>
                </c:ext>
              </c:extLst>
            </c:dLbl>
            <c:spPr>
              <a:solidFill>
                <a:schemeClr val="accent3"/>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'Debt Availability'!$L$89:$AD$89</c:f>
              <c:strCache>
                <c:ptCount val="19"/>
                <c:pt idx="0">
                  <c:v>1Q24</c:v>
                </c:pt>
                <c:pt idx="1">
                  <c:v>2Q24</c:v>
                </c:pt>
                <c:pt idx="2">
                  <c:v>3Q24</c:v>
                </c:pt>
                <c:pt idx="3">
                  <c:v>4Q24</c:v>
                </c:pt>
                <c:pt idx="4">
                  <c:v>1Q25</c:v>
                </c:pt>
                <c:pt idx="5">
                  <c:v>2Q25</c:v>
                </c:pt>
                <c:pt idx="6">
                  <c:v>3Q25</c:v>
                </c:pt>
                <c:pt idx="7">
                  <c:v>4Q25</c:v>
                </c:pt>
                <c:pt idx="8">
                  <c:v>1Q26</c:v>
                </c:pt>
                <c:pt idx="9">
                  <c:v>2Q26</c:v>
                </c:pt>
                <c:pt idx="10">
                  <c:v>3Q26</c:v>
                </c:pt>
                <c:pt idx="11">
                  <c:v>4Q26</c:v>
                </c:pt>
                <c:pt idx="12">
                  <c:v>1Q27</c:v>
                </c:pt>
                <c:pt idx="13">
                  <c:v>2Q27</c:v>
                </c:pt>
                <c:pt idx="14">
                  <c:v>3Q27</c:v>
                </c:pt>
                <c:pt idx="15">
                  <c:v>4Q27</c:v>
                </c:pt>
                <c:pt idx="16">
                  <c:v>1Q28</c:v>
                </c:pt>
                <c:pt idx="17">
                  <c:v>2Q28</c:v>
                </c:pt>
                <c:pt idx="18">
                  <c:v>3Q28</c:v>
                </c:pt>
              </c:strCache>
            </c:strRef>
          </c:cat>
          <c:val>
            <c:numRef>
              <c:f>'Debt Availability'!$L$92:$AD$92</c:f>
              <c:numCache>
                <c:formatCode>0.00%</c:formatCode>
                <c:ptCount val="19"/>
                <c:pt idx="0">
                  <c:v>0.10463921913227514</c:v>
                </c:pt>
                <c:pt idx="1">
                  <c:v>0.10492878064021165</c:v>
                </c:pt>
                <c:pt idx="2">
                  <c:v>0.10632929275661376</c:v>
                </c:pt>
                <c:pt idx="3">
                  <c:v>0.1042864029047619</c:v>
                </c:pt>
                <c:pt idx="4">
                  <c:v>0.10491766212169311</c:v>
                </c:pt>
                <c:pt idx="5">
                  <c:v>0.10607079584656084</c:v>
                </c:pt>
                <c:pt idx="6">
                  <c:v>0.1072509347037037</c:v>
                </c:pt>
                <c:pt idx="7">
                  <c:v>0.10703283119047616</c:v>
                </c:pt>
                <c:pt idx="8">
                  <c:v>0.10417890100529098</c:v>
                </c:pt>
                <c:pt idx="9">
                  <c:v>9.9780986386243373E-2</c:v>
                </c:pt>
                <c:pt idx="10">
                  <c:v>9.6620065158730159E-2</c:v>
                </c:pt>
                <c:pt idx="11">
                  <c:v>9.8593919063492061E-2</c:v>
                </c:pt>
                <c:pt idx="12">
                  <c:v>0.10288325984126985</c:v>
                </c:pt>
                <c:pt idx="13">
                  <c:v>0.10933076618518518</c:v>
                </c:pt>
                <c:pt idx="14">
                  <c:v>0.11266310239682541</c:v>
                </c:pt>
                <c:pt idx="15">
                  <c:v>0.11047528275661377</c:v>
                </c:pt>
                <c:pt idx="16">
                  <c:v>0.1041975021058201</c:v>
                </c:pt>
                <c:pt idx="17">
                  <c:v>9.9556220206349216E-2</c:v>
                </c:pt>
                <c:pt idx="18">
                  <c:v>0.10289130186772488</c:v>
                </c:pt>
              </c:numCache>
            </c:numRef>
          </c:val>
          <c:smooth val="0"/>
          <c:extLst>
            <c:ext xmlns:c16="http://schemas.microsoft.com/office/drawing/2014/chart" uri="{C3380CC4-5D6E-409C-BE32-E72D297353CC}">
              <c16:uniqueId val="{00000022-2A65-4140-B9BC-90885B8DE765}"/>
            </c:ext>
          </c:extLst>
        </c:ser>
        <c:dLbls>
          <c:showLegendKey val="0"/>
          <c:showVal val="0"/>
          <c:showCatName val="0"/>
          <c:showSerName val="0"/>
          <c:showPercent val="0"/>
          <c:showBubbleSize val="0"/>
        </c:dLbls>
        <c:marker val="1"/>
        <c:smooth val="0"/>
        <c:axId val="768654784"/>
        <c:axId val="768647584"/>
      </c:lineChart>
      <c:catAx>
        <c:axId val="2807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0735856"/>
        <c:crosses val="autoZero"/>
        <c:auto val="1"/>
        <c:lblAlgn val="ctr"/>
        <c:lblOffset val="100"/>
        <c:tickLblSkip val="2"/>
        <c:tickMarkSkip val="1"/>
        <c:noMultiLvlLbl val="0"/>
      </c:catAx>
      <c:valAx>
        <c:axId val="280735856"/>
        <c:scaling>
          <c:orientation val="minMax"/>
          <c:max val="16"/>
          <c:min val="6"/>
        </c:scaling>
        <c:delete val="0"/>
        <c:axPos val="l"/>
        <c:numFmt formatCode="_(&quot;$&quot;* #,##0.00_);_(&quot;$&quot;* \(#,##0.00\);_(&quot;$&quot;*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737776"/>
        <c:crosses val="autoZero"/>
        <c:crossBetween val="between"/>
      </c:valAx>
      <c:valAx>
        <c:axId val="768647584"/>
        <c:scaling>
          <c:orientation val="minMax"/>
          <c:max val="0.14000000000000001"/>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54784"/>
        <c:crosses val="max"/>
        <c:crossBetween val="between"/>
      </c:valAx>
      <c:catAx>
        <c:axId val="768654784"/>
        <c:scaling>
          <c:orientation val="minMax"/>
        </c:scaling>
        <c:delete val="1"/>
        <c:axPos val="b"/>
        <c:numFmt formatCode="General" sourceLinked="1"/>
        <c:majorTickMark val="out"/>
        <c:minorTickMark val="none"/>
        <c:tickLblPos val="nextTo"/>
        <c:crossAx val="768647584"/>
        <c:crosses val="autoZero"/>
        <c:auto val="1"/>
        <c:lblAlgn val="ctr"/>
        <c:lblOffset val="100"/>
        <c:noMultiLvlLbl val="0"/>
      </c:catAx>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Yield on Cost (BX)</a:t>
            </a:r>
          </a:p>
        </c:rich>
      </c:tx>
      <c:overlay val="0"/>
      <c:spPr>
        <a:noFill/>
        <a:ln>
          <a:noFill/>
        </a:ln>
        <a:effectLst/>
      </c:spPr>
    </c:title>
    <c:autoTitleDeleted val="0"/>
    <c:plotArea>
      <c:layout/>
      <c:barChart>
        <c:barDir val="col"/>
        <c:grouping val="clustered"/>
        <c:varyColors val="0"/>
        <c:ser>
          <c:idx val="0"/>
          <c:order val="0"/>
          <c:tx>
            <c:strRef>
              <c:f>'[Fund III Model - 4Q24 v2.xlsx]Fund Performance'!$N$130</c:f>
              <c:strCache>
                <c:ptCount val="1"/>
                <c:pt idx="0">
                  <c:v>Yield on Cost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v2.xlsx]Fund Performance'!$P$129:$T$129</c:f>
              <c:numCache>
                <c:formatCode>General</c:formatCode>
                <c:ptCount val="5"/>
                <c:pt idx="0">
                  <c:v>2024</c:v>
                </c:pt>
                <c:pt idx="1">
                  <c:v>2025</c:v>
                </c:pt>
                <c:pt idx="2">
                  <c:v>2026</c:v>
                </c:pt>
                <c:pt idx="3">
                  <c:v>2027</c:v>
                </c:pt>
                <c:pt idx="4">
                  <c:v>2028</c:v>
                </c:pt>
              </c:numCache>
            </c:numRef>
          </c:cat>
          <c:val>
            <c:numRef>
              <c:f>'[Fund III Model - 4Q24 v2.xlsx]Fund Performance'!$P$130:$T$130</c:f>
              <c:numCache>
                <c:formatCode>0.00%</c:formatCode>
                <c:ptCount val="5"/>
                <c:pt idx="0">
                  <c:v>6.0857423524949682E-2</c:v>
                </c:pt>
                <c:pt idx="1">
                  <c:v>6.3244063969297423E-2</c:v>
                </c:pt>
                <c:pt idx="2">
                  <c:v>6.5025334419199055E-2</c:v>
                </c:pt>
                <c:pt idx="3">
                  <c:v>6.2834410770046339E-2</c:v>
                </c:pt>
                <c:pt idx="4">
                  <c:v>6.4496224258188933E-2</c:v>
                </c:pt>
              </c:numCache>
            </c:numRef>
          </c:val>
          <c:extLst>
            <c:ext xmlns:c16="http://schemas.microsoft.com/office/drawing/2014/chart" uri="{C3380CC4-5D6E-409C-BE32-E72D297353CC}">
              <c16:uniqueId val="{00000000-8417-48C4-A718-EDB606EB328C}"/>
            </c:ext>
          </c:extLst>
        </c:ser>
        <c:dLbls>
          <c:showLegendKey val="0"/>
          <c:showVal val="0"/>
          <c:showCatName val="0"/>
          <c:showSerName val="0"/>
          <c:showPercent val="0"/>
          <c:showBubbleSize val="0"/>
        </c:dLbls>
        <c:gapWidth val="219"/>
        <c:axId val="1739626767"/>
        <c:axId val="1739628687"/>
      </c:barChart>
      <c:catAx>
        <c:axId val="173962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(BX)</a:t>
            </a:r>
          </a:p>
        </c:rich>
      </c:tx>
      <c:overlay val="0"/>
      <c:spPr>
        <a:noFill/>
        <a:ln>
          <a:noFill/>
        </a:ln>
        <a:effectLst/>
      </c:spPr>
    </c:title>
    <c:autoTitleDeleted val="0"/>
    <c:plotArea>
      <c:layout/>
      <c:barChart>
        <c:barDir val="col"/>
        <c:grouping val="stacked"/>
        <c:varyColors val="0"/>
        <c:ser>
          <c:idx val="0"/>
          <c:order val="0"/>
          <c:tx>
            <c:strRef>
              <c:f>'[Fund III Model - 4Q24 v2.xlsx]CapEx, TI &amp; LC'!$N$107</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LC'!$P$107:$V$107</c:f>
              <c:numCache>
                <c:formatCode>"$"#,##0.0</c:formatCode>
                <c:ptCount val="5"/>
                <c:pt idx="0">
                  <c:v>2.7882182599999998</c:v>
                </c:pt>
                <c:pt idx="1">
                  <c:v>1.857559</c:v>
                </c:pt>
                <c:pt idx="2">
                  <c:v>0.14874700000000002</c:v>
                </c:pt>
                <c:pt idx="3">
                  <c:v>0.9245000000000001</c:v>
                </c:pt>
                <c:pt idx="4">
                  <c:v>1.289469</c:v>
                </c:pt>
              </c:numCache>
              <c:extLst/>
            </c:numRef>
          </c:val>
          <c:extLst>
            <c:ext xmlns:c16="http://schemas.microsoft.com/office/drawing/2014/chart" uri="{C3380CC4-5D6E-409C-BE32-E72D297353CC}">
              <c16:uniqueId val="{00000000-BEBA-456F-9E69-0B750ED65200}"/>
            </c:ext>
          </c:extLst>
        </c:ser>
        <c:ser>
          <c:idx val="1"/>
          <c:order val="1"/>
          <c:tx>
            <c:strRef>
              <c:f>'[Fund III Model - 4Q24 v2.xlsx]CapEx, TI &amp; LC'!$N$108</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LC'!$P$108:$V$108</c:f>
              <c:numCache>
                <c:formatCode>"$"#,##0.0</c:formatCode>
                <c:ptCount val="5"/>
                <c:pt idx="0">
                  <c:v>2.3028390000000003E-2</c:v>
                </c:pt>
                <c:pt idx="1">
                  <c:v>0</c:v>
                </c:pt>
                <c:pt idx="2">
                  <c:v>0</c:v>
                </c:pt>
                <c:pt idx="3">
                  <c:v>0.50575116999999992</c:v>
                </c:pt>
                <c:pt idx="4">
                  <c:v>1.33495925</c:v>
                </c:pt>
              </c:numCache>
              <c:extLst/>
            </c:numRef>
          </c:val>
          <c:extLst>
            <c:ext xmlns:c16="http://schemas.microsoft.com/office/drawing/2014/chart" uri="{C3380CC4-5D6E-409C-BE32-E72D297353CC}">
              <c16:uniqueId val="{00000001-BEBA-456F-9E69-0B750ED65200}"/>
            </c:ext>
          </c:extLst>
        </c:ser>
        <c:ser>
          <c:idx val="2"/>
          <c:order val="2"/>
          <c:tx>
            <c:strRef>
              <c:f>'[Fund III Model - 4Q24 v2.xlsx]CapEx, TI &amp; LC'!$N$109</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LC'!$P$109:$V$109</c:f>
              <c:numCache>
                <c:formatCode>"$"#,##0.0</c:formatCode>
                <c:ptCount val="5"/>
                <c:pt idx="0">
                  <c:v>0.49796309999999999</c:v>
                </c:pt>
                <c:pt idx="1">
                  <c:v>0</c:v>
                </c:pt>
                <c:pt idx="2">
                  <c:v>0</c:v>
                </c:pt>
                <c:pt idx="3">
                  <c:v>0.53092616999999998</c:v>
                </c:pt>
                <c:pt idx="4">
                  <c:v>0.77458410999999994</c:v>
                </c:pt>
              </c:numCache>
              <c:extLst/>
            </c:numRef>
          </c:val>
          <c:extLst>
            <c:ext xmlns:c16="http://schemas.microsoft.com/office/drawing/2014/chart" uri="{C3380CC4-5D6E-409C-BE32-E72D297353CC}">
              <c16:uniqueId val="{00000002-BEBA-456F-9E69-0B750ED65200}"/>
            </c:ext>
          </c:extLst>
        </c:ser>
        <c:dLbls>
          <c:showLegendKey val="0"/>
          <c:showVal val="0"/>
          <c:showCatName val="0"/>
          <c:showSerName val="0"/>
          <c:showPercent val="0"/>
          <c:showBubbleSize val="0"/>
        </c:dLbls>
        <c:gapWidth val="150"/>
        <c:overlap val="100"/>
        <c:axId val="1776985023"/>
        <c:axId val="1777003743"/>
        <c:extLst>
          <c:ext xmlns:c15="http://schemas.microsoft.com/office/drawing/2012/chart" uri="{02D57815-91ED-43cb-92C2-25804820EDAC}">
            <c15:filteredBarSeries>
              <c15:ser>
                <c:idx val="5"/>
                <c:order val="4"/>
                <c:tx>
                  <c:strRef>
                    <c:extLst>
                      <c:ext uri="{02D57815-91ED-43cb-92C2-25804820EDAC}">
                        <c15:formulaRef>
                          <c15:sqref>'[Fund III Model - 4Q24 v2.xlsx]CapEx, TI &amp; LC'!$N$108</c15:sqref>
                        </c15:formulaRef>
                      </c:ext>
                    </c:extLst>
                    <c:strCache>
                      <c:ptCount val="1"/>
                      <c:pt idx="0">
                        <c:v>TI</c:v>
                      </c:pt>
                    </c:strCache>
                  </c:strRef>
                </c:tx>
                <c:spPr>
                  <a:solidFill>
                    <a:schemeClr val="accent1"/>
                  </a:solidFill>
                  <a:ln>
                    <a:noFill/>
                  </a:ln>
                  <a:effectLst/>
                </c:spPr>
                <c:invertIfNegative val="0"/>
                <c:cat>
                  <c:numRef>
                    <c:extLst>
                      <c:ext uri="{02D57815-91ED-43cb-92C2-25804820EDAC}">
                        <c15:formulaRef>
                          <c15:sqref>'[Fund III Model - 4Q24 v2.xlsx]CapEx, TI &amp; LC'!$P$106:$V$106</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'[Fund III Model - 4Q24 v2.xlsx]CapEx, TI &amp; LC'!$P$108:$V$108</c15:sqref>
                        </c15:formulaRef>
                      </c:ext>
                    </c:extLst>
                    <c:numCache>
                      <c:formatCode>"$"#,##0.0</c:formatCode>
                      <c:ptCount val="5"/>
                      <c:pt idx="0">
                        <c:v>2.3028390000000003E-2</c:v>
                      </c:pt>
                      <c:pt idx="1">
                        <c:v>0</c:v>
                      </c:pt>
                      <c:pt idx="2">
                        <c:v>0</c:v>
                      </c:pt>
                      <c:pt idx="3">
                        <c:v>0.50575116999999992</c:v>
                      </c:pt>
                      <c:pt idx="4">
                        <c:v>1.33495925</c:v>
                      </c:pt>
                    </c:numCache>
                  </c:numRef>
                </c:val>
                <c:extLst>
                  <c:ext xmlns:c16="http://schemas.microsoft.com/office/drawing/2014/chart" uri="{C3380CC4-5D6E-409C-BE32-E72D297353CC}">
                    <c16:uniqueId val="{00000004-BEBA-456F-9E69-0B750ED65200}"/>
                  </c:ext>
                </c:extLst>
              </c15:ser>
            </c15:filteredBarSeries>
            <c15:filteredBarSeries>
              <c15:ser>
                <c:idx val="6"/>
                <c:order val="5"/>
                <c:tx>
                  <c:strRef>
                    <c:extLst xmlns:c15="http://schemas.microsoft.com/office/drawing/2012/chart">
                      <c:ext xmlns:c15="http://schemas.microsoft.com/office/drawing/2012/chart" uri="{02D57815-91ED-43cb-92C2-25804820EDAC}">
                        <c15:formulaRef>
                          <c15:sqref>'[Fund III Model - 4Q24 v2.xlsx]CapEx, TI &amp; LC'!$N$109</c15:sqref>
                        </c15:formulaRef>
                      </c:ext>
                    </c:extLst>
                    <c:strCache>
                      <c:ptCount val="1"/>
                      <c:pt idx="0">
                        <c:v>LC</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'[Fund III Model - 4Q24 v2.xlsx]CapEx, TI &amp; LC'!$P$106:$V$106</c15:sqref>
                        </c15:formulaRef>
                      </c:ext>
                    </c:extLst>
                    <c:numCache>
                      <c:formatCode>General</c:formatCode>
                      <c:ptCount val="5"/>
                      <c:pt idx="0">
                        <c:v>2024</c:v>
                      </c:pt>
                      <c:pt idx="1">
                        <c:v>2025</c:v>
                      </c:pt>
                      <c:pt idx="2">
                        <c:v>2026</c:v>
                      </c:pt>
                      <c:pt idx="3">
                        <c:v>2027</c:v>
                      </c:pt>
                      <c:pt idx="4">
                        <c:v>2028</c:v>
                      </c:pt>
                    </c:numCache>
                  </c:numRef>
                </c:cat>
                <c:val>
                  <c:numRef>
                    <c:extLst xmlns:c15="http://schemas.microsoft.com/office/drawing/2012/chart">
                      <c:ext xmlns:c15="http://schemas.microsoft.com/office/drawing/2012/chart" uri="{02D57815-91ED-43cb-92C2-25804820EDAC}">
                        <c15:formulaRef>
                          <c15:sqref>'[Fund III Model - 4Q24 v2.xlsx]CapEx, TI &amp; LC'!$P$109:$V$109</c15:sqref>
                        </c15:formulaRef>
                      </c:ext>
                    </c:extLst>
                    <c:numCache>
                      <c:formatCode>"$"#,##0.0</c:formatCode>
                      <c:ptCount val="5"/>
                      <c:pt idx="0">
                        <c:v>0.49796309999999999</c:v>
                      </c:pt>
                      <c:pt idx="1">
                        <c:v>0</c:v>
                      </c:pt>
                      <c:pt idx="2">
                        <c:v>0</c:v>
                      </c:pt>
                      <c:pt idx="3">
                        <c:v>0.53092616999999998</c:v>
                      </c:pt>
                      <c:pt idx="4">
                        <c:v>0.77458410999999994</c:v>
                      </c:pt>
                    </c:numCache>
                  </c:numRef>
                </c:val>
                <c:extLst xmlns:c15="http://schemas.microsoft.com/office/drawing/2012/chart">
                  <c:ext xmlns:c16="http://schemas.microsoft.com/office/drawing/2014/chart" uri="{C3380CC4-5D6E-409C-BE32-E72D297353CC}">
                    <c16:uniqueId val="{00000005-BEBA-456F-9E69-0B750ED65200}"/>
                  </c:ext>
                </c:extLst>
              </c15:ser>
            </c15:filteredBarSeries>
            <c15:filteredBarSeries>
              <c15:ser>
                <c:idx val="7"/>
                <c:order val="6"/>
                <c:tx>
                  <c:strRef>
                    <c:extLst xmlns:c15="http://schemas.microsoft.com/office/drawing/2012/chart">
                      <c:ext xmlns:c15="http://schemas.microsoft.com/office/drawing/2012/chart" uri="{02D57815-91ED-43cb-92C2-25804820EDAC}">
                        <c15:formulaRef>
                          <c15:sqref>'[Fund III Model - 4Q24 v2.xlsx]CapEx, TI &amp; LC'!$N$110</c15:sqref>
                        </c15:formulaRef>
                      </c:ext>
                    </c:extLst>
                    <c:strCache>
                      <c:ptCount val="1"/>
                      <c:pt idx="0">
                        <c:v>Annual Total</c:v>
                      </c:pt>
                    </c:strCache>
                  </c:strRef>
                </c:tx>
                <c:spPr>
                  <a:ln w="25400" cap="rnd">
                    <a:noFill/>
                    <a:round/>
                  </a:ln>
                  <a:effectLst/>
                </c:spPr>
                <c:invertIfNegative val="0"/>
                <c:cat>
                  <c:numRef>
                    <c:extLst xmlns:c15="http://schemas.microsoft.com/office/drawing/2012/chart">
                      <c:ext xmlns:c15="http://schemas.microsoft.com/office/drawing/2012/chart" uri="{02D57815-91ED-43cb-92C2-25804820EDAC}">
                        <c15:formulaRef>
                          <c15:sqref>'[Fund III Model - 4Q24 v2.xlsx]CapEx, TI &amp; LC'!$P$87:$V$87</c15:sqref>
                        </c15:formulaRef>
                      </c:ext>
                    </c:extLst>
                    <c:numCache>
                      <c:formatCode>General</c:formatCode>
                      <c:ptCount val="5"/>
                      <c:pt idx="0">
                        <c:v>2024</c:v>
                      </c:pt>
                      <c:pt idx="1">
                        <c:v>2025</c:v>
                      </c:pt>
                      <c:pt idx="2">
                        <c:v>2026</c:v>
                      </c:pt>
                      <c:pt idx="3">
                        <c:v>2027</c:v>
                      </c:pt>
                      <c:pt idx="4">
                        <c:v>2028</c:v>
                      </c:pt>
                    </c:numCache>
                  </c:numRef>
                </c:cat>
                <c:val>
                  <c:numRef>
                    <c:extLst xmlns:c15="http://schemas.microsoft.com/office/drawing/2012/chart">
                      <c:ext xmlns:c15="http://schemas.microsoft.com/office/drawing/2012/chart" uri="{02D57815-91ED-43cb-92C2-25804820EDAC}">
                        <c15:formulaRef>
                          <c15:sqref>'[Fund III Model - 4Q24 v2.xlsx]CapEx, TI &amp; LC'!$P$110:$V$110</c15:sqref>
                        </c15:formulaRef>
                      </c:ext>
                    </c:extLst>
                    <c:numCache>
                      <c:formatCode>"$"#,##0.0</c:formatCode>
                      <c:ptCount val="5"/>
                      <c:pt idx="0">
                        <c:v>3.3092097499999999</c:v>
                      </c:pt>
                      <c:pt idx="1">
                        <c:v>1.857559</c:v>
                      </c:pt>
                      <c:pt idx="2">
                        <c:v>0.14874700000000002</c:v>
                      </c:pt>
                      <c:pt idx="3">
                        <c:v>1.9611773399999999</c:v>
                      </c:pt>
                      <c:pt idx="4">
                        <c:v>3.3990123600000004</c:v>
                      </c:pt>
                    </c:numCache>
                  </c:numRef>
                </c:val>
                <c:extLst xmlns:c15="http://schemas.microsoft.com/office/drawing/2012/chart">
                  <c:ext xmlns:c16="http://schemas.microsoft.com/office/drawing/2014/chart" uri="{C3380CC4-5D6E-409C-BE32-E72D297353CC}">
                    <c16:uniqueId val="{00000006-BEBA-456F-9E69-0B750ED65200}"/>
                  </c:ext>
                </c:extLst>
              </c15:ser>
            </c15:filteredBarSeries>
          </c:ext>
        </c:extLst>
      </c:barChart>
      <c:lineChart>
        <c:grouping val="standard"/>
        <c:varyColors val="0"/>
        <c:dLbls>
          <c:showLegendKey val="0"/>
          <c:showVal val="0"/>
          <c:showCatName val="0"/>
          <c:showSerName val="0"/>
          <c:showPercent val="0"/>
          <c:showBubbleSize val="0"/>
        </c:dLbls>
        <c:marker val="1"/>
        <c:smooth val="0"/>
        <c:axId val="1776985023"/>
        <c:axId val="1777003743"/>
        <c:extLst>
          <c:ext xmlns:c15="http://schemas.microsoft.com/office/drawing/2012/chart" uri="{02D57815-91ED-43cb-92C2-25804820EDAC}">
            <c15:filteredLineSeries>
              <c15:ser>
                <c:idx val="3"/>
                <c:order val="3"/>
                <c:tx>
                  <c:strRef>
                    <c:extLst>
                      <c:ext uri="{02D57815-91ED-43cb-92C2-25804820EDAC}">
                        <c15:formulaRef>
                          <c15:sqref>'[Fund III Model - 4Q24 v2.xlsx]CapEx, TI &amp; LC'!$N$110</c15:sqref>
                        </c15:formulaRef>
                      </c:ext>
                    </c:extLst>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'[Fund III Model - 4Q24 v2.xlsx]CapEx, TI &amp; LC'!$P$87:$V$87</c15:sqref>
                        </c15:formulaRef>
                      </c:ext>
                    </c:extLst>
                    <c:numCache>
                      <c:formatCode>General</c:formatCode>
                      <c:ptCount val="5"/>
                      <c:pt idx="0">
                        <c:v>2024</c:v>
                      </c:pt>
                      <c:pt idx="1">
                        <c:v>2025</c:v>
                      </c:pt>
                      <c:pt idx="2">
                        <c:v>2026</c:v>
                      </c:pt>
                      <c:pt idx="3">
                        <c:v>2027</c:v>
                      </c:pt>
                      <c:pt idx="4">
                        <c:v>2028</c:v>
                      </c:pt>
                    </c:numCache>
                  </c:numRef>
                </c:cat>
                <c:val>
                  <c:numRef>
                    <c:extLst>
                      <c:ext uri="{02D57815-91ED-43cb-92C2-25804820EDAC}">
                        <c15:formulaRef>
                          <c15:sqref>'[Fund III Model - 4Q24 v2.xlsx]CapEx, TI &amp; LC'!$P$110:$V$110</c15:sqref>
                        </c15:formulaRef>
                      </c:ext>
                    </c:extLst>
                    <c:numCache>
                      <c:formatCode>"$"#,##0.0</c:formatCode>
                      <c:ptCount val="5"/>
                      <c:pt idx="0">
                        <c:v>3.3092097499999999</c:v>
                      </c:pt>
                      <c:pt idx="1">
                        <c:v>1.857559</c:v>
                      </c:pt>
                      <c:pt idx="2">
                        <c:v>0.14874700000000002</c:v>
                      </c:pt>
                      <c:pt idx="3">
                        <c:v>1.9611773399999999</c:v>
                      </c:pt>
                      <c:pt idx="4">
                        <c:v>3.3990123600000004</c:v>
                      </c:pt>
                    </c:numCache>
                  </c:numRef>
                </c:val>
                <c:smooth val="0"/>
                <c:extLst>
                  <c:ext xmlns:c16="http://schemas.microsoft.com/office/drawing/2014/chart" uri="{C3380CC4-5D6E-409C-BE32-E72D297353CC}">
                    <c16:uniqueId val="{00000003-BEBA-456F-9E69-0B750ED65200}"/>
                  </c:ext>
                </c:extLst>
              </c15:ser>
            </c15:filteredLineSeries>
          </c:ext>
        </c:extLst>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(BX)</a:t>
            </a:r>
          </a:p>
        </c:rich>
      </c:tx>
      <c:overlay val="0"/>
      <c:spPr>
        <a:noFill/>
        <a:ln>
          <a:noFill/>
        </a:ln>
        <a:effectLst/>
      </c:spPr>
    </c:title>
    <c:autoTitleDeleted val="0"/>
    <c:plotArea>
      <c:layout/>
      <c:areaChart>
        <c:grouping val="standard"/>
        <c:varyColors val="0"/>
        <c:ser>
          <c:idx val="1"/>
          <c:order val="1"/>
          <c:tx>
            <c:strRef>
              <c:f>'[Fund III Model - 4Q24 v2.xlsx]CapEx, TI &amp; LC'!$N$111</c:f>
              <c:strCache>
                <c:ptCount val="1"/>
                <c:pt idx="0">
                  <c:v>Accumulated</c:v>
                </c:pt>
              </c:strCache>
            </c:strRef>
          </c:tx>
          <c:spPr>
            <a:solidFill>
              <a:schemeClr val="accent2"/>
            </a:solidFill>
            <a:ln w="25400">
              <a:noFill/>
            </a:ln>
            <a:effectLst/>
          </c:spPr>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LC'!$P$111:$V$111</c:f>
              <c:numCache>
                <c:formatCode>"$"#,##0.0</c:formatCode>
                <c:ptCount val="5"/>
                <c:pt idx="0">
                  <c:v>7.1158169000000004</c:v>
                </c:pt>
                <c:pt idx="1">
                  <c:v>8.9733759000000006</c:v>
                </c:pt>
                <c:pt idx="2">
                  <c:v>9.1221229000000008</c:v>
                </c:pt>
                <c:pt idx="3">
                  <c:v>11.08330024</c:v>
                </c:pt>
                <c:pt idx="4">
                  <c:v>14.4823126</c:v>
                </c:pt>
              </c:numCache>
              <c:extLst/>
            </c:numRef>
          </c:val>
          <c:extLst>
            <c:ext xmlns:c16="http://schemas.microsoft.com/office/drawing/2014/chart" uri="{C3380CC4-5D6E-409C-BE32-E72D297353CC}">
              <c16:uniqueId val="{00000000-E040-41B6-8503-DB5D45C6236E}"/>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'[Fund III Model - 4Q24 v2.xlsx]CapEx, TI &amp; LC'!$N$110</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LC'!$P$110:$V$110</c:f>
              <c:numCache>
                <c:formatCode>"$"#,##0.0</c:formatCode>
                <c:ptCount val="5"/>
                <c:pt idx="0">
                  <c:v>3.3092097499999999</c:v>
                </c:pt>
                <c:pt idx="1">
                  <c:v>1.857559</c:v>
                </c:pt>
                <c:pt idx="2">
                  <c:v>0.14874700000000002</c:v>
                </c:pt>
                <c:pt idx="3">
                  <c:v>1.9611773399999999</c:v>
                </c:pt>
                <c:pt idx="4">
                  <c:v>3.3990123600000004</c:v>
                </c:pt>
              </c:numCache>
              <c:extLst/>
            </c:numRef>
          </c:val>
          <c:extLst>
            <c:ext xmlns:c16="http://schemas.microsoft.com/office/drawing/2014/chart" uri="{C3380CC4-5D6E-409C-BE32-E72D297353CC}">
              <c16:uniqueId val="{00000001-E040-41B6-8503-DB5D45C6236E}"/>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LC'!$P$106:$V$106</c:f>
              <c:numCache>
                <c:formatCode>General</c:formatCode>
                <c:ptCount val="5"/>
                <c:pt idx="0">
                  <c:v>2024</c:v>
                </c:pt>
                <c:pt idx="1">
                  <c:v>2025</c:v>
                </c:pt>
                <c:pt idx="2">
                  <c:v>2026</c:v>
                </c:pt>
                <c:pt idx="3">
                  <c:v>2027</c:v>
                </c:pt>
                <c:pt idx="4">
                  <c:v>2028</c:v>
                </c:pt>
              </c:numCache>
              <c:extLst/>
            </c:numRef>
          </c:cat>
          <c:val>
            <c:numRef>
              <c:f>'[Fund III Model - 4Q24 v2.xlsx]CapEx, TI &amp; LC'!$P$111:$V$111</c:f>
              <c:numCache>
                <c:formatCode>"$"#,##0.0</c:formatCode>
                <c:ptCount val="5"/>
                <c:pt idx="0">
                  <c:v>7.1158169000000004</c:v>
                </c:pt>
                <c:pt idx="1">
                  <c:v>8.9733759000000006</c:v>
                </c:pt>
                <c:pt idx="2">
                  <c:v>9.1221229000000008</c:v>
                </c:pt>
                <c:pt idx="3">
                  <c:v>11.08330024</c:v>
                </c:pt>
                <c:pt idx="4">
                  <c:v>14.4823126</c:v>
                </c:pt>
              </c:numCache>
              <c:extLst/>
            </c:numRef>
          </c:val>
          <c:smooth val="0"/>
          <c:extLst>
            <c:ext xmlns:c16="http://schemas.microsoft.com/office/drawing/2014/chart" uri="{C3380CC4-5D6E-409C-BE32-E72D297353CC}">
              <c16:uniqueId val="{00000002-E040-41B6-8503-DB5D45C6236E}"/>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Accumulated CapEx, TI &amp; LC (Credit Facility)</a:t>
            </a:r>
          </a:p>
        </c:rich>
      </c:tx>
      <c:overlay val="0"/>
      <c:spPr>
        <a:noFill/>
        <a:ln>
          <a:noFill/>
        </a:ln>
        <a:effectLst/>
      </c:spPr>
    </c:title>
    <c:autoTitleDeleted val="0"/>
    <c:plotArea>
      <c:layout/>
      <c:areaChart>
        <c:grouping val="standard"/>
        <c:varyColors val="0"/>
        <c:ser>
          <c:idx val="1"/>
          <c:order val="1"/>
          <c:tx>
            <c:strRef>
              <c:f>'[Fund III Model - 4Q24 v2.xlsx]CapEx, TI &amp; LC'!$N$54</c:f>
              <c:strCache>
                <c:ptCount val="1"/>
                <c:pt idx="0">
                  <c:v>Accumulated</c:v>
                </c:pt>
              </c:strCache>
            </c:strRef>
          </c:tx>
          <c:spPr>
            <a:solidFill>
              <a:schemeClr val="accent2"/>
            </a:solidFill>
            <a:ln w="25400">
              <a:noFill/>
            </a:ln>
            <a:effectLst/>
          </c:spPr>
          <c:cat>
            <c:numRef>
              <c:f>'[Fund III Model - 4Q24 v2.xlsx]CapEx, TI &amp; LC'!$P$49:$V$49</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LC'!$P$54:$V$54</c:f>
              <c:numCache>
                <c:formatCode>"$"#,##0.0</c:formatCode>
                <c:ptCount val="7"/>
                <c:pt idx="0">
                  <c:v>0.75346338999999973</c:v>
                </c:pt>
                <c:pt idx="1">
                  <c:v>4.4871435199999992</c:v>
                </c:pt>
                <c:pt idx="2">
                  <c:v>15.696790506294999</c:v>
                </c:pt>
                <c:pt idx="3">
                  <c:v>30.529629136135</c:v>
                </c:pt>
                <c:pt idx="4">
                  <c:v>44.498062475853004</c:v>
                </c:pt>
                <c:pt idx="5">
                  <c:v>51.381565874385004</c:v>
                </c:pt>
                <c:pt idx="6">
                  <c:v>60.620677168415</c:v>
                </c:pt>
              </c:numCache>
            </c:numRef>
          </c:val>
          <c:extLst>
            <c:ext xmlns:c16="http://schemas.microsoft.com/office/drawing/2014/chart" uri="{C3380CC4-5D6E-409C-BE32-E72D297353CC}">
              <c16:uniqueId val="{00000000-CD0B-46B0-8E31-EAB6E4EC24BD}"/>
            </c:ext>
          </c:extLst>
        </c:ser>
        <c:dLbls>
          <c:showLegendKey val="0"/>
          <c:showVal val="0"/>
          <c:showCatName val="0"/>
          <c:showSerName val="0"/>
          <c:showPercent val="0"/>
          <c:showBubbleSize val="0"/>
        </c:dLbls>
        <c:axId val="152346736"/>
        <c:axId val="152347216"/>
      </c:areaChart>
      <c:barChart>
        <c:barDir val="col"/>
        <c:grouping val="clustered"/>
        <c:varyColors val="0"/>
        <c:ser>
          <c:idx val="0"/>
          <c:order val="0"/>
          <c:tx>
            <c:strRef>
              <c:f>'[Fund III Model - 4Q24 v2.xlsx]CapEx, TI &amp; LC'!$N$53</c:f>
              <c:strCache>
                <c:ptCount val="1"/>
                <c:pt idx="0">
                  <c:v>Annual Total</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LC'!$P$53:$V$53</c:f>
              <c:numCache>
                <c:formatCode>"$"#,##0.0</c:formatCode>
                <c:ptCount val="7"/>
                <c:pt idx="0">
                  <c:v>0.75346338999999973</c:v>
                </c:pt>
                <c:pt idx="1">
                  <c:v>3.7336801299999998</c:v>
                </c:pt>
                <c:pt idx="2">
                  <c:v>11.209646986295001</c:v>
                </c:pt>
                <c:pt idx="3">
                  <c:v>14.832838629840001</c:v>
                </c:pt>
                <c:pt idx="4">
                  <c:v>13.968433339718002</c:v>
                </c:pt>
                <c:pt idx="5">
                  <c:v>6.8835033985320004</c:v>
                </c:pt>
                <c:pt idx="6">
                  <c:v>9.2391112940299998</c:v>
                </c:pt>
              </c:numCache>
            </c:numRef>
          </c:val>
          <c:extLst>
            <c:ext xmlns:c16="http://schemas.microsoft.com/office/drawing/2014/chart" uri="{C3380CC4-5D6E-409C-BE32-E72D297353CC}">
              <c16:uniqueId val="{00000001-CD0B-46B0-8E31-EAB6E4EC24BD}"/>
            </c:ext>
          </c:extLst>
        </c:ser>
        <c:dLbls>
          <c:showLegendKey val="0"/>
          <c:showVal val="0"/>
          <c:showCatName val="0"/>
          <c:showSerName val="0"/>
          <c:showPercent val="0"/>
          <c:showBubbleSize val="0"/>
        </c:dLbls>
        <c:gapWidth val="219"/>
        <c:axId val="152346736"/>
        <c:axId val="152347216"/>
      </c:barChart>
      <c:lineChart>
        <c:grouping val="standard"/>
        <c:varyColors val="0"/>
        <c:ser>
          <c:idx val="2"/>
          <c:order val="2"/>
          <c:tx>
            <c:v>Accumulated Line</c:v>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7"/>
                <c:pt idx="0">
                  <c:v>2022</c:v>
                </c:pt>
                <c:pt idx="1">
                  <c:v>2023</c:v>
                </c:pt>
                <c:pt idx="2">
                  <c:v>2024</c:v>
                </c:pt>
                <c:pt idx="3">
                  <c:v>2025</c:v>
                </c:pt>
                <c:pt idx="4">
                  <c:v>2026</c:v>
                </c:pt>
                <c:pt idx="5">
                  <c:v>2027</c:v>
                </c:pt>
                <c:pt idx="6">
                  <c:v>2028</c:v>
                </c:pt>
              </c:numCache>
            </c:numRef>
          </c:cat>
          <c:val>
            <c:numRef>
              <c:f>'[Fund III Model - 4Q24 v2.xlsx]CapEx, TI &amp; LC'!$P$54:$V$54</c:f>
              <c:numCache>
                <c:formatCode>"$"#,##0.0</c:formatCode>
                <c:ptCount val="7"/>
                <c:pt idx="0">
                  <c:v>0.75346338999999973</c:v>
                </c:pt>
                <c:pt idx="1">
                  <c:v>4.4871435199999992</c:v>
                </c:pt>
                <c:pt idx="2">
                  <c:v>15.696790506294999</c:v>
                </c:pt>
                <c:pt idx="3">
                  <c:v>30.529629136135</c:v>
                </c:pt>
                <c:pt idx="4">
                  <c:v>44.498062475853004</c:v>
                </c:pt>
                <c:pt idx="5">
                  <c:v>51.381565874385004</c:v>
                </c:pt>
                <c:pt idx="6">
                  <c:v>60.620677168415</c:v>
                </c:pt>
              </c:numCache>
            </c:numRef>
          </c:val>
          <c:smooth val="0"/>
          <c:extLst>
            <c:ext xmlns:c16="http://schemas.microsoft.com/office/drawing/2014/chart" uri="{C3380CC4-5D6E-409C-BE32-E72D297353CC}">
              <c16:uniqueId val="{00000002-CD0B-46B0-8E31-EAB6E4EC24BD}"/>
            </c:ext>
          </c:extLst>
        </c:ser>
        <c:dLbls>
          <c:showLegendKey val="0"/>
          <c:showVal val="0"/>
          <c:showCatName val="0"/>
          <c:showSerName val="0"/>
          <c:showPercent val="0"/>
          <c:showBubbleSize val="0"/>
        </c:dLbls>
        <c:marker val="1"/>
        <c:smooth val="0"/>
        <c:axId val="152346736"/>
        <c:axId val="152347216"/>
      </c:lineChart>
      <c:catAx>
        <c:axId val="15234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7216"/>
        <c:crosses val="autoZero"/>
        <c:auto val="1"/>
        <c:lblAlgn val="ctr"/>
        <c:lblOffset val="100"/>
        <c:noMultiLvlLbl val="0"/>
      </c:catAx>
      <c:valAx>
        <c:axId val="152347216"/>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346736"/>
        <c:crosses val="autoZero"/>
        <c:crossBetween val="between"/>
      </c:valAx>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Economic Occupancy</a:t>
            </a:r>
          </a:p>
          <a:p>
            <a:pPr>
              <a:defRPr/>
            </a:pPr>
            <a:r>
              <a:rPr lang="en-US"/>
              <a:t>1Q25</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'[Fund 3 Economic Occupancy 1Q25.xlsx]Presentation View'!$A$8</c:f>
              <c:strCache>
                <c:ptCount val="1"/>
                <c:pt idx="0">
                  <c:v>Economic Occupancy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'[Fund 3 Economic Occupancy 1Q25.xlsx]Presentation View'!$B$6:$E$6</c:f>
              <c:strCache>
                <c:ptCount val="4"/>
                <c:pt idx="0">
                  <c:v>EOQ 3/2025</c:v>
                </c:pt>
                <c:pt idx="1">
                  <c:v>EOQ 6/2025</c:v>
                </c:pt>
                <c:pt idx="2">
                  <c:v>EOQ 9/2025</c:v>
                </c:pt>
                <c:pt idx="3">
                  <c:v>EOQ 12/2025</c:v>
                </c:pt>
              </c:strCache>
            </c:strRef>
          </c:cat>
          <c:val>
            <c:numRef>
              <c:f>'[Fund 3 Economic Occupancy 1Q25.xlsx]Presentation View'!$B$8:$E$8</c:f>
              <c:numCache>
                <c:formatCode>0.00%</c:formatCode>
                <c:ptCount val="4"/>
                <c:pt idx="0">
                  <c:v>0.87689122178179368</c:v>
                </c:pt>
                <c:pt idx="1">
                  <c:v>0.8634378506507645</c:v>
                </c:pt>
                <c:pt idx="2">
                  <c:v>0.88333163586324992</c:v>
                </c:pt>
                <c:pt idx="3">
                  <c:v>0.89184503314982488</c:v>
                </c:pt>
              </c:numCache>
            </c:numRef>
          </c:val>
          <c:extLst>
            <c:ext xmlns:c16="http://schemas.microsoft.com/office/drawing/2014/chart" uri="{C3380CC4-5D6E-409C-BE32-E72D297353CC}">
              <c16:uniqueId val="{00000000-2DCB-4361-A3C7-95C3F80CE066}"/>
            </c:ext>
          </c:extLst>
        </c:ser>
        <c:dLbls>
          <c:dLblPos val="outEnd"/>
          <c:showLegendKey val="0"/>
          <c:showVal val="1"/>
          <c:showCatName val="0"/>
          <c:showSerName val="0"/>
          <c:showPercent val="0"/>
          <c:showBubbleSize val="0"/>
        </c:dLbls>
        <c:gapWidth val="219"/>
        <c:overlap val="-27"/>
        <c:axId val="220416688"/>
        <c:axId val="220440688"/>
        <c:extLst>
          <c:ext xmlns:c15="http://schemas.microsoft.com/office/drawing/2012/chart" uri="{02D57815-91ED-43cb-92C2-25804820EDAC}">
            <c15:filteredBarSeries>
              <c15:ser>
                <c:idx val="1"/>
                <c:order val="1"/>
                <c:tx>
                  <c:strRef>
                    <c:extLst>
                      <c:ext uri="{02D57815-91ED-43cb-92C2-25804820EDAC}">
                        <c15:formulaRef>
                          <c15:sqref>'[Fund 3 Economic Occupancy 1Q25.xlsx]Presentation View'!$B$6</c15:sqref>
                        </c15:formulaRef>
                      </c:ext>
                    </c:extLst>
                    <c:strCache>
                      <c:ptCount val="1"/>
                      <c:pt idx="0">
                        <c:v>EOQ 3/2025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'[Fund 3 Economic Occupancy 1Q25.xlsx]Presentation View'!$B$6:$E$6</c15:sqref>
                        </c15:formulaRef>
                      </c:ext>
                    </c:extLst>
                    <c:strCache>
                      <c:ptCount val="4"/>
                      <c:pt idx="0">
                        <c:v>EOQ 3/2025</c:v>
                      </c:pt>
                      <c:pt idx="1">
                        <c:v>EOQ 6/2025</c:v>
                      </c:pt>
                      <c:pt idx="2">
                        <c:v>EOQ 9/2025</c:v>
                      </c:pt>
                      <c:pt idx="3">
                        <c:v>EOQ 12/2025</c:v>
                      </c:pt>
                    </c:strCache>
                  </c:strRef>
                </c:cat>
                <c:val>
                  <c:numRef>
                    <c:extLst>
                      <c:ext uri="{02D57815-91ED-43cb-92C2-25804820EDAC}">
                        <c15:formulaRef>
                          <c15:sqref>'[Fund 3 Economic Occupancy 1Q25.xlsx]Presentation View'!$C$6:$E$6</c15:sqref>
                        </c15:formulaRef>
                      </c:ext>
                    </c:extLst>
                    <c:numCache>
                      <c:formatCode>General</c:formatCode>
                      <c:ptCount val="3"/>
                      <c:pt idx="0">
                        <c:v>0</c:v>
                      </c:pt>
                      <c:pt idx="1">
                        <c:v>0</c:v>
                      </c:pt>
                      <c:pt idx="2">
                        <c:v>0</c:v>
                      </c:pt>
                    </c:numCache>
                  </c:numRef>
                </c:val>
                <c:extLst>
                  <c:ext xmlns:c16="http://schemas.microsoft.com/office/drawing/2014/chart" uri="{C3380CC4-5D6E-409C-BE32-E72D297353CC}">
                    <c16:uniqueId val="{00000001-2DCB-4361-A3C7-95C3F80CE066}"/>
                  </c:ext>
                </c:extLst>
              </c15:ser>
            </c15:filteredBarSeries>
          </c:ext>
        </c:extLst>
      </c:barChart>
      <c:catAx>
        <c:axId val="22041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40688"/>
        <c:crosses val="autoZero"/>
        <c:auto val="1"/>
        <c:lblAlgn val="ctr"/>
        <c:lblOffset val="100"/>
        <c:noMultiLvlLbl val="0"/>
      </c:catAx>
      <c:valAx>
        <c:axId val="2204406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4166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CapEx, TI &amp; LC per Year (Credit Facility)</a:t>
            </a:r>
          </a:p>
        </c:rich>
      </c:tx>
      <c:overlay val="0"/>
      <c:spPr>
        <a:noFill/>
        <a:ln>
          <a:noFill/>
        </a:ln>
        <a:effectLst/>
      </c:spPr>
    </c:title>
    <c:autoTitleDeleted val="0"/>
    <c:plotArea>
      <c:layout/>
      <c:barChart>
        <c:barDir val="col"/>
        <c:grouping val="stacked"/>
        <c:varyColors val="0"/>
        <c:ser>
          <c:idx val="0"/>
          <c:order val="0"/>
          <c:tx>
            <c:strRef>
              <c:f>'[Fund III Model - 4Q24 v2.xlsx]CapEx, TI &amp; LC'!$N$50</c:f>
              <c:strCache>
                <c:ptCount val="1"/>
                <c:pt idx="0">
                  <c:v>CapEx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5"/>
                <c:pt idx="0">
                  <c:v>2024</c:v>
                </c:pt>
                <c:pt idx="1">
                  <c:v>2025</c:v>
                </c:pt>
                <c:pt idx="2">
                  <c:v>2026</c:v>
                </c:pt>
                <c:pt idx="3">
                  <c:v>2027</c:v>
                </c:pt>
                <c:pt idx="4">
                  <c:v>2028</c:v>
                </c:pt>
              </c:numCache>
              <c:extLst/>
            </c:numRef>
          </c:cat>
          <c:val>
            <c:numRef>
              <c:f>'[Fund III Model - 4Q24 v2.xlsx]CapEx, TI &amp; LC'!$P$50:$V$50</c:f>
              <c:numCache>
                <c:formatCode>"$"#,##0.0</c:formatCode>
                <c:ptCount val="5"/>
                <c:pt idx="0">
                  <c:v>7.8086421762949998</c:v>
                </c:pt>
                <c:pt idx="1">
                  <c:v>8.0416832986690014</c:v>
                </c:pt>
                <c:pt idx="2">
                  <c:v>7.1410225926750011</c:v>
                </c:pt>
                <c:pt idx="3">
                  <c:v>3.3598270701250001</c:v>
                </c:pt>
                <c:pt idx="4">
                  <c:v>4.7001507767520003</c:v>
                </c:pt>
              </c:numCache>
              <c:extLst/>
            </c:numRef>
          </c:val>
          <c:extLst>
            <c:ext xmlns:c16="http://schemas.microsoft.com/office/drawing/2014/chart" uri="{C3380CC4-5D6E-409C-BE32-E72D297353CC}">
              <c16:uniqueId val="{00000000-43DA-42A7-A381-3EC1C71838E9}"/>
            </c:ext>
          </c:extLst>
        </c:ser>
        <c:ser>
          <c:idx val="1"/>
          <c:order val="1"/>
          <c:tx>
            <c:strRef>
              <c:f>'[Fund III Model - 4Q24 v2.xlsx]CapEx, TI &amp; LC'!$N$51</c:f>
              <c:strCache>
                <c:ptCount val="1"/>
                <c:pt idx="0">
                  <c:v>TI</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5"/>
                <c:pt idx="0">
                  <c:v>2024</c:v>
                </c:pt>
                <c:pt idx="1">
                  <c:v>2025</c:v>
                </c:pt>
                <c:pt idx="2">
                  <c:v>2026</c:v>
                </c:pt>
                <c:pt idx="3">
                  <c:v>2027</c:v>
                </c:pt>
                <c:pt idx="4">
                  <c:v>2028</c:v>
                </c:pt>
              </c:numCache>
              <c:extLst/>
            </c:numRef>
          </c:cat>
          <c:val>
            <c:numRef>
              <c:f>'[Fund III Model - 4Q24 v2.xlsx]CapEx, TI &amp; LC'!$P$51:$V$51</c:f>
              <c:numCache>
                <c:formatCode>"$"#,##0.0</c:formatCode>
                <c:ptCount val="5"/>
                <c:pt idx="0">
                  <c:v>1.28028378</c:v>
                </c:pt>
                <c:pt idx="1">
                  <c:v>3.5881337583419999</c:v>
                </c:pt>
                <c:pt idx="2">
                  <c:v>3.9143494930200005</c:v>
                </c:pt>
                <c:pt idx="3">
                  <c:v>1.862465503443</c:v>
                </c:pt>
                <c:pt idx="4">
                  <c:v>2.2808027511389999</c:v>
                </c:pt>
              </c:numCache>
              <c:extLst/>
            </c:numRef>
          </c:val>
          <c:extLst>
            <c:ext xmlns:c16="http://schemas.microsoft.com/office/drawing/2014/chart" uri="{C3380CC4-5D6E-409C-BE32-E72D297353CC}">
              <c16:uniqueId val="{00000001-43DA-42A7-A381-3EC1C71838E9}"/>
            </c:ext>
          </c:extLst>
        </c:ser>
        <c:ser>
          <c:idx val="2"/>
          <c:order val="2"/>
          <c:tx>
            <c:strRef>
              <c:f>'[Fund III Model - 4Q24 v2.xlsx]CapEx, TI &amp; LC'!$N$52</c:f>
              <c:strCache>
                <c:ptCount val="1"/>
                <c:pt idx="0">
                  <c:v>LC</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5"/>
                <c:pt idx="0">
                  <c:v>2024</c:v>
                </c:pt>
                <c:pt idx="1">
                  <c:v>2025</c:v>
                </c:pt>
                <c:pt idx="2">
                  <c:v>2026</c:v>
                </c:pt>
                <c:pt idx="3">
                  <c:v>2027</c:v>
                </c:pt>
                <c:pt idx="4">
                  <c:v>2028</c:v>
                </c:pt>
              </c:numCache>
              <c:extLst/>
            </c:numRef>
          </c:cat>
          <c:val>
            <c:numRef>
              <c:f>'[Fund III Model - 4Q24 v2.xlsx]CapEx, TI &amp; LC'!$P$52:$V$52</c:f>
              <c:numCache>
                <c:formatCode>"$"#,##0.0</c:formatCode>
                <c:ptCount val="5"/>
                <c:pt idx="0">
                  <c:v>2.1207210300000003</c:v>
                </c:pt>
                <c:pt idx="1">
                  <c:v>3.2030215728289995</c:v>
                </c:pt>
                <c:pt idx="2">
                  <c:v>2.9130612540230003</c:v>
                </c:pt>
                <c:pt idx="3">
                  <c:v>1.6612108249640005</c:v>
                </c:pt>
                <c:pt idx="4">
                  <c:v>2.258157766139</c:v>
                </c:pt>
              </c:numCache>
              <c:extLst/>
            </c:numRef>
          </c:val>
          <c:extLst>
            <c:ext xmlns:c16="http://schemas.microsoft.com/office/drawing/2014/chart" uri="{C3380CC4-5D6E-409C-BE32-E72D297353CC}">
              <c16:uniqueId val="{00000002-43DA-42A7-A381-3EC1C71838E9}"/>
            </c:ext>
          </c:extLst>
        </c:ser>
        <c:dLbls>
          <c:showLegendKey val="0"/>
          <c:showVal val="0"/>
          <c:showCatName val="0"/>
          <c:showSerName val="0"/>
          <c:showPercent val="0"/>
          <c:showBubbleSize val="0"/>
        </c:dLbls>
        <c:gapWidth val="150"/>
        <c:overlap val="100"/>
        <c:axId val="1776985023"/>
        <c:axId val="1777003743"/>
      </c:barChart>
      <c:lineChart>
        <c:grouping val="standard"/>
        <c:varyColors val="0"/>
        <c:ser>
          <c:idx val="3"/>
          <c:order val="3"/>
          <c:tx>
            <c:strRef>
              <c:f>'[Fund III Model - 4Q24 v2.xlsx]CapEx, TI &amp; LC'!$N$53</c:f>
              <c:strCache>
                <c:ptCount val="1"/>
                <c:pt idx="0">
                  <c:v>Annual 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v2.xlsx]CapEx, TI &amp; LC'!$P$49:$V$49</c:f>
              <c:numCache>
                <c:formatCode>General</c:formatCode>
                <c:ptCount val="5"/>
                <c:pt idx="0">
                  <c:v>2024</c:v>
                </c:pt>
                <c:pt idx="1">
                  <c:v>2025</c:v>
                </c:pt>
                <c:pt idx="2">
                  <c:v>2026</c:v>
                </c:pt>
                <c:pt idx="3">
                  <c:v>2027</c:v>
                </c:pt>
                <c:pt idx="4">
                  <c:v>2028</c:v>
                </c:pt>
              </c:numCache>
              <c:extLst/>
            </c:numRef>
          </c:cat>
          <c:val>
            <c:numRef>
              <c:f>'[Fund III Model - 4Q24 v2.xlsx]CapEx, TI &amp; LC'!$P$53:$V$53</c:f>
              <c:numCache>
                <c:formatCode>"$"#,##0.0</c:formatCode>
                <c:ptCount val="5"/>
                <c:pt idx="0">
                  <c:v>11.209646986295001</c:v>
                </c:pt>
                <c:pt idx="1">
                  <c:v>14.832838629840001</c:v>
                </c:pt>
                <c:pt idx="2">
                  <c:v>13.968433339718002</c:v>
                </c:pt>
                <c:pt idx="3">
                  <c:v>6.8835033985320004</c:v>
                </c:pt>
                <c:pt idx="4">
                  <c:v>9.2391112940299998</c:v>
                </c:pt>
              </c:numCache>
              <c:extLst/>
            </c:numRef>
          </c:val>
          <c:smooth val="0"/>
          <c:extLst>
            <c:ext xmlns:c16="http://schemas.microsoft.com/office/drawing/2014/chart" uri="{C3380CC4-5D6E-409C-BE32-E72D297353CC}">
              <c16:uniqueId val="{00000003-43DA-42A7-A381-3EC1C71838E9}"/>
            </c:ext>
          </c:extLst>
        </c:ser>
        <c:dLbls>
          <c:showLegendKey val="0"/>
          <c:showVal val="0"/>
          <c:showCatName val="0"/>
          <c:showSerName val="0"/>
          <c:showPercent val="0"/>
          <c:showBubbleSize val="0"/>
        </c:dLbls>
        <c:marker val="1"/>
        <c:smooth val="0"/>
        <c:axId val="1776985023"/>
        <c:axId val="1777003743"/>
      </c:lineChart>
      <c:catAx>
        <c:axId val="177698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003743"/>
        <c:crosses val="autoZero"/>
        <c:auto val="1"/>
        <c:lblAlgn val="ctr"/>
        <c:lblOffset val="100"/>
        <c:noMultiLvlLbl val="0"/>
      </c:catAx>
      <c:valAx>
        <c:axId val="1777003743"/>
        <c:scaling>
          <c:orientation val="minMax"/>
        </c:scaling>
        <c:delete val="0"/>
        <c:axPos val="l"/>
        <c:numFmt formatCode="&quot;$&quot;#,##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985023"/>
        <c:crosses val="autoZero"/>
        <c:crossBetween val="between"/>
      </c:valAx>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Yield on Cost (Credit Facility)</a:t>
            </a:r>
          </a:p>
        </c:rich>
      </c:tx>
      <c:overlay val="0"/>
      <c:spPr>
        <a:noFill/>
        <a:ln>
          <a:noFill/>
        </a:ln>
        <a:effectLst/>
      </c:spPr>
    </c:title>
    <c:autoTitleDeleted val="0"/>
    <c:plotArea>
      <c:layout/>
      <c:barChart>
        <c:barDir val="col"/>
        <c:grouping val="clustered"/>
        <c:varyColors val="0"/>
        <c:ser>
          <c:idx val="0"/>
          <c:order val="0"/>
          <c:tx>
            <c:strRef>
              <c:f>'[Fund III Model - 4Q24 v2.xlsx]Fund Performance'!$N$82</c:f>
              <c:strCache>
                <c:ptCount val="1"/>
                <c:pt idx="0">
                  <c:v>Yield on Cost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v2.xlsx]Fund Performance'!$P$81:$T$81</c:f>
              <c:numCache>
                <c:formatCode>General</c:formatCode>
                <c:ptCount val="5"/>
                <c:pt idx="0">
                  <c:v>2024</c:v>
                </c:pt>
                <c:pt idx="1">
                  <c:v>2025</c:v>
                </c:pt>
                <c:pt idx="2">
                  <c:v>2026</c:v>
                </c:pt>
                <c:pt idx="3">
                  <c:v>2027</c:v>
                </c:pt>
                <c:pt idx="4">
                  <c:v>2028</c:v>
                </c:pt>
              </c:numCache>
            </c:numRef>
          </c:cat>
          <c:val>
            <c:numRef>
              <c:f>'[Fund III Model - 4Q24 v2.xlsx]Fund Performance'!$P$82:$T$82</c:f>
              <c:numCache>
                <c:formatCode>0.00%</c:formatCode>
                <c:ptCount val="5"/>
                <c:pt idx="0">
                  <c:v>6.2927979481917334E-2</c:v>
                </c:pt>
                <c:pt idx="1">
                  <c:v>5.9818851277601809E-2</c:v>
                </c:pt>
                <c:pt idx="2">
                  <c:v>6.5984666791400651E-2</c:v>
                </c:pt>
                <c:pt idx="3">
                  <c:v>7.2383740010144443E-2</c:v>
                </c:pt>
                <c:pt idx="4">
                  <c:v>7.6138300821921884E-2</c:v>
                </c:pt>
              </c:numCache>
            </c:numRef>
          </c:val>
          <c:extLst>
            <c:ext xmlns:c16="http://schemas.microsoft.com/office/drawing/2014/chart" uri="{C3380CC4-5D6E-409C-BE32-E72D297353CC}">
              <c16:uniqueId val="{00000000-326C-4286-ACB1-D5C003791226}"/>
            </c:ext>
          </c:extLst>
        </c:ser>
        <c:dLbls>
          <c:showLegendKey val="0"/>
          <c:showVal val="0"/>
          <c:showCatName val="0"/>
          <c:showSerName val="0"/>
          <c:showPercent val="0"/>
          <c:showBubbleSize val="0"/>
        </c:dLbls>
        <c:gapWidth val="219"/>
        <c:axId val="1739626767"/>
        <c:axId val="1739628687"/>
      </c:barChart>
      <c:lineChart>
        <c:grouping val="standard"/>
        <c:varyColors val="0"/>
        <c:ser>
          <c:idx val="1"/>
          <c:order val="1"/>
          <c:tx>
            <c:strRef>
              <c:f>'[Fund III Model - 4Q24 v2.xlsx]Fund Performance'!$N$83</c:f>
              <c:strCache>
                <c:ptCount val="1"/>
                <c:pt idx="0">
                  <c:v>YOC Growth</c:v>
                </c:pt>
              </c:strCache>
            </c:strRef>
          </c:tx>
          <c:spPr>
            <a:ln w="28575" cap="rnd">
              <a:solidFill>
                <a:schemeClr val="accent1"/>
              </a:solidFill>
              <a:round/>
            </a:ln>
            <a:effectLst/>
          </c:spPr>
          <c:marker>
            <c:symbol val="none"/>
          </c:marker>
          <c:dLbls>
            <c:dLbl>
              <c:idx val="1"/>
              <c:layout>
                <c:manualLayout>
                  <c:x val="-1.6800167207963349E-2"/>
                  <c:y val="-3.28574728574727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6C-4286-ACB1-D5C003791226}"/>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'[Fund III Model - 4Q24 v2.xlsx]Fund Performance'!$P$81:$T$81</c:f>
              <c:numCache>
                <c:formatCode>General</c:formatCode>
                <c:ptCount val="5"/>
                <c:pt idx="0">
                  <c:v>2024</c:v>
                </c:pt>
                <c:pt idx="1">
                  <c:v>2025</c:v>
                </c:pt>
                <c:pt idx="2">
                  <c:v>2026</c:v>
                </c:pt>
                <c:pt idx="3">
                  <c:v>2027</c:v>
                </c:pt>
                <c:pt idx="4">
                  <c:v>2028</c:v>
                </c:pt>
              </c:numCache>
            </c:numRef>
          </c:cat>
          <c:val>
            <c:numRef>
              <c:f>'[Fund III Model - 4Q24 v2.xlsx]Fund Performance'!$P$83:$T$83</c:f>
              <c:numCache>
                <c:formatCode>0.0%</c:formatCode>
                <c:ptCount val="5"/>
                <c:pt idx="1">
                  <c:v>-4.940772339923849E-2</c:v>
                </c:pt>
                <c:pt idx="2">
                  <c:v>0.10307478967098671</c:v>
                </c:pt>
                <c:pt idx="3">
                  <c:v>9.697818493155963E-2</c:v>
                </c:pt>
                <c:pt idx="4">
                  <c:v>5.1870224048263358E-2</c:v>
                </c:pt>
              </c:numCache>
            </c:numRef>
          </c:val>
          <c:smooth val="0"/>
          <c:extLst>
            <c:ext xmlns:c16="http://schemas.microsoft.com/office/drawing/2014/chart" uri="{C3380CC4-5D6E-409C-BE32-E72D297353CC}">
              <c16:uniqueId val="{00000001-326C-4286-ACB1-D5C003791226}"/>
            </c:ext>
          </c:extLst>
        </c:ser>
        <c:dLbls>
          <c:showLegendKey val="0"/>
          <c:showVal val="0"/>
          <c:showCatName val="0"/>
          <c:showSerName val="0"/>
          <c:showPercent val="0"/>
          <c:showBubbleSize val="0"/>
        </c:dLbls>
        <c:marker val="1"/>
        <c:smooth val="0"/>
        <c:axId val="1739626767"/>
        <c:axId val="1739628687"/>
      </c:lineChart>
      <c:catAx>
        <c:axId val="173962676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8687"/>
        <c:crosses val="autoZero"/>
        <c:auto val="1"/>
        <c:lblAlgn val="ctr"/>
        <c:lblOffset val="100"/>
        <c:noMultiLvlLbl val="0"/>
      </c:catAx>
      <c:valAx>
        <c:axId val="1739628687"/>
        <c:scaling>
          <c:orientation val="minMax"/>
          <c:max val="0.11000000000000001"/>
          <c:min val="-4.9900000000000007E-2"/>
        </c:scaling>
        <c:delete val="0"/>
        <c:axPos val="l"/>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9626767"/>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a:t>Hedging Breakdown for $484M Outstanding Debt (End of 1Q24, including Subline)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052833673568583"/>
          <c:y val="0.18395517400602701"/>
          <c:w val="0.6296840672693691"/>
          <c:h val="0.78710508408671143"/>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64-49F2-862D-B9EF9269451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64-49F2-862D-B9EF9269451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64-49F2-862D-B9EF9269451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64-49F2-862D-B9EF9269451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564-49F2-862D-B9EF92694511}"/>
              </c:ext>
            </c:extLst>
          </c:dPt>
          <c:dLbls>
            <c:dLbl>
              <c:idx val="1"/>
              <c:spPr>
                <a:solidFill>
                  <a:schemeClr val="accent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64-49F2-862D-B9EF92694511}"/>
                </c:ext>
              </c:extLst>
            </c:dLbl>
            <c:dLbl>
              <c:idx val="2"/>
              <c:spPr>
                <a:solidFill>
                  <a:schemeClr val="accent3"/>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564-49F2-862D-B9EF92694511}"/>
                </c:ext>
              </c:extLst>
            </c:dLbl>
            <c:dLbl>
              <c:idx val="3"/>
              <c:spPr>
                <a:solidFill>
                  <a:schemeClr val="accent4"/>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564-49F2-862D-B9EF92694511}"/>
                </c:ext>
              </c:extLst>
            </c:dLbl>
            <c:dLbl>
              <c:idx val="4"/>
              <c:spPr>
                <a:solidFill>
                  <a:schemeClr val="accent5"/>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2564-49F2-862D-B9EF92694511}"/>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'[Fund III Model - 2Q24 v1.2 - Seed Portfolio Loan Pool Breakdown.xlsx]Hedging'!$T$8:$T$12</c:f>
              <c:strCache>
                <c:ptCount val="5"/>
                <c:pt idx="0">
                  <c:v>Swap</c:v>
                </c:pt>
                <c:pt idx="1">
                  <c:v>Cap</c:v>
                </c:pt>
                <c:pt idx="2">
                  <c:v>Apollo</c:v>
                </c:pt>
                <c:pt idx="3">
                  <c:v>NYL</c:v>
                </c:pt>
                <c:pt idx="4">
                  <c:v>Floating</c:v>
                </c:pt>
              </c:strCache>
            </c:strRef>
          </c:cat>
          <c:val>
            <c:numRef>
              <c:f>'[Fund III Model - 2Q24 v1.2 - Seed Portfolio Loan Pool Breakdown.xlsx]Hedging'!$V$8:$V$12</c:f>
              <c:numCache>
                <c:formatCode>"$"#,##0</c:formatCode>
                <c:ptCount val="5"/>
                <c:pt idx="0">
                  <c:v>71</c:v>
                </c:pt>
                <c:pt idx="1">
                  <c:v>111</c:v>
                </c:pt>
                <c:pt idx="2">
                  <c:v>94.5</c:v>
                </c:pt>
                <c:pt idx="3">
                  <c:v>90</c:v>
                </c:pt>
                <c:pt idx="4">
                  <c:v>117</c:v>
                </c:pt>
              </c:numCache>
            </c:numRef>
          </c:val>
          <c:extLst>
            <c:ext xmlns:c16="http://schemas.microsoft.com/office/drawing/2014/chart" uri="{C3380CC4-5D6E-409C-BE32-E72D297353CC}">
              <c16:uniqueId val="{0000000A-2564-49F2-862D-B9EF92694511}"/>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Rate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Prior Lease PSF</c:v>
                </c:pt>
                <c:pt idx="1">
                  <c:v>PSF (BP)</c:v>
                </c:pt>
                <c:pt idx="2">
                  <c:v>FM PSF</c:v>
                </c:pt>
                <c:pt idx="3">
                  <c:v>PSF</c:v>
                </c:pt>
              </c:strCache>
            </c:strRef>
          </c:cat>
          <c:val>
            <c:numRef>
              <c:f>Sheet1!$B$2:$B$5</c:f>
              <c:numCache>
                <c:formatCode>"$"#,##0.00_);[Red]\("$"#,##0.00\)</c:formatCode>
                <c:ptCount val="4"/>
                <c:pt idx="0">
                  <c:v>6.1</c:v>
                </c:pt>
                <c:pt idx="1">
                  <c:v>9.16</c:v>
                </c:pt>
                <c:pt idx="2">
                  <c:v>9.0500000000000007</c:v>
                </c:pt>
                <c:pt idx="3">
                  <c:v>9.36</c:v>
                </c:pt>
              </c:numCache>
            </c:numRef>
          </c:val>
          <c:extLst>
            <c:ext xmlns:c16="http://schemas.microsoft.com/office/drawing/2014/chart" uri="{C3380CC4-5D6E-409C-BE32-E72D297353CC}">
              <c16:uniqueId val="{00000000-FB98-4DD8-912C-8DAF1745A64C}"/>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crossAx val="44679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t>Leasing Spread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2041198348722E-2"/>
          <c:y val="0.27325643790828824"/>
          <c:w val="0.9153703395757552"/>
          <c:h val="0.48288296172548967"/>
        </c:manualLayout>
      </c:layout>
      <c:barChart>
        <c:barDir val="col"/>
        <c:grouping val="clustered"/>
        <c:varyColors val="0"/>
        <c:ser>
          <c:idx val="0"/>
          <c:order val="0"/>
          <c:tx>
            <c:strRef>
              <c:f>Sheet1!$B$1</c:f>
              <c:strCache>
                <c:ptCount val="1"/>
                <c:pt idx="0">
                  <c:v>All Leases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Sheet1!$B$2:$B$3</c:f>
              <c:numCache>
                <c:formatCode>0%</c:formatCode>
                <c:ptCount val="2"/>
                <c:pt idx="0">
                  <c:v>0.21</c:v>
                </c:pt>
                <c:pt idx="1">
                  <c:v>0.03</c:v>
                </c:pt>
              </c:numCache>
            </c:numRef>
          </c:val>
          <c:extLst>
            <c:ext xmlns:c16="http://schemas.microsoft.com/office/drawing/2014/chart" uri="{C3380CC4-5D6E-409C-BE32-E72D297353CC}">
              <c16:uniqueId val="{00000000-6669-4557-94D0-655F30A60C47}"/>
            </c:ext>
          </c:extLst>
        </c:ser>
        <c:ser>
          <c:idx val="1"/>
          <c:order val="1"/>
          <c:tx>
            <c:strRef>
              <c:f>Sheet1!$C$1</c:f>
              <c:strCache>
                <c:ptCount val="1"/>
                <c:pt idx="0">
                  <c:v>Fund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Rent Increase over Prior Leases</c:v>
                </c:pt>
                <c:pt idx="1">
                  <c:v>Rent Increase over BP</c:v>
                </c:pt>
              </c:strCache>
            </c:strRef>
          </c:cat>
          <c:val>
            <c:numRef>
              <c:f>Sheet1!$C$2:$C$3</c:f>
              <c:numCache>
                <c:formatCode>0%</c:formatCode>
                <c:ptCount val="2"/>
                <c:pt idx="0">
                  <c:v>0.67</c:v>
                </c:pt>
                <c:pt idx="1">
                  <c:v>0.02</c:v>
                </c:pt>
              </c:numCache>
            </c:numRef>
          </c:val>
          <c:extLst>
            <c:ext xmlns:c16="http://schemas.microsoft.com/office/drawing/2014/chart" uri="{C3380CC4-5D6E-409C-BE32-E72D297353CC}">
              <c16:uniqueId val="{00000001-6669-4557-94D0-655F30A60C47}"/>
            </c:ext>
          </c:extLst>
        </c:ser>
        <c:dLbls>
          <c:showLegendKey val="0"/>
          <c:showVal val="0"/>
          <c:showCatName val="0"/>
          <c:showSerName val="0"/>
          <c:showPercent val="0"/>
          <c:showBubbleSize val="0"/>
        </c:dLbls>
        <c:gapWidth val="219"/>
        <c:overlap val="-27"/>
        <c:axId val="446799456"/>
        <c:axId val="446792736"/>
      </c:barChart>
      <c:catAx>
        <c:axId val="44679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792736"/>
        <c:crosses val="autoZero"/>
        <c:auto val="1"/>
        <c:lblAlgn val="ctr"/>
        <c:lblOffset val="100"/>
        <c:noMultiLvlLbl val="0"/>
      </c:catAx>
      <c:valAx>
        <c:axId val="44679273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4679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data id="0">
      <cx:numDim type="val">
        <cx:f>'[DRAFT Q1 25 Leasing Performance_v3.xlsx]DT Distribution'!$A$2:$A$128</cx:f>
        <cx:lvl ptCount="127" formatCode="General">
          <cx:pt idx="0">4</cx:pt>
          <cx:pt idx="1">0</cx:pt>
          <cx:pt idx="2">5.5</cx:pt>
          <cx:pt idx="3">5</cx:pt>
          <cx:pt idx="4">0</cx:pt>
          <cx:pt idx="5">0</cx:pt>
          <cx:pt idx="6">0</cx:pt>
          <cx:pt idx="7">0</cx:pt>
          <cx:pt idx="8">9</cx:pt>
          <cx:pt idx="9">0</cx:pt>
          <cx:pt idx="10">6</cx:pt>
          <cx:pt idx="11">9</cx:pt>
          <cx:pt idx="12">6</cx:pt>
          <cx:pt idx="13">3</cx:pt>
          <cx:pt idx="14">4</cx:pt>
          <cx:pt idx="15">3</cx:pt>
          <cx:pt idx="16">1</cx:pt>
          <cx:pt idx="17">3</cx:pt>
          <cx:pt idx="18">5</cx:pt>
          <cx:pt idx="19">3.2000000000000002</cx:pt>
          <cx:pt idx="20">1</cx:pt>
          <cx:pt idx="21">0</cx:pt>
          <cx:pt idx="22">0</cx:pt>
          <cx:pt idx="23">17</cx:pt>
          <cx:pt idx="24">4</cx:pt>
          <cx:pt idx="25">0</cx:pt>
          <cx:pt idx="26">15</cx:pt>
          <cx:pt idx="27">0</cx:pt>
          <cx:pt idx="28">0</cx:pt>
          <cx:pt idx="29">2</cx:pt>
          <cx:pt idx="30">3</cx:pt>
          <cx:pt idx="31">5</cx:pt>
          <cx:pt idx="32">9</cx:pt>
          <cx:pt idx="33">9</cx:pt>
          <cx:pt idx="34">3</cx:pt>
          <cx:pt idx="35">5</cx:pt>
          <cx:pt idx="36">1</cx:pt>
          <cx:pt idx="37">9</cx:pt>
          <cx:pt idx="38">0</cx:pt>
          <cx:pt idx="39">0</cx:pt>
          <cx:pt idx="40">0.5</cx:pt>
          <cx:pt idx="41">9</cx:pt>
          <cx:pt idx="42">6</cx:pt>
          <cx:pt idx="43">0</cx:pt>
          <cx:pt idx="44">3</cx:pt>
          <cx:pt idx="45">3.3999999999999999</cx:pt>
          <cx:pt idx="46">6</cx:pt>
          <cx:pt idx="47">0</cx:pt>
          <cx:pt idx="48">6</cx:pt>
          <cx:pt idx="49">3</cx:pt>
          <cx:pt idx="50">16</cx:pt>
          <cx:pt idx="51">10</cx:pt>
          <cx:pt idx="52">10</cx:pt>
          <cx:pt idx="53">3</cx:pt>
          <cx:pt idx="54">8</cx:pt>
          <cx:pt idx="55">2</cx:pt>
          <cx:pt idx="56">16</cx:pt>
          <cx:pt idx="57">3</cx:pt>
          <cx:pt idx="58">0</cx:pt>
          <cx:pt idx="59">1.5</cx:pt>
          <cx:pt idx="60">3</cx:pt>
          <cx:pt idx="61">10</cx:pt>
          <cx:pt idx="62">2</cx:pt>
          <cx:pt idx="63">6</cx:pt>
          <cx:pt idx="64">1</cx:pt>
          <cx:pt idx="65">8</cx:pt>
          <cx:pt idx="66">0</cx:pt>
          <cx:pt idx="67">16</cx:pt>
          <cx:pt idx="68">5</cx:pt>
          <cx:pt idx="69">0</cx:pt>
          <cx:pt idx="70">2</cx:pt>
          <cx:pt idx="71">4</cx:pt>
          <cx:pt idx="72">5</cx:pt>
          <cx:pt idx="73">1</cx:pt>
          <cx:pt idx="74">4</cx:pt>
          <cx:pt idx="75">9</cx:pt>
          <cx:pt idx="76">1.5</cx:pt>
          <cx:pt idx="77">0</cx:pt>
          <cx:pt idx="78">1</cx:pt>
          <cx:pt idx="79">3</cx:pt>
          <cx:pt idx="80">6</cx:pt>
          <cx:pt idx="81">6</cx:pt>
          <cx:pt idx="82">2</cx:pt>
          <cx:pt idx="83">2</cx:pt>
          <cx:pt idx="84">0</cx:pt>
          <cx:pt idx="85">2</cx:pt>
          <cx:pt idx="86">6</cx:pt>
          <cx:pt idx="87">2</cx:pt>
          <cx:pt idx="88">0</cx:pt>
          <cx:pt idx="89">14</cx:pt>
          <cx:pt idx="90">1</cx:pt>
          <cx:pt idx="91">0</cx:pt>
          <cx:pt idx="92">0</cx:pt>
          <cx:pt idx="93">0</cx:pt>
          <cx:pt idx="94">18</cx:pt>
          <cx:pt idx="95">15</cx:pt>
          <cx:pt idx="96">1</cx:pt>
          <cx:pt idx="97">15</cx:pt>
          <cx:pt idx="98">6</cx:pt>
          <cx:pt idx="99">1</cx:pt>
          <cx:pt idx="100">13</cx:pt>
          <cx:pt idx="101">6</cx:pt>
          <cx:pt idx="102">5</cx:pt>
          <cx:pt idx="103">1</cx:pt>
          <cx:pt idx="104">3</cx:pt>
          <cx:pt idx="105">9</cx:pt>
          <cx:pt idx="106">0</cx:pt>
          <cx:pt idx="107">16</cx:pt>
          <cx:pt idx="108">22</cx:pt>
          <cx:pt idx="109">7</cx:pt>
          <cx:pt idx="110">0</cx:pt>
          <cx:pt idx="111">4</cx:pt>
          <cx:pt idx="112">4</cx:pt>
          <cx:pt idx="113">15</cx:pt>
          <cx:pt idx="114">17</cx:pt>
          <cx:pt idx="115">4</cx:pt>
          <cx:pt idx="116">16</cx:pt>
          <cx:pt idx="117">14</cx:pt>
          <cx:pt idx="118">2</cx:pt>
          <cx:pt idx="119">3</cx:pt>
          <cx:pt idx="120">14</cx:pt>
          <cx:pt idx="121">10</cx:pt>
          <cx:pt idx="122">2</cx:pt>
          <cx:pt idx="123">2</cx:pt>
          <cx:pt idx="124">21</cx:pt>
          <cx:pt idx="125">3</cx:pt>
          <cx:pt idx="126">6</cx:pt>
        </cx:lvl>
      </cx:numDim>
    </cx:data>
  </cx:chartData>
  <cx:chart>
    <cx:title pos="t" align="ctr" overlay="0">
      <cx:tx>
        <cx:rich>
          <a:bodyPr spcFirstLastPara="1" vertOverflow="ellipsis" horzOverflow="overflow" wrap="square" lIns="0" tIns="0" rIns="0" bIns="0" anchor="ctr" anchorCtr="1"/>
          <a:lstStyle/>
          <a:p>
            <a:pPr rtl="0">
              <a:defRPr sz="1000">
                <a:latin typeface="Aptos" panose="020B0004020202020204" pitchFamily="34" charset="0"/>
                <a:ea typeface="Aptos" panose="020B0004020202020204" pitchFamily="34" charset="0"/>
                <a:cs typeface="Aptos" panose="020B0004020202020204" pitchFamily="34" charset="0"/>
              </a:defRPr>
            </a:pPr>
            <a:r>
              <a:rPr lang="en-US" sz="1200" b="0" i="0" baseline="0">
                <a:effectLst/>
                <a:latin typeface="+mj-lt"/>
              </a:rPr>
              <a:t>Downtime (</a:t>
            </a:r>
            <a:r>
              <a:rPr lang="en-US" sz="1200" b="0" i="0" baseline="0" err="1">
                <a:effectLst/>
                <a:latin typeface="+mj-lt"/>
              </a:rPr>
              <a:t>mos</a:t>
            </a:r>
            <a:r>
              <a:rPr lang="en-US" sz="1200" b="0" i="0" baseline="0">
                <a:effectLst/>
                <a:latin typeface="+mj-lt"/>
              </a:rPr>
              <a:t>) for New Leases since Inception : </a:t>
            </a:r>
            <a:r>
              <a:rPr lang="en-US" sz="1200" b="1" i="0" baseline="0">
                <a:effectLst/>
                <a:latin typeface="+mj-lt"/>
              </a:rPr>
              <a:t>Distribution</a:t>
            </a:r>
            <a:endParaRPr lang="en-US" sz="1200">
              <a:effectLst/>
              <a:latin typeface="+mj-lt"/>
            </a:endParaRPr>
          </a:p>
        </cx:rich>
      </cx:tx>
    </cx:title>
    <cx:plotArea>
      <cx:plotAreaRegion>
        <cx:series layoutId="clusteredColumn" uniqueId="{DD52BE20-E731-47E7-8FCD-3535CB866769}">
          <cx:data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visibility seriesName="0" categoryName="0" value="1"/>
          </cx:dataLabels>
          <cx:dataId val="0"/>
          <cx:layoutPr>
            <cx:binning intervalClosed="r">
              <cx:binSize val="3"/>
            </cx:binning>
          </cx:layoutPr>
        </cx:series>
      </cx:plotAreaRegion>
      <cx:axis id="0">
        <cx:catScaling gapWidth="0"/>
        <cx:tick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ptos" panose="020B0004020202020204" pitchFamily="34" charset="0"/>
                <a:ea typeface="Aptos" panose="020B0004020202020204" pitchFamily="34" charset="0"/>
                <a:cs typeface="Aptos" panose="020B0004020202020204" pitchFamily="34" charset="0"/>
              </a:defRPr>
            </a:pPr>
            <a:endParaRPr lang="en-US">
              <a:latin typeface="Aptos" panose="020B0004020202020204" pitchFamily="34" charset="0"/>
            </a:endParaRPr>
          </a:p>
        </cx:txPr>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'ITD NAV Trend'!$F$4:$F$12</cx:f>
        <cx:lvl ptCount="9">
          <cx:pt idx="0">Capital Invested </cx:pt>
          <cx:pt idx="1">Mgmt. Fees</cx:pt>
          <cx:pt idx="2">Fund Expenses</cx:pt>
          <cx:pt idx="3">Realized Loss</cx:pt>
          <cx:pt idx="4">Unrealized Gain</cx:pt>
          <cx:pt idx="5">ITD NOI</cx:pt>
          <cx:pt idx="6">Capital at risk</cx:pt>
          <cx:pt idx="7"> NAV </cx:pt>
          <cx:pt idx="8">Value Created</cx:pt>
        </cx:lvl>
      </cx:strDim>
      <cx:numDim type="val">
        <cx:f>'ITD NAV Trend'!$G$4:$G$12</cx:f>
        <cx:lvl ptCount="9" formatCode="_(&quot;$&quot;* #,##0_);_(&quot;$&quot;* \(#,##0\);_(&quot;$&quot;* &quot;-&quot;??_);_(@_)">
          <cx:pt idx="0">-597.27177006364138</cx:pt>
          <cx:pt idx="1">-33</cx:pt>
          <cx:pt idx="2">-100</cx:pt>
          <cx:pt idx="3">-1</cx:pt>
          <cx:pt idx="4">100.149</cx:pt>
          <cx:pt idx="5">100.07198869006491</cx:pt>
          <cx:pt idx="6">-531.05078137357646</cx:pt>
          <cx:pt idx="7">663.49199999999996</cx:pt>
          <cx:pt idx="8">132.44121862642351</cx:pt>
        </cx:lvl>
      </cx:numDim>
    </cx:data>
  </cx:chartData>
  <cx:chart>
    <cx:title pos="t" align="ctr" overlay="0">
      <cx:tx>
        <cx:txData>
          <cx:v>Inception to Date NAV Trend</cx:v>
        </cx:txData>
      </cx:tx>
      <cx:txPr>
        <a:bodyPr spcFirstLastPara="1" vertOverflow="ellipsis" horzOverflow="overflow" wrap="square" lIns="0" tIns="0" rIns="0" bIns="0" anchor="ctr" anchorCtr="1"/>
        <a:lstStyle/>
        <a:p>
          <a:pPr algn="ctr" rtl="0">
            <a:defRPr sz="1800" b="1">
              <a:solidFill>
                <a:sysClr val="windowText" lastClr="000000"/>
              </a:solidFill>
              <a:latin typeface="Gilroy"/>
              <a:ea typeface="Gilroy"/>
              <a:cs typeface="Gilroy"/>
            </a:defRPr>
          </a:pPr>
          <a:r>
            <a:rPr lang="en-US" sz="1800" b="1" i="0" u="none" strike="noStrike" baseline="0">
              <a:solidFill>
                <a:sysClr val="windowText" lastClr="000000"/>
              </a:solidFill>
              <a:latin typeface="Gilroy"/>
            </a:rPr>
            <a:t>Inception to Date NAV Trend</a:t>
          </a:r>
        </a:p>
      </cx:txPr>
    </cx:title>
    <cx:plotArea>
      <cx:plotAreaRegion>
        <cx:plotSurface>
          <cx:spPr>
            <a:noFill/>
            <a:ln>
              <a:noFill/>
            </a:ln>
          </cx:spPr>
        </cx:plotSurface>
        <cx:series layoutId="waterfall" uniqueId="{1F473754-7BA9-46A7-9968-3C5B179603EF}">
          <cx:tx>
            <cx:txData>
              <cx:f/>
              <cx:v>531</cx:v>
            </cx:txData>
          </cx:tx>
          <cx:dataPt idx="0">
            <cx:spPr>
              <a:solidFill>
                <a:srgbClr val="FFC000"/>
              </a:solidFill>
            </cx:spPr>
          </cx:dataPt>
          <cx:dataPt idx="1">
            <cx:spPr>
              <a:solidFill>
                <a:srgbClr val="FFC000"/>
              </a:solidFill>
            </cx:spPr>
          </cx:dataPt>
          <cx:dataPt idx="2">
            <cx:spPr>
              <a:solidFill>
                <a:srgbClr val="FFC000"/>
              </a:solidFill>
            </cx:spPr>
          </cx:dataPt>
          <cx:dataPt idx="4">
            <cx:spPr>
              <a:solidFill>
                <a:srgbClr val="BDD7EE"/>
              </a:solidFill>
            </cx:spPr>
          </cx:dataPt>
          <cx:dataPt idx="5">
            <cx:spPr>
              <a:solidFill>
                <a:srgbClr val="BDD7EE"/>
              </a:solidFill>
            </cx:spPr>
          </cx:dataPt>
          <cx:dataPt idx="6">
            <cx:spPr>
              <a:solidFill>
                <a:srgbClr val="BDD7EE"/>
              </a:solidFill>
            </cx:spPr>
          </cx:dataPt>
          <cx:dataPt idx="7">
            <cx:spPr>
              <a:solidFill>
                <a:srgbClr val="44546A"/>
              </a:solidFill>
            </cx:spPr>
          </cx:dataPt>
          <cx:dataPt idx="8">
            <cx:spPr>
              <a:solidFill>
                <a:srgbClr val="70AD47">
                  <a:lumMod val="60000"/>
                  <a:lumOff val="40000"/>
                </a:srgbClr>
              </a:solidFill>
            </cx:spPr>
          </cx:dataPt>
          <cx:dataLabels>
            <cx:txPr>
              <a:bodyPr spcFirstLastPara="1" vertOverflow="ellipsis" horzOverflow="overflow" wrap="square" lIns="0" tIns="0" rIns="0" bIns="0" anchor="ctr" anchorCtr="1"/>
              <a:lstStyle/>
              <a:p>
                <a:pPr algn="ctr" rtl="0">
                  <a:defRPr b="1">
                    <a:solidFill>
                      <a:schemeClr val="tx1"/>
                    </a:solidFill>
                    <a:latin typeface="Gilroy" panose="00000500000000000000"/>
                    <a:ea typeface="Gilroy" panose="00000500000000000000"/>
                    <a:cs typeface="Gilroy" panose="00000500000000000000"/>
                  </a:defRPr>
                </a:pPr>
                <a:endParaRPr lang="en-US" sz="900" b="1" i="0" u="none" strike="noStrike" baseline="0">
                  <a:solidFill>
                    <a:schemeClr val="tx1"/>
                  </a:solidFill>
                  <a:latin typeface="Gilroy" panose="00000500000000000000"/>
                </a:endParaRPr>
              </a:p>
            </cx:txPr>
            <cx:dataLabel idx="0">
              <cx:txPr>
                <a:bodyPr spcFirstLastPara="1" vertOverflow="ellipsis" horzOverflow="overflow" wrap="square" lIns="0" tIns="0" rIns="0" bIns="0" anchor="ctr" anchorCtr="1"/>
                <a:lstStyle/>
                <a:p>
                  <a:pPr algn="ctr" rtl="0">
                    <a:defRPr b="1"/>
                  </a:pPr>
                  <a:r>
                    <a:rPr lang="en-US" sz="900" b="1" i="0" u="none" strike="noStrike" baseline="0">
                      <a:solidFill>
                        <a:schemeClr val="tx1"/>
                      </a:solidFill>
                      <a:latin typeface="Gilroy" panose="00000500000000000000"/>
                    </a:rPr>
                    <a:t> $(597)</a:t>
                  </a:r>
                </a:p>
              </cx:txPr>
            </cx:dataLabel>
            <cx:dataLabel idx="1">
              <cx:txPr>
                <a:bodyPr spcFirstLastPara="1" vertOverflow="ellipsis" horzOverflow="overflow" wrap="square" lIns="0" tIns="0" rIns="0" bIns="0" anchor="ctr" anchorCtr="1"/>
                <a:lstStyle/>
                <a:p>
                  <a:pPr algn="ctr" rtl="0">
                    <a:defRPr b="1"/>
                  </a:pPr>
                  <a:r>
                    <a:rPr lang="en-US" sz="900" b="1" i="0" u="none" strike="noStrike" baseline="0">
                      <a:solidFill>
                        <a:schemeClr val="tx1"/>
                      </a:solidFill>
                      <a:latin typeface="Gilroy" panose="00000500000000000000"/>
                    </a:rPr>
                    <a:t> $(33)</a:t>
                  </a:r>
                </a:p>
              </cx:txPr>
            </cx:dataLabel>
            <cx:dataLabel idx="6">
              <cx:txPr>
                <a:bodyPr spcFirstLastPara="1" vertOverflow="ellipsis" horzOverflow="overflow" wrap="square" lIns="0" tIns="0" rIns="0" bIns="0" anchor="ctr" anchorCtr="1"/>
                <a:lstStyle/>
                <a:p>
                  <a:pPr algn="ctr" rtl="0">
                    <a:defRPr b="1"/>
                  </a:pPr>
                  <a:r>
                    <a:rPr lang="en-US" sz="900" b="1" i="0" u="none" strike="noStrike" baseline="0">
                      <a:solidFill>
                        <a:schemeClr val="tx1"/>
                      </a:solidFill>
                      <a:latin typeface="Gilroy" panose="00000500000000000000"/>
                    </a:rPr>
                    <a:t>531</a:t>
                  </a:r>
                </a:p>
              </cx:txPr>
              <cx:visibility seriesName="1" categoryName="0" value="0"/>
              <cx:separator>, </cx:separator>
            </cx:dataLabel>
          </cx:dataLabels>
          <cx:dataId val="0"/>
          <cx:layoutPr>
            <cx:visibility connectorLines="0"/>
            <cx:subtotals>
              <cx:idx val="6"/>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1050" b="1">
                <a:solidFill>
                  <a:sysClr val="windowText" lastClr="000000"/>
                </a:solidFill>
                <a:latin typeface="Gilroy"/>
                <a:ea typeface="Gilroy"/>
                <a:cs typeface="Gilroy"/>
              </a:defRPr>
            </a:pPr>
            <a:endParaRPr lang="en-US" sz="1050" b="1" i="0" u="none" strike="noStrike" baseline="0">
              <a:solidFill>
                <a:sysClr val="windowText" lastClr="000000"/>
              </a:solidFill>
              <a:latin typeface="Gilroy"/>
            </a:endParaRPr>
          </a:p>
        </cx:txPr>
      </cx:axis>
      <cx:axis id="1">
        <cx:valScaling max="800"/>
        <cx:majorGridlines/>
        <cx:tickLabels/>
        <cx:txPr>
          <a:bodyPr spcFirstLastPara="1" vertOverflow="ellipsis" horzOverflow="overflow" wrap="square" lIns="0" tIns="0" rIns="0" bIns="0" anchor="ctr" anchorCtr="1"/>
          <a:lstStyle/>
          <a:p>
            <a:pPr algn="ctr" rtl="0">
              <a:defRPr sz="1050" b="1">
                <a:solidFill>
                  <a:sysClr val="windowText" lastClr="000000"/>
                </a:solidFill>
                <a:latin typeface="Gilroy"/>
                <a:ea typeface="Gilroy"/>
                <a:cs typeface="Gilroy"/>
              </a:defRPr>
            </a:pPr>
            <a:endParaRPr lang="en-US" sz="1050" b="1" i="0" u="none" strike="noStrike" baseline="0">
              <a:solidFill>
                <a:sysClr val="windowText" lastClr="000000"/>
              </a:solidFill>
              <a:latin typeface="Gilroy"/>
            </a:endParaRPr>
          </a:p>
        </cx:txPr>
      </cx:axis>
    </cx:plotArea>
    <cx:legend pos="b" align="ctr" overlay="0">
      <cx:txPr>
        <a:bodyPr spcFirstLastPara="1" vertOverflow="ellipsis" horzOverflow="overflow" wrap="square" lIns="0" tIns="0" rIns="0" bIns="0" anchor="ctr" anchorCtr="1"/>
        <a:lstStyle/>
        <a:p>
          <a:pPr algn="ctr" rtl="0">
            <a:defRPr>
              <a:latin typeface="Gilroy"/>
              <a:ea typeface="Gilroy"/>
              <a:cs typeface="Gilroy"/>
            </a:defRPr>
          </a:pPr>
          <a:endParaRPr lang="en-US" sz="900" b="0" i="0" u="none" strike="noStrike" baseline="0">
            <a:solidFill>
              <a:sysClr val="windowText" lastClr="000000">
                <a:lumMod val="65000"/>
                <a:lumOff val="35000"/>
              </a:sysClr>
            </a:solidFill>
            <a:latin typeface="Gilroy"/>
          </a:endParaRPr>
        </a:p>
      </cx:txPr>
    </cx:legend>
  </cx:chart>
  <cx:clrMapOvr bg1="lt1" tx1="dk1" bg2="lt2" tx2="dk2" accent1="accent1" accent2="accent2" accent3="accent3" accent4="accent4" accent5="accent5" accent6="accent6" hlink="hlink" folHlink="folHlink"/>
  <cx:fmtOvrs>
    <cx:fmtOvr idx="1">
      <cx:spPr>
        <a:solidFill>
          <a:srgbClr val="FFC000"/>
        </a:solidFill>
      </cx:spPr>
    </cx:fmtOvr>
    <cx:fmtOvr idx="2">
      <cx:spPr>
        <a:solidFill>
          <a:srgbClr val="44546A"/>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'ITD NAV Trend'!$B$19:$B$25</cx:f>
        <cx:lvl ptCount="7">
          <cx:pt idx="0">Finance
Cost</cx:pt>
          <cx:pt idx="1">Commitment
Fees</cx:pt>
          <cx:pt idx="2">Carried Interest
Expenses</cx:pt>
          <cx:pt idx="3">Formation &amp; Dead
Deals Costs</cx:pt>
          <cx:pt idx="4">Other Recurring
 Costs</cx:pt>
          <cx:pt idx="5">NOI</cx:pt>
          <cx:pt idx="6">Value Creation</cx:pt>
        </cx:lvl>
      </cx:strDim>
      <cx:numDim type="val">
        <cx:f>'ITD NAV Trend'!$C$19:$C$25</cx:f>
        <cx:lvl ptCount="7" formatCode="_(&quot;$&quot;* #,##0_);_(&quot;$&quot;* \(#,##0\);_(&quot;$&quot;* &quot;-&quot;??_);_(@_)">
          <cx:pt idx="0">-81724</cx:pt>
          <cx:pt idx="1">-32704.937730000001</cx:pt>
          <cx:pt idx="2">-5030</cx:pt>
          <cx:pt idx="3">-3311.2341699999997</cx:pt>
          <cx:pt idx="4">-8607.5868537062779</cx:pt>
          <cx:pt idx="5">98663.988690064929</cx:pt>
          <cx:pt idx="6">98934</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Calibri" panose="020F0502020204030204"/>
              </a:rPr>
              <a:t>Inception to Date NAV Trend</a:t>
            </a:r>
          </a:p>
          <a:p>
            <a:pPr algn="ctr" rtl="0">
              <a:defRPr b="1">
                <a:solidFill>
                  <a:sysClr val="windowText" lastClr="000000"/>
                </a:solidFill>
              </a:defRPr>
            </a:pPr>
            <a:r>
              <a:rPr lang="en-US" sz="1400" b="1" i="0" u="none" strike="noStrike" baseline="0">
                <a:solidFill>
                  <a:sysClr val="windowText" lastClr="000000"/>
                </a:solidFill>
                <a:latin typeface="Calibri" panose="020F0502020204030204"/>
              </a:rPr>
              <a:t>in thousands</a:t>
            </a:r>
          </a:p>
        </cx:rich>
      </cx:tx>
    </cx:title>
    <cx:plotArea>
      <cx:plotAreaRegion>
        <cx:series layoutId="waterfall" uniqueId="{6F52DC61-A7FD-4A7D-A9EA-4355401410DE}">
          <cx:spPr>
            <a:solidFill>
              <a:srgbClr val="FFC000"/>
            </a:solidFill>
          </cx:spPr>
          <cx:dataPt idx="5">
            <cx:spPr>
              <a:solidFill>
                <a:srgbClr val="BDD7EE"/>
              </a:solidFill>
            </cx:spPr>
          </cx:dataPt>
          <cx:dataPt idx="6">
            <cx:spPr>
              <a:solidFill>
                <a:srgbClr val="BDD7EE"/>
              </a:solidFill>
            </cx:spPr>
          </cx:dataPt>
          <cx:data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Calibri" panose="020F0502020204030204"/>
                </a:endParaRPr>
              </a:p>
            </cx:txPr>
          </cx:dataLabels>
          <cx:dataId val="0"/>
          <cx:layoutPr>
            <cx:visibility connectorLines="0"/>
            <cx:subtotals/>
          </cx:layoutPr>
        </cx:series>
      </cx:plotAreaRegion>
      <cx:axis id="0">
        <cx:catScaling gapWidth="1.08000004"/>
        <cx:tickLabels/>
        <cx:txPr>
          <a:bodyPr spcFirstLastPara="1" vertOverflow="ellipsis" horzOverflow="overflow" wrap="square" lIns="0" tIns="0" rIns="0" bIns="0" anchor="ctr" anchorCtr="1"/>
          <a:lstStyle/>
          <a:p>
            <a:pPr algn="ctr" rtl="0">
              <a:defRPr sz="1200" b="1">
                <a:solidFill>
                  <a:sysClr val="windowText" lastClr="000000"/>
                </a:solidFill>
              </a:defRPr>
            </a:pPr>
            <a:endParaRPr lang="en-US" sz="1200" b="1" i="0" u="none" strike="noStrike" baseline="0">
              <a:solidFill>
                <a:sysClr val="windowText" lastClr="000000"/>
              </a:solidFill>
              <a:latin typeface="Calibri" panose="020F0502020204030204"/>
            </a:endParaRPr>
          </a:p>
        </cx:txPr>
      </cx:axis>
      <cx:axis id="1" hidden="1">
        <cx:valScaling/>
        <cx:majorGridlines>
          <cx:spPr>
            <a:ln>
              <a:noFill/>
            </a:ln>
          </cx:spPr>
        </cx:majorGridlines>
        <cx:tickLabels/>
      </cx:axis>
    </cx:plotArea>
  </cx:chart>
  <cx:spPr>
    <a:ln>
      <a:noFill/>
    </a:ln>
  </cx:spPr>
  <cx:clrMapOvr bg1="lt1" tx1="dk1" bg2="lt2" tx2="dk2" accent1="accent1" accent2="accent2" accent3="accent3" accent4="accent4" accent5="accent5" accent6="accent6" hlink="hlink" folHlink="folHlink"/>
  <cx:fmtOvrs>
    <cx:fmtOvr idx="0">
      <cx:spPr>
        <a:solidFill>
          <a:srgbClr val="FFC000"/>
        </a:solidFill>
      </cx:spPr>
    </cx:fmtOvr>
    <cx:fmtOvr idx="1">
      <cx:spPr>
        <a:solidFill>
          <a:schemeClr val="bg1">
            <a:lumMod val="75000"/>
          </a:schemeClr>
        </a:solidFill>
      </cx:spPr>
    </cx:fmtOvr>
  </cx:fmtOvrs>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'Investment Property'!$B$21:$B$25</cx:f>
        <cx:lvl ptCount="5">
          <cx:pt idx="0">Total Acquisition Cost</cx:pt>
          <cx:pt idx="1">CapEx</cx:pt>
          <cx:pt idx="2">Dispositions</cx:pt>
          <cx:pt idx="3">Value Creation</cx:pt>
          <cx:pt idx="4">Investment Property</cx:pt>
        </cx:lvl>
      </cx:strDim>
      <cx:numDim type="val">
        <cx:f>'Investment Property'!$C$21:$C$25</cx:f>
        <cx:lvl ptCount="5" formatCode="_(* #,##0.0_);_(* \(#,##0.0\);_(* &quot;-&quot;??_);_(@_)">
          <cx:pt idx="0">1198.5324286663777</cx:pt>
          <cx:pt idx="1">35.378999999999998</cx:pt>
          <cx:pt idx="2">-15.067448499999999</cx:pt>
          <cx:pt idx="3">98.838019833622369</cx:pt>
          <cx:pt idx="4">1317.682</cx:pt>
        </cx:lvl>
      </cx:numDim>
    </cx:data>
  </cx:chartData>
  <cx:chart>
    <cx:title pos="t" align="ctr" overlay="0">
      <cx:tx>
        <cx:rich>
          <a:bodyPr spcFirstLastPara="1" vertOverflow="ellipsis" horzOverflow="overflow" wrap="square" lIns="0" tIns="0" rIns="0" bIns="0" anchor="ctr" anchorCtr="1"/>
          <a:lstStyle/>
          <a:p>
            <a:pPr algn="ctr" rtl="0">
              <a:defRPr>
                <a:solidFill>
                  <a:sysClr val="windowText" lastClr="000000"/>
                </a:solidFill>
                <a:latin typeface="Gilroy"/>
                <a:ea typeface="Gilroy"/>
                <a:cs typeface="Gilroy"/>
              </a:defRPr>
            </a:pPr>
            <a:r>
              <a:rPr lang="en-US" sz="1400" b="1" i="0" u="none" strike="noStrike" baseline="0">
                <a:solidFill>
                  <a:sysClr val="windowText" lastClr="000000"/>
                </a:solidFill>
                <a:latin typeface="Gilroy"/>
              </a:rPr>
              <a:t>Investment Property Breakdown Inception to Date</a:t>
            </a:r>
          </a:p>
          <a:p>
            <a:pPr algn="ctr" rtl="0">
              <a:defRPr>
                <a:solidFill>
                  <a:sysClr val="windowText" lastClr="000000"/>
                </a:solidFill>
                <a:latin typeface="Gilroy"/>
                <a:ea typeface="Gilroy"/>
                <a:cs typeface="Gilroy"/>
              </a:defRPr>
            </a:pPr>
            <a:r>
              <a:rPr lang="en-US" sz="1400" b="0" i="0" u="none" strike="noStrike" baseline="0">
                <a:solidFill>
                  <a:sysClr val="windowText" lastClr="000000"/>
                </a:solidFill>
                <a:latin typeface="Gilroy"/>
              </a:rPr>
              <a:t>In millions</a:t>
            </a:r>
          </a:p>
        </cx:rich>
      </cx:tx>
    </cx:title>
    <cx:plotArea>
      <cx:plotAreaRegion>
        <cx:series layoutId="waterfall" uniqueId="{354FA078-4A69-422D-A1E1-D4BCDD3E0D82}">
          <cx:spPr>
            <a:solidFill>
              <a:srgbClr val="BDD7EE"/>
            </a:solidFill>
          </cx:spPr>
          <cx:dataPt idx="0">
            <cx:spPr>
              <a:solidFill>
                <a:srgbClr val="44546A"/>
              </a:solidFill>
            </cx:spPr>
          </cx:dataPt>
          <cx:dataPt idx="1">
            <cx:spPr>
              <a:solidFill>
                <a:srgbClr val="5B9BD5">
                  <a:lumMod val="40000"/>
                  <a:lumOff val="60000"/>
                </a:srgbClr>
              </a:solidFill>
            </cx:spPr>
          </cx:dataPt>
          <cx:dataPt idx="2">
            <cx:spPr>
              <a:solidFill>
                <a:srgbClr val="FFC000"/>
              </a:solidFill>
            </cx:spPr>
          </cx:dataPt>
          <cx:dataPt idx="3">
            <cx:spPr>
              <a:solidFill>
                <a:srgbClr val="5B9BD5">
                  <a:lumMod val="40000"/>
                  <a:lumOff val="60000"/>
                </a:srgbClr>
              </a:solidFill>
            </cx:spPr>
          </cx:dataPt>
          <cx:dataPt idx="4">
            <cx:spPr>
              <a:solidFill>
                <a:srgbClr val="44546A"/>
              </a:solidFill>
            </cx:spPr>
          </cx:dataPt>
          <cx:dataLabels pos="outEnd">
            <cx:numFmt formatCode="_($* #,##0_);_($* (#,##0);_($* &quot;-&quot;_);_(@_)" sourceLinked="0"/>
            <cx:txPr>
              <a:bodyPr spcFirstLastPara="1" vertOverflow="ellipsis" horzOverflow="overflow" wrap="square" lIns="0" tIns="0" rIns="0" bIns="0" anchor="ctr" anchorCtr="1"/>
              <a:lstStyle/>
              <a:p>
                <a:pPr algn="ctr" rtl="0">
                  <a:defRPr b="1">
                    <a:solidFill>
                      <a:sysClr val="windowText" lastClr="000000"/>
                    </a:solidFill>
                    <a:latin typeface="Gilroy"/>
                    <a:ea typeface="Gilroy"/>
                    <a:cs typeface="Gilroy"/>
                  </a:defRPr>
                </a:pPr>
                <a:endParaRPr lang="en-US" sz="900" b="1" i="0" u="none" strike="noStrike" baseline="0">
                  <a:solidFill>
                    <a:sysClr val="windowText" lastClr="000000"/>
                  </a:solidFill>
                  <a:latin typeface="Gilroy"/>
                </a:endParaRPr>
              </a:p>
            </cx:txPr>
            <cx:visibility seriesName="0" categoryName="0" value="1"/>
            <cx:separator>, </cx:separator>
          </cx:dataLabels>
          <cx:dataId val="0"/>
          <cx:layoutPr>
            <cx:visibility connectorLines="0"/>
            <cx:subtotals>
              <cx:idx val="0"/>
              <cx:idx val="4"/>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latin typeface="Gilroy"/>
                <a:ea typeface="Gilroy"/>
                <a:cs typeface="Gilroy"/>
              </a:defRPr>
            </a:pPr>
            <a:endParaRPr lang="en-US" sz="900" b="1" i="0" u="none" strike="noStrike" baseline="0">
              <a:solidFill>
                <a:sysClr val="windowText" lastClr="000000"/>
              </a:solidFill>
              <a:latin typeface="Gilroy"/>
            </a:endParaRPr>
          </a:p>
        </cx:txPr>
      </cx:axis>
      <cx:axis id="1">
        <cx:valScaling min="1100"/>
        <cx:majorGridlines>
          <cx:spPr>
            <a:ln>
              <a:noFill/>
            </a:ln>
          </cx:spPr>
        </cx:majorGridlines>
        <cx:tickLabels/>
        <cx:numFmt formatCode="_($* #,##0_);_($* (#,##0);_($* &quot;-&quot;_);_(@_)" sourceLinked="0"/>
        <cx:txPr>
          <a:bodyPr vertOverflow="overflow" horzOverflow="overflow" wrap="square" lIns="0" tIns="0" rIns="0" bIns="0"/>
          <a:lstStyle/>
          <a:p>
            <a:pPr algn="ctr" rtl="0">
              <a:defRPr sz="900" b="1" i="0">
                <a:solidFill>
                  <a:sysClr val="windowText" lastClr="000000"/>
                </a:solidFill>
                <a:latin typeface="Gilroy"/>
                <a:ea typeface="Gilroy"/>
                <a:cs typeface="Gilroy"/>
              </a:defRPr>
            </a:pPr>
            <a:endParaRPr lang="en-US" b="1">
              <a:solidFill>
                <a:sysClr val="windowText" lastClr="000000"/>
              </a:solidFill>
              <a:latin typeface="Gilroy"/>
            </a:endParaRPr>
          </a:p>
        </cx:txPr>
      </cx:axis>
    </cx:plotArea>
  </cx:chart>
  <cx:spPr>
    <a:ln>
      <a:solidFill>
        <a:schemeClr val="tx1">
          <a:alpha val="99000"/>
        </a:schemeClr>
      </a:solidFill>
    </a:ln>
  </cx:spPr>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'Investment Property'!$B$37:$B$42</cx:f>
        <cx:lvl ptCount="6">
          <cx:pt idx="0">FMV 12/31/2024</cx:pt>
          <cx:pt idx="1">Acquisitions TC</cx:pt>
          <cx:pt idx="2">CAPEX</cx:pt>
          <cx:pt idx="3">Dispositions</cx:pt>
          <cx:pt idx="4">Value Creation</cx:pt>
          <cx:pt idx="5">FMV 3/31/25</cx:pt>
        </cx:lvl>
      </cx:strDim>
      <cx:numDim type="val">
        <cx:f>'Investment Property'!$C$37:$C$42</cx:f>
        <cx:lvl ptCount="6" formatCode="_(&quot;$&quot;* #,##0_);_(&quot;$&quot;* \(#,##0\);_(&quot;$&quot;* &quot;-&quot;??_);_(@_)">
          <cx:pt idx="0">1226.5599999999999</cx:pt>
          <cx:pt idx="1">86.666925689999999</cx:pt>
          <cx:pt idx="2">10.106999999999999</cx:pt>
          <cx:pt idx="3">-8.6841834999999996</cx:pt>
          <cx:pt idx="4">3.0322578100000719</cx:pt>
          <cx:pt idx="5">1317.682</cx:pt>
        </cx:lvl>
      </cx:numDim>
    </cx:data>
  </cx:chartData>
  <cx:chart>
    <cx:title pos="t" align="ctr" overlay="0">
      <cx:tx>
        <cx:rich>
          <a:bodyPr spcFirstLastPara="1" vertOverflow="ellipsis" horzOverflow="overflow" wrap="square" lIns="0" tIns="0" rIns="0" bIns="0" anchor="ctr" anchorCtr="1"/>
          <a:lstStyle/>
          <a:p>
            <a:pPr algn="ctr" rtl="0">
              <a:defRPr lang="en-US" sz="1400" b="1" i="0" u="none" strike="noStrike" baseline="0">
                <a:solidFill>
                  <a:sysClr val="windowText" lastClr="000000"/>
                </a:solidFill>
                <a:latin typeface="Gilroy"/>
                <a:ea typeface="Gilroy"/>
                <a:cs typeface="Gilroy"/>
              </a:defRPr>
            </a:pPr>
            <a:r>
              <a:rPr lang="en-US" sz="1400" b="1" i="0" u="none" strike="noStrike" baseline="0">
                <a:solidFill>
                  <a:sysClr val="windowText" lastClr="000000"/>
                </a:solidFill>
                <a:latin typeface="Gilroy"/>
                <a:ea typeface="Calibri" panose="020F0502020204030204" pitchFamily="34" charset="0"/>
                <a:cs typeface="Calibri" panose="020F0502020204030204" pitchFamily="34" charset="0"/>
              </a:rPr>
              <a:t>Investment Property Breakdown - Q1 2025</a:t>
            </a:r>
          </a:p>
          <a:p>
            <a:pPr algn="ctr" rtl="0">
              <a:defRPr lang="en-US" sz="1400" b="1" i="0" u="none" strike="noStrike" baseline="0">
                <a:solidFill>
                  <a:sysClr val="windowText" lastClr="000000"/>
                </a:solidFill>
                <a:latin typeface="Gilroy"/>
                <a:ea typeface="Gilroy"/>
                <a:cs typeface="Gilroy"/>
              </a:defRPr>
            </a:pPr>
            <a:r>
              <a:rPr lang="en-US" sz="1400" b="0" i="0" u="none" strike="noStrike" baseline="0">
                <a:solidFill>
                  <a:sysClr val="windowText" lastClr="000000"/>
                </a:solidFill>
                <a:latin typeface="Gilroy"/>
                <a:ea typeface="Calibri" panose="020F0502020204030204" pitchFamily="34" charset="0"/>
                <a:cs typeface="Calibri" panose="020F0502020204030204" pitchFamily="34" charset="0"/>
              </a:rPr>
              <a:t>In millions</a:t>
            </a:r>
          </a:p>
        </cx:rich>
      </cx:tx>
    </cx:title>
    <cx:plotArea>
      <cx:plotAreaRegion>
        <cx:plotSurface>
          <cx:spPr>
            <a:noFill/>
            <a:ln>
              <a:noFill/>
            </a:ln>
          </cx:spPr>
        </cx:plotSurface>
        <cx:series layoutId="waterfall" uniqueId="{6F0B9DAC-71D4-43B2-B5E3-5297E746C764}">
          <cx:spPr>
            <a:solidFill>
              <a:srgbClr val="002060"/>
            </a:solidFill>
          </cx:spPr>
          <cx:dataPt idx="0">
            <cx:spPr>
              <a:solidFill>
                <a:srgbClr val="44546A"/>
              </a:solidFill>
            </cx:spPr>
          </cx:dataPt>
          <cx:dataPt idx="1">
            <cx:spPr>
              <a:solidFill>
                <a:srgbClr val="BDD7EE"/>
              </a:solidFill>
            </cx:spPr>
          </cx:dataPt>
          <cx:dataPt idx="2">
            <cx:spPr>
              <a:solidFill>
                <a:srgbClr val="BDD7EE"/>
              </a:solidFill>
            </cx:spPr>
          </cx:dataPt>
          <cx:dataPt idx="3">
            <cx:spPr>
              <a:solidFill>
                <a:srgbClr val="FFC000"/>
              </a:solidFill>
            </cx:spPr>
          </cx:dataPt>
          <cx:dataPt idx="4">
            <cx:spPr>
              <a:solidFill>
                <a:srgbClr val="BDD7EE"/>
              </a:solidFill>
            </cx:spPr>
          </cx:dataPt>
          <cx:dataPt idx="5">
            <cx:spPr>
              <a:solidFill>
                <a:srgbClr val="44546A"/>
              </a:solidFill>
            </cx:spPr>
          </cx:dataPt>
          <cx:dataLabels pos="outEnd">
            <cx:txPr>
              <a:bodyPr spcFirstLastPara="1" vertOverflow="ellipsis" horzOverflow="overflow" wrap="square" lIns="0" tIns="0" rIns="0" bIns="0" anchor="ctr" anchorCtr="1"/>
              <a:lstStyle/>
              <a:p>
                <a:pPr algn="ctr" rtl="0">
                  <a:defRPr lang="en-US" sz="900" b="1" i="0" u="none" strike="noStrike" baseline="0">
                    <a:solidFill>
                      <a:sysClr val="windowText" lastClr="000000"/>
                    </a:solidFill>
                    <a:latin typeface="Gilroy"/>
                    <a:ea typeface="Gilroy"/>
                    <a:cs typeface="Gilroy"/>
                  </a:defRPr>
                </a:pPr>
                <a:endParaRPr lang="en-US" sz="900" b="1" i="0" u="none" strike="noStrike" baseline="0">
                  <a:solidFill>
                    <a:sysClr val="windowText" lastClr="000000"/>
                  </a:solidFill>
                  <a:latin typeface="Gilroy"/>
                  <a:ea typeface="Calibri" panose="020F0502020204030204" pitchFamily="34" charset="0"/>
                  <a:cs typeface="Calibri" panose="020F0502020204030204" pitchFamily="34" charset="0"/>
                </a:endParaRPr>
              </a:p>
            </cx:txPr>
            <cx:visibility seriesName="0" categoryName="0" value="1"/>
            <cx:dataLabel idx="0">
              <cx:numFmt formatCode="_($* #,##0_);_($* (#,##0);_($* &quot;-&quot;_);_(@_)" sourceLinked="0"/>
              <cx:visibility seriesName="0" categoryName="0" value="1"/>
              <cx:separator>, </cx:separator>
            </cx:dataLabel>
          </cx:dataLabels>
          <cx:dataId val="0"/>
          <cx:layoutPr>
            <cx:visibility connectorLines="0"/>
            <cx:subtotals>
              <cx:idx val="0"/>
              <cx:idx val="5"/>
            </cx:subtotals>
          </cx:layoutPr>
        </cx:series>
      </cx:plotAreaRegion>
      <cx:axis id="0">
        <cx:catScaling gapWidth="0.5"/>
        <cx:tickLabels/>
        <cx:txPr>
          <a:bodyPr spcFirstLastPara="1" vertOverflow="ellipsis" horzOverflow="overflow" wrap="square" lIns="0" tIns="0" rIns="0" bIns="0" anchor="ctr" anchorCtr="1"/>
          <a:lstStyle/>
          <a:p>
            <a:pPr algn="ctr" rtl="0">
              <a:defRPr lang="en-US" sz="900" b="1" i="0" u="none" strike="noStrike" baseline="0">
                <a:solidFill>
                  <a:sysClr val="windowText" lastClr="000000"/>
                </a:solidFill>
                <a:latin typeface="Gilroy"/>
                <a:ea typeface="Gilroy"/>
                <a:cs typeface="Gilroy"/>
              </a:defRPr>
            </a:pPr>
            <a:endParaRPr lang="en-US" sz="900" b="1" i="0" u="none" strike="noStrike" baseline="0">
              <a:solidFill>
                <a:sysClr val="windowText" lastClr="000000"/>
              </a:solidFill>
              <a:latin typeface="Gilroy"/>
              <a:ea typeface="Calibri" panose="020F0502020204030204" pitchFamily="34" charset="0"/>
              <a:cs typeface="Calibri" panose="020F0502020204030204" pitchFamily="34" charset="0"/>
            </a:endParaRPr>
          </a:p>
        </cx:txPr>
      </cx:axis>
      <cx:axis id="1">
        <cx:valScaling max="1350" min="1100"/>
        <cx:majorGridlines>
          <cx:spPr>
            <a:ln>
              <a:noFill/>
            </a:ln>
          </cx:spPr>
        </cx:majorGridlines>
        <cx:tickLabels/>
        <cx:numFmt formatCode="_($* #,##0_);_($* (#,##0);_($* &quot;-&quot;_);_(@_)" sourceLinked="0"/>
        <cx:txPr>
          <a:bodyPr spcFirstLastPara="1" vertOverflow="ellipsis" horzOverflow="overflow" wrap="square" lIns="0" tIns="0" rIns="0" bIns="0" anchor="ctr" anchorCtr="1"/>
          <a:lstStyle/>
          <a:p>
            <a:pPr algn="ctr" rtl="0">
              <a:defRPr lang="en-US" sz="900" b="1" i="0" u="none" strike="noStrike" baseline="0">
                <a:solidFill>
                  <a:sysClr val="windowText" lastClr="000000"/>
                </a:solidFill>
                <a:latin typeface="Gilroy"/>
                <a:ea typeface="Gilroy"/>
                <a:cs typeface="Gilroy"/>
              </a:defRPr>
            </a:pPr>
            <a:endParaRPr lang="en-US" sz="900" b="1" i="0" u="none" strike="noStrike" baseline="0">
              <a:solidFill>
                <a:sysClr val="windowText" lastClr="000000"/>
              </a:solidFill>
              <a:latin typeface="Gilroy"/>
              <a:ea typeface="Calibri" panose="020F0502020204030204" pitchFamily="34" charset="0"/>
              <a:cs typeface="Calibri" panose="020F0502020204030204" pitchFamily="34" charset="0"/>
            </a:endParaRPr>
          </a:p>
        </cx:txPr>
      </cx:axis>
    </cx:plotArea>
  </cx:chart>
  <cx:spPr>
    <a:noFill/>
    <a:ln>
      <a:solidFill>
        <a:schemeClr val="tx1"/>
      </a:solidFill>
    </a:ln>
  </cx:spPr>
  <cx:clrMapOvr bg1="lt1" tx1="dk1" bg2="lt2" tx2="dk2" accent1="accent1" accent2="accent2" accent3="accent3" accent4="accent4" accent5="accent5" accent6="accent6" hlink="hlink" folHlink="folHlink"/>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Appraisals!$B$24:$B$27</cx:f>
        <cx:lvl ptCount="4">
          <cx:pt idx="0">Total Cost</cx:pt>
          <cx:pt idx="1">Accumulated CAPEX</cx:pt>
          <cx:pt idx="2">Value Creation</cx:pt>
          <cx:pt idx="3">FMV</cx:pt>
        </cx:lvl>
      </cx:strDim>
      <cx:numDim type="val">
        <cx:f>Appraisals!$C$24:$C$27</cx:f>
        <cx:lvl ptCount="4" formatCode="&quot;$&quot;#,##0_);\(&quot;$&quot;#,##0\)">
          <cx:pt idx="0">13030.461952501393</cx:pt>
          <cx:pt idx="1">801.41724999999997</cx:pt>
          <cx:pt idx="2">2378.1207974986069</cx:pt>
          <cx:pt idx="3">16210</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latin typeface="Gilroy" panose="00000500000000000000"/>
              </a:rPr>
              <a:t>First Time Appraisals - 3 Properties</a:t>
            </a: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effectLst/>
                <a:latin typeface="Gilroy" panose="00000500000000000000"/>
                <a:ea typeface="Calibri" panose="020F0502020204030204" pitchFamily="34" charset="0"/>
                <a:cs typeface="Calibri" panose="020F0502020204030204" pitchFamily="34" charset="0"/>
              </a:rPr>
              <a:t>In thousands</a:t>
            </a:r>
            <a:endParaRPr lang="en-US" b="1">
              <a:solidFill>
                <a:sysClr val="windowText" lastClr="000000"/>
              </a:solidFill>
              <a:effectLst/>
              <a:latin typeface="Gilroy" panose="00000500000000000000"/>
            </a:endParaRPr>
          </a:p>
        </cx:rich>
      </cx:tx>
    </cx:title>
    <cx:plotArea>
      <cx:plotAreaRegion>
        <cx:series layoutId="waterfall" uniqueId="{2D01D616-4DE4-4CD3-A98D-01138F9BC7C7}">
          <cx:spPr>
            <a:solidFill>
              <a:schemeClr val="accent5">
                <a:lumMod val="40000"/>
                <a:lumOff val="60000"/>
              </a:schemeClr>
            </a:solidFill>
          </cx:spPr>
          <cx:dataPt idx="0">
            <cx:spPr>
              <a:solidFill>
                <a:srgbClr val="44546A"/>
              </a:solidFill>
            </cx:spPr>
          </cx:dataPt>
          <cx:dataPt idx="3">
            <cx:spPr>
              <a:solidFill>
                <a:srgbClr val="44546A"/>
              </a:solidFill>
            </cx:spPr>
          </cx:dataPt>
          <cx:data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dataLabels>
          <cx:dataId val="0"/>
          <cx:layoutPr>
            <cx:visibility connectorLines="0"/>
            <cx:subtotals>
              <cx:idx val="0"/>
              <cx:idx val="3"/>
              <cx:idx val="4"/>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axis>
      <cx:axis id="1">
        <cx:valScaling max="17000" min="10000"/>
        <cx:majorGridlines>
          <cx:spPr>
            <a:ln>
              <a:noFill/>
            </a:ln>
          </cx:spPr>
        </cx:majorGridlines>
        <cx:tickLabels/>
        <cx:txPr>
          <a:bodyPr vertOverflow="overflow" horzOverflow="overflow" wrap="square" lIns="0" tIns="0" rIns="0" bIns="0"/>
          <a:lstStyle/>
          <a:p>
            <a:pPr algn="ctr" rtl="0">
              <a:defRPr sz="1200" b="1" i="0">
                <a:solidFill>
                  <a:sysClr val="windowText" lastClr="000000"/>
                </a:solidFill>
                <a:latin typeface="Gilroy" panose="00000500000000000000"/>
                <a:ea typeface="Gilroy" panose="00000500000000000000"/>
                <a:cs typeface="Gilroy" panose="00000500000000000000"/>
              </a:defRPr>
            </a:pPr>
            <a:endParaRPr b="1">
              <a:solidFill>
                <a:sysClr val="windowText" lastClr="000000"/>
              </a:solidFill>
              <a:latin typeface="Gilroy" panose="00000500000000000000"/>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Appraisals!$B$35:$B$38</cx:f>
        <cx:lvl ptCount="4">
          <cx:pt idx="0">Last Appraisal Value</cx:pt>
          <cx:pt idx="1">CAPEX
(since last appraisal)</cx:pt>
          <cx:pt idx="2">Value Creation</cx:pt>
          <cx:pt idx="3">FMV</cx:pt>
        </cx:lvl>
      </cx:strDim>
      <cx:numDim type="val">
        <cx:f>Appraisals!$C$35:$C$38</cx:f>
        <cx:lvl ptCount="4" formatCode="_(&quot;$&quot;* #,##0_);_(&quot;$&quot;* \(#,##0\);_(&quot;$&quot;* &quot;-&quot;??_);_(@_)">
          <cx:pt idx="0">247580</cx:pt>
          <cx:pt idx="1">1609.25855</cx:pt>
          <cx:pt idx="2">1890.74145</cx:pt>
          <cx:pt idx="3">251080</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effectLst/>
                <a:latin typeface="Gilroy" panose="00000500000000000000"/>
              </a:rPr>
              <a:t>Same Store Value Change - 18 Properties</a:t>
            </a: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effectLst/>
                <a:latin typeface="Gilroy" panose="00000500000000000000"/>
                <a:ea typeface="Calibri" panose="020F0502020204030204" pitchFamily="34" charset="0"/>
                <a:cs typeface="Calibri" panose="020F0502020204030204" pitchFamily="34" charset="0"/>
              </a:rPr>
              <a:t>In thousands</a:t>
            </a:r>
            <a:endParaRPr lang="en-US" b="1">
              <a:solidFill>
                <a:sysClr val="windowText" lastClr="000000"/>
              </a:solidFill>
              <a:effectLst/>
              <a:latin typeface="Gilroy" panose="00000500000000000000"/>
            </a:endParaRPr>
          </a:p>
        </cx:rich>
      </cx:tx>
    </cx:title>
    <cx:plotArea>
      <cx:plotAreaRegion>
        <cx:series layoutId="waterfall" uniqueId="{2D01D616-4DE4-4CD3-A98D-01138F9BC7C7}">
          <cx:spPr>
            <a:solidFill>
              <a:schemeClr val="accent5">
                <a:lumMod val="40000"/>
                <a:lumOff val="60000"/>
              </a:schemeClr>
            </a:solidFill>
          </cx:spPr>
          <cx:dataPt idx="0">
            <cx:spPr>
              <a:solidFill>
                <a:srgbClr val="44546A"/>
              </a:solidFill>
            </cx:spPr>
          </cx:dataPt>
          <cx:dataPt idx="3">
            <cx:spPr>
              <a:solidFill>
                <a:srgbClr val="44546A"/>
              </a:solidFill>
            </cx:spPr>
          </cx:dataPt>
          <cx:data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dataLabels>
          <cx:dataId val="0"/>
          <cx:layoutPr>
            <cx:visibility connectorLines="0"/>
            <cx:subtotals>
              <cx:idx val="0"/>
              <cx:idx val="3"/>
              <cx:idx val="4"/>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axis>
      <cx:axis id="1">
        <cx:valScaling max="255000" min="240000"/>
        <cx:majorGridlines>
          <cx:spPr>
            <a:ln>
              <a:noFill/>
            </a:ln>
          </cx:spPr>
        </cx:majorGridlines>
        <cx:tickLabels/>
        <cx:numFmt formatCode="$#,##0" sourceLinked="0"/>
        <cx:txPr>
          <a:bodyPr vertOverflow="overflow" horzOverflow="overflow" wrap="square" lIns="0" tIns="0" rIns="0" bIns="0"/>
          <a:lstStyle/>
          <a:p>
            <a:pPr algn="ctr" rtl="0">
              <a:defRPr sz="1200" b="1" i="0">
                <a:solidFill>
                  <a:sysClr val="windowText" lastClr="000000"/>
                </a:solidFill>
                <a:latin typeface="Gilroy" panose="00000500000000000000"/>
                <a:ea typeface="Gilroy" panose="00000500000000000000"/>
                <a:cs typeface="Gilroy" panose="00000500000000000000"/>
              </a:defRPr>
            </a:pPr>
            <a:endParaRPr b="1">
              <a:solidFill>
                <a:sysClr val="windowText" lastClr="000000"/>
              </a:solidFill>
              <a:latin typeface="Gilroy" panose="00000500000000000000"/>
            </a:endParaRPr>
          </a:p>
        </cx:txPr>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Appraisals!$B$51:$B$54</cx:f>
        <cx:lvl ptCount="4">
          <cx:pt idx="0">Total Cost</cx:pt>
          <cx:pt idx="1">Accumulated CAPEX</cx:pt>
          <cx:pt idx="2">Value Creation</cx:pt>
          <cx:pt idx="3">FMV</cx:pt>
        </cx:lvl>
      </cx:strDim>
      <cx:numDim type="val">
        <cx:f>Appraisals!$C$51:$C$54</cx:f>
        <cx:lvl ptCount="4" formatCode="_(&quot;$&quot;* #,##0_);_(&quot;$&quot;* \(#,##0\);_(&quot;$&quot;* &quot;-&quot;??_);_(@_)">
          <cx:pt idx="0">747115.40431887901</cx:pt>
          <cx:pt idx="1">7621.8735099999994</cx:pt>
          <cx:pt idx="2">98332.72217112119</cx:pt>
          <cx:pt idx="3">853070</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defRPr>
            </a:pPr>
            <a:r>
              <a:rPr lang="en-US" sz="1400" b="1" i="0" u="none" strike="noStrike" baseline="0">
                <a:solidFill>
                  <a:sysClr val="windowText" lastClr="000000"/>
                </a:solidFill>
                <a:latin typeface="Calibri" panose="020F0502020204030204"/>
              </a:rPr>
              <a:t>ITD First Time Appraisals</a:t>
            </a: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solidFill>
              </a:defRPr>
            </a:pPr>
            <a:r>
              <a:rPr lang="en-US" sz="1400" b="1" i="0" u="none" strike="noStrike" baseline="0">
                <a:solidFill>
                  <a:sysClr val="windowText" lastClr="000000"/>
                </a:solidFill>
                <a:effectLst/>
                <a:latin typeface="Calibri" panose="020F0502020204030204"/>
                <a:ea typeface="Calibri" panose="020F0502020204030204" pitchFamily="34" charset="0"/>
                <a:cs typeface="Calibri" panose="020F0502020204030204" pitchFamily="34" charset="0"/>
              </a:rPr>
              <a:t>In thousands</a:t>
            </a:r>
            <a:endParaRPr lang="en-US" b="1">
              <a:solidFill>
                <a:sysClr val="windowText" lastClr="000000"/>
              </a:solidFill>
              <a:effectLst/>
            </a:endParaRPr>
          </a:p>
        </cx:rich>
      </cx:tx>
    </cx:title>
    <cx:plotArea>
      <cx:plotAreaRegion>
        <cx:series layoutId="waterfall" uniqueId="{60E5827F-B8A5-43CB-B7C0-CF9796FD0964}">
          <cx:spPr>
            <a:solidFill>
              <a:schemeClr val="accent5">
                <a:lumMod val="40000"/>
                <a:lumOff val="60000"/>
              </a:schemeClr>
            </a:solidFill>
          </cx:spPr>
          <cx:dataPt idx="0">
            <cx:spPr>
              <a:solidFill>
                <a:srgbClr val="44546A"/>
              </a:solidFill>
            </cx:spPr>
          </cx:dataPt>
          <cx:dataPt idx="3">
            <cx:spPr>
              <a:solidFill>
                <a:srgbClr val="44546A"/>
              </a:solidFill>
            </cx:spPr>
          </cx:dataPt>
          <cx:data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Calibri" panose="020F0502020204030204"/>
                </a:endParaRPr>
              </a:p>
            </cx:txPr>
          </cx:dataLabels>
          <cx:dataId val="0"/>
          <cx:layoutPr>
            <cx:visibility connectorLines="0"/>
            <cx:subtotals>
              <cx:idx val="0"/>
              <cx:idx val="3"/>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defRPr>
            </a:pPr>
            <a:endParaRPr lang="en-US" sz="900" b="1" i="0" u="none" strike="noStrike" baseline="0">
              <a:solidFill>
                <a:sysClr val="windowText" lastClr="000000"/>
              </a:solidFill>
              <a:latin typeface="Calibri" panose="020F0502020204030204"/>
            </a:endParaRPr>
          </a:p>
        </cx:txPr>
      </cx:axis>
      <cx:axis id="1">
        <cx:valScaling min="600000"/>
        <cx:majorGridlines>
          <cx:spPr>
            <a:ln>
              <a:noFill/>
            </a:ln>
          </cx:spPr>
        </cx:majorGridlines>
        <cx:tickLabels/>
        <cx:numFmt formatCode="_($* #,##0_);_($* (#,##0);_($* &quot;-&quot;_);_(@_)" sourceLinked="0"/>
        <cx:txPr>
          <a:bodyPr vertOverflow="overflow" horzOverflow="overflow" wrap="square" lIns="0" tIns="0" rIns="0" bIns="0"/>
          <a:lstStyle/>
          <a:p>
            <a:pPr algn="ctr" rtl="0">
              <a:defRPr sz="1200" b="1" i="0">
                <a:solidFill>
                  <a:sysClr val="windowText" lastClr="000000"/>
                </a:solidFill>
                <a:latin typeface="Gilroy" panose="00000500000000000000"/>
                <a:ea typeface="Gilroy" panose="00000500000000000000"/>
                <a:cs typeface="Gilroy" panose="00000500000000000000"/>
              </a:defRPr>
            </a:pPr>
            <a:endParaRPr b="1">
              <a:solidFill>
                <a:sysClr val="windowText" lastClr="000000"/>
              </a:solidFill>
              <a:latin typeface="Gilroy" panose="00000500000000000000"/>
            </a:endParaRPr>
          </a:p>
        </cx:txPr>
      </cx:axis>
    </cx:plotArea>
  </cx:chart>
  <cx:clrMapOvr bg1="lt1" tx1="dk1" bg2="lt2" tx2="dk2" accent1="accent1" accent2="accent2" accent3="accent3" accent4="accent4" accent5="accent5" accent6="accent6" hlink="hlink" folHlink="folHlink"/>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'AR Trend'!$R$34:$R$38</cx:f>
        <cx:lvl ptCount="5">
          <cx:pt idx="0">O.B</cx:pt>
          <cx:pt idx="1">Bad Debt Recovery</cx:pt>
          <cx:pt idx="2">General Allowance</cx:pt>
          <cx:pt idx="3">Net collection</cx:pt>
          <cx:pt idx="4">E.B</cx:pt>
        </cx:lvl>
      </cx:strDim>
      <cx:numDim type="val">
        <cx:f>'AR Trend'!$S$34:$S$38</cx:f>
        <cx:lvl ptCount="5" formatCode="_(&quot;$&quot;* #,##0_);_(&quot;$&quot;* \(#,##0\);_(&quot;$&quot;* &quot;-&quot;??_);_(@_)">
          <cx:pt idx="0">2158</cx:pt>
          <cx:pt idx="1">141.20626000000001</cx:pt>
          <cx:pt idx="2">-20.207249999999998</cx:pt>
          <cx:pt idx="3">-706.21218000000044</cx:pt>
          <cx:pt idx="4">1572.7868299999996</cx:pt>
        </cx:lvl>
      </cx:numDim>
    </cx:data>
  </cx:chartData>
  <cx:chart>
    <cx:title pos="t" align="ctr" overlay="0">
      <cx:tx>
        <cx:txData>
          <cx:v>A/R Trend Q4 '24 - Q1 '25</cx:v>
        </cx:txData>
      </cx:tx>
      <cx:txPr>
        <a:bodyPr spcFirstLastPara="1" vertOverflow="ellipsis" horzOverflow="overflow" wrap="square" lIns="0" tIns="0" rIns="0" bIns="0" anchor="ctr" anchorCtr="1"/>
        <a:lstStyle/>
        <a:p>
          <a:pPr algn="ctr" rtl="0">
            <a:defRPr sz="1600" b="1">
              <a:solidFill>
                <a:sysClr val="windowText" lastClr="000000"/>
              </a:solidFill>
            </a:defRPr>
          </a:pPr>
          <a:r>
            <a:rPr lang="en-US" sz="1600" b="1" i="0" u="none" strike="noStrike" baseline="0">
              <a:solidFill>
                <a:sysClr val="windowText" lastClr="000000"/>
              </a:solidFill>
              <a:latin typeface="Calibri" panose="020F0502020204030204"/>
            </a:rPr>
            <a:t>A/R Trend Q4 '24 - Q1 '25</a:t>
          </a:r>
        </a:p>
      </cx:txPr>
    </cx:title>
    <cx:plotArea>
      <cx:plotAreaRegion>
        <cx:series layoutId="waterfall" uniqueId="{57C9C38D-92D5-42A5-BF5F-7F187E772837}">
          <cx:dataPt idx="0">
            <cx:spPr>
              <a:solidFill>
                <a:srgbClr val="44546A"/>
              </a:solidFill>
            </cx:spPr>
          </cx:dataPt>
          <cx:dataPt idx="1">
            <cx:spPr>
              <a:solidFill>
                <a:srgbClr val="5B9BD5">
                  <a:lumMod val="40000"/>
                  <a:lumOff val="60000"/>
                </a:srgbClr>
              </a:solidFill>
            </cx:spPr>
          </cx:dataPt>
          <cx:dataPt idx="4">
            <cx:spPr>
              <a:solidFill>
                <a:srgbClr val="44546A"/>
              </a:solidFill>
            </cx:spPr>
          </cx:dataPt>
          <cx:dataLabels pos="outEnd">
            <cx:txPr>
              <a:bodyPr spcFirstLastPara="1" vertOverflow="ellipsis" horzOverflow="overflow" wrap="square" lIns="0" tIns="0" rIns="0" bIns="0" anchor="ctr" anchorCtr="1"/>
              <a:lstStyle/>
              <a:p>
                <a:pPr algn="ctr" rtl="0">
                  <a:defRPr sz="1050" b="1">
                    <a:solidFill>
                      <a:sysClr val="windowText" lastClr="000000"/>
                    </a:solidFill>
                  </a:defRPr>
                </a:pPr>
                <a:endParaRPr lang="en-US" sz="1050" b="1" i="0" u="none" strike="noStrike" baseline="0">
                  <a:solidFill>
                    <a:sysClr val="windowText" lastClr="000000"/>
                  </a:solidFill>
                  <a:latin typeface="Calibri" panose="020F0502020204030204"/>
                </a:endParaRPr>
              </a:p>
            </cx:txPr>
            <cx:visibility seriesName="0" categoryName="0" value="1"/>
          </cx:dataLabels>
          <cx:dataId val="0"/>
          <cx:layoutPr>
            <cx:visibility connectorLines="0"/>
            <cx:subtotals>
              <cx:idx val="0"/>
              <cx:idx val="4"/>
            </cx:subtotals>
          </cx:layoutPr>
        </cx:series>
      </cx:plotAreaRegion>
      <cx:axis id="0">
        <cx:catScaling gapWidth="0.5"/>
        <cx:tickLabels/>
        <cx:txPr>
          <a:bodyPr spcFirstLastPara="1" vertOverflow="ellipsis" horzOverflow="overflow" wrap="square" lIns="0" tIns="0" rIns="0" bIns="0" anchor="ctr" anchorCtr="1"/>
          <a:lstStyle/>
          <a:p>
            <a:pPr algn="ctr" rtl="0">
              <a:defRPr sz="1000" b="1">
                <a:solidFill>
                  <a:sysClr val="windowText" lastClr="000000"/>
                </a:solidFill>
              </a:defRPr>
            </a:pPr>
            <a:endParaRPr lang="en-US" sz="1000" b="1" i="0" u="none" strike="noStrike" baseline="0">
              <a:solidFill>
                <a:sysClr val="windowText" lastClr="000000"/>
              </a:solidFill>
              <a:latin typeface="Calibri" panose="020F0502020204030204"/>
            </a:endParaRPr>
          </a:p>
        </cx:txPr>
      </cx:axis>
      <cx:axis id="1">
        <cx:valScaling max="2500" min="1000"/>
        <cx:majorGridlines>
          <cx:spPr>
            <a:ln>
              <a:noFill/>
            </a:ln>
          </cx:spPr>
        </cx:majorGridlines>
        <cx:tickLabels/>
        <cx:numFmt formatCode="_($* #,##0_);_($* (#,##0);_($* &quot;-&quot;_);_(@_)" sourceLinked="0"/>
        <cx:txPr>
          <a:bodyPr spcFirstLastPara="1" vertOverflow="ellipsis" horzOverflow="overflow" wrap="square" lIns="0" tIns="0" rIns="0" bIns="0" anchor="ctr" anchorCtr="1"/>
          <a:lstStyle/>
          <a:p>
            <a:pPr algn="ctr" rtl="0">
              <a:defRPr sz="1050" b="1">
                <a:solidFill>
                  <a:sysClr val="windowText" lastClr="000000"/>
                </a:solidFill>
              </a:defRPr>
            </a:pPr>
            <a:endParaRPr lang="en-US" sz="1050" b="1" i="0" u="none" strike="noStrike" baseline="0">
              <a:solidFill>
                <a:sysClr val="windowText" lastClr="000000"/>
              </a:solidFill>
              <a:latin typeface="Calibri" panose="020F0502020204030204"/>
            </a:endParaRPr>
          </a:p>
        </cx:txPr>
      </cx:axis>
    </cx:plotArea>
    <cx:legend pos="t" align="ctr" overlay="0">
      <cx:txPr>
        <a:bodyPr spcFirstLastPara="1" vertOverflow="ellipsis" horzOverflow="overflow" wrap="square" lIns="0" tIns="0" rIns="0" bIns="0" anchor="ctr" anchorCtr="1"/>
        <a:lstStyle/>
        <a:p>
          <a:pPr algn="ctr" rtl="0">
            <a:defRPr sz="1050" b="1">
              <a:solidFill>
                <a:sysClr val="windowText" lastClr="000000"/>
              </a:solidFill>
            </a:defRPr>
          </a:pPr>
          <a:endParaRPr lang="en-US" sz="1050" b="1" i="0" u="none" strike="noStrike" baseline="0">
            <a:solidFill>
              <a:sysClr val="windowText" lastClr="000000"/>
            </a:solidFill>
            <a:latin typeface="Calibri" panose="020F0502020204030204"/>
          </a:endParaRPr>
        </a:p>
      </cx:txPr>
    </cx:legend>
  </cx:chart>
  <cx:clrMapOvr bg1="lt1" tx1="dk1" bg2="lt2" tx2="dk2" accent1="accent1" accent2="accent2" accent3="accent3" accent4="accent4" accent5="accent5" accent6="accent6" hlink="hlink" folHlink="folHlink"/>
  <cx:fmtOvrs>
    <cx:fmtOvr idx="0">
      <cx:spPr>
        <a:solidFill>
          <a:schemeClr val="accent5">
            <a:lumMod val="40000"/>
            <a:lumOff val="60000"/>
          </a:schemeClr>
        </a:solidFill>
      </cx:spPr>
    </cx:fmtOvr>
    <cx:fmtOvr idx="1">
      <cx:spPr>
        <a:solidFill>
          <a:srgbClr val="FFC000"/>
        </a:solidFill>
      </cx:spPr>
    </cx:fmtOvr>
    <cx:fmtOvr idx="2">
      <cx:spPr>
        <a:solidFill>
          <a:srgbClr val="44546A"/>
        </a:solidFill>
      </cx:spPr>
    </cx:fmtOvr>
  </cx:fmtOvrs>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Appraisals!$AE$38:$AE$41</cx:f>
        <cx:lvl ptCount="4">
          <cx:pt idx="0">Last Appraised Value</cx:pt>
          <cx:pt idx="1">Accumulated CAPEX</cx:pt>
          <cx:pt idx="2">Value Creation</cx:pt>
          <cx:pt idx="3">FMV</cx:pt>
        </cx:lvl>
      </cx:strDim>
      <cx:numDim type="val">
        <cx:f>Appraisals!$AF$38:$AF$41</cx:f>
        <cx:lvl ptCount="4" formatCode="&quot;$&quot;#,##0_);\(&quot;$&quot;#,##0\)">
          <cx:pt idx="0">167500</cx:pt>
          <cx:pt idx="1">1308.9859600000002</cx:pt>
          <cx:pt idx="2">2391.01404</cx:pt>
          <cx:pt idx="3">171200</cx:pt>
        </cx:lvl>
      </cx:numDim>
    </cx:data>
  </cx:chartData>
  <cx:chart>
    <cx:title pos="t" align="ctr" overlay="0">
      <cx:tx>
        <cx:rich>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latin typeface="Gilroy" panose="00000500000000000000"/>
              </a:rPr>
              <a:t>Same Store Valuations NYL</a:t>
            </a: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solidFill>
                <a:latin typeface="Gilroy" panose="00000500000000000000"/>
                <a:ea typeface="Gilroy" panose="00000500000000000000"/>
                <a:cs typeface="Gilroy" panose="00000500000000000000"/>
              </a:defRPr>
            </a:pPr>
            <a:r>
              <a:rPr lang="en-US" sz="1400" b="1" i="0" u="none" strike="noStrike" baseline="0">
                <a:solidFill>
                  <a:sysClr val="windowText" lastClr="000000"/>
                </a:solidFill>
                <a:effectLst/>
                <a:latin typeface="Gilroy" panose="00000500000000000000"/>
                <a:ea typeface="Calibri" panose="020F0502020204030204" pitchFamily="34" charset="0"/>
                <a:cs typeface="Calibri" panose="020F0502020204030204" pitchFamily="34" charset="0"/>
              </a:rPr>
              <a:t>In thousands</a:t>
            </a:r>
            <a:endParaRPr lang="en-US" b="1">
              <a:solidFill>
                <a:sysClr val="windowText" lastClr="000000"/>
              </a:solidFill>
              <a:effectLst/>
              <a:latin typeface="Gilroy" panose="00000500000000000000"/>
            </a:endParaRPr>
          </a:p>
        </cx:rich>
      </cx:tx>
    </cx:title>
    <cx:plotArea>
      <cx:plotAreaRegion>
        <cx:plotSurface>
          <cx:spPr>
            <a:effectLst>
              <a:softEdge rad="38100"/>
            </a:effectLst>
          </cx:spPr>
        </cx:plotSurface>
        <cx:series layoutId="waterfall" uniqueId="{7E3D3342-A63C-4DF3-9A93-754C4D087C34}">
          <cx:dataPt idx="0">
            <cx:spPr>
              <a:solidFill>
                <a:srgbClr val="44546A"/>
              </a:solidFill>
            </cx:spPr>
          </cx:dataPt>
          <cx:dataPt idx="1">
            <cx:spPr>
              <a:solidFill>
                <a:srgbClr val="BDD7EE"/>
              </a:solidFill>
            </cx:spPr>
          </cx:dataPt>
          <cx:dataPt idx="2">
            <cx:spPr>
              <a:solidFill>
                <a:srgbClr val="BDD7EE"/>
              </a:solidFill>
            </cx:spPr>
          </cx:dataPt>
          <cx:dataPt idx="3">
            <cx:spPr>
              <a:solidFill>
                <a:srgbClr val="44546A"/>
              </a:solidFill>
            </cx:spPr>
          </cx:dataPt>
          <cx:data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dataLabels>
          <cx:dataId val="0"/>
          <cx:layoutPr>
            <cx:visibility connectorLines="0"/>
            <cx:subtotals>
              <cx:idx val="3"/>
            </cx:subtotals>
          </cx:layoutPr>
        </cx:series>
      </cx:plotAreaRegion>
      <cx:axis id="0">
        <cx:catScaling gapWidth="0.5"/>
        <cx:tickLabels/>
        <cx:txPr>
          <a:bodyPr spcFirstLastPara="1" vertOverflow="ellipsis" horzOverflow="overflow" wrap="square" lIns="0" tIns="0" rIns="0" bIns="0" anchor="ctr" anchorCtr="1"/>
          <a:lstStyle/>
          <a:p>
            <a:pPr algn="ctr" rtl="0">
              <a:defRPr b="1">
                <a:solidFill>
                  <a:sysClr val="windowText" lastClr="000000"/>
                </a:solidFill>
                <a:latin typeface="Gilroy" panose="00000500000000000000"/>
                <a:ea typeface="Gilroy" panose="00000500000000000000"/>
                <a:cs typeface="Gilroy" panose="00000500000000000000"/>
              </a:defRPr>
            </a:pPr>
            <a:endParaRPr lang="en-US" sz="900" b="1" i="0" u="none" strike="noStrike" baseline="0">
              <a:solidFill>
                <a:sysClr val="windowText" lastClr="000000"/>
              </a:solidFill>
              <a:latin typeface="Gilroy" panose="00000500000000000000"/>
            </a:endParaRPr>
          </a:p>
        </cx:txPr>
      </cx:axis>
      <cx:axis id="1">
        <cx:valScaling max="173000" min="165000"/>
        <cx:majorGridlines>
          <cx:spPr>
            <a:ln>
              <a:noFill/>
            </a:ln>
          </cx:spPr>
        </cx:majorGridlines>
        <cx:tickLabels/>
        <cx:numFmt formatCode="_($* #,##0_);_($* (#,##0);_($* &quot;-&quot;_);_(@_)" sourceLinked="0"/>
        <cx:txPr>
          <a:bodyPr vertOverflow="overflow" horzOverflow="overflow" wrap="square" lIns="0" tIns="0" rIns="0" bIns="0"/>
          <a:lstStyle/>
          <a:p>
            <a:pPr algn="ctr" rtl="0">
              <a:defRPr sz="1200" b="1" i="0">
                <a:solidFill>
                  <a:sysClr val="windowText" lastClr="000000"/>
                </a:solidFill>
                <a:latin typeface="Gilroy" panose="00000500000000000000"/>
                <a:ea typeface="Gilroy" panose="00000500000000000000"/>
                <a:cs typeface="Gilroy" panose="00000500000000000000"/>
              </a:defRPr>
            </a:pPr>
            <a:endParaRPr b="1">
              <a:solidFill>
                <a:sysClr val="windowText" lastClr="000000"/>
              </a:solidFill>
              <a:latin typeface="Gilroy" panose="00000500000000000000"/>
            </a:endParaRPr>
          </a:p>
        </cx:txPr>
      </cx:axis>
    </cx:plotArea>
  </cx:chart>
  <cx:spPr>
    <a:effectLst>
      <a:outerShdw blurRad="50800" dist="50800" dir="5400000" sx="2000" sy="2000" algn="ctr" rotWithShape="0">
        <a:srgbClr val="000000">
          <a:alpha val="43137"/>
        </a:srgbClr>
      </a:outerShd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4">
  <a:schemeClr val="accent1"/>
</cs:colorStyle>
</file>

<file path=ppt/charts/colors26.xml><?xml version="1.0" encoding="utf-8"?>
<cs:colorStyle xmlns:cs="http://schemas.microsoft.com/office/drawing/2012/chartStyle" xmlns:a="http://schemas.openxmlformats.org/drawingml/2006/main" meth="withinLinear" id="15">
  <a:schemeClr val="accent2"/>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9D_C3114707.xml><?xml version="1.0" encoding="utf-8"?>
<p188:cmLst xmlns:a="http://schemas.openxmlformats.org/drawingml/2006/main" xmlns:r="http://schemas.openxmlformats.org/officeDocument/2006/relationships" xmlns:p188="http://schemas.microsoft.com/office/powerpoint/2018/8/main">
  <p188:cm id="{70CF2E37-EA9F-0240-9CFB-AF1E6FE64BAB}" authorId="{D408F5DB-C3AE-414F-9D46-64F495B9466C}" created="2025-02-26T20:35:08.896">
    <ac:deMkLst xmlns:ac="http://schemas.microsoft.com/office/drawing/2013/main/command">
      <pc:docMk xmlns:pc="http://schemas.microsoft.com/office/powerpoint/2013/main/command"/>
      <pc:sldMk xmlns:pc="http://schemas.microsoft.com/office/powerpoint/2013/main/command" cId="3272689415" sldId="4253"/>
      <ac:spMk id="3" creationId="{8D544D51-B7E4-A3F6-4B03-FE5A895A9F17}"/>
    </ac:deMkLst>
    <p188:replyLst>
      <p188:reply id="{40D5D379-6A12-4315-8AB1-7BA5BC44832B}" authorId="{C8ABA67F-7F7D-75E6-F1BB-763716C674B6}" created="2025-04-02T14:55:55.418">
        <p188:txBody>
          <a:bodyPr/>
          <a:lstStyle/>
          <a:p>
            <a:r>
              <a:rPr lang="en-US"/>
              <a:t>Just replying for my notes.
In Place Cap Rate &amp; Yield on Cost will be pulled from the individual Fund III Refi model. Need to Update model to be correct asset pool</a:t>
            </a:r>
          </a:p>
        </p188:txBody>
      </p188:reply>
    </p188:replyLst>
    <p188:txBody>
      <a:bodyPr/>
      <a:lstStyle/>
      <a:p>
        <a:r>
          <a:rPr lang="en-US"/>
          <a:t>[@Andy Gordon]</a:t>
        </a:r>
      </a:p>
    </p188:txBody>
  </p188:cm>
</p188:cmLst>
</file>

<file path=ppt/comments/modernComment_13C1_739A2035.xml><?xml version="1.0" encoding="utf-8"?>
<p188:cmLst xmlns:a="http://schemas.openxmlformats.org/drawingml/2006/main" xmlns:r="http://schemas.openxmlformats.org/officeDocument/2006/relationships" xmlns:p188="http://schemas.microsoft.com/office/powerpoint/2018/8/main">
  <p188:cm id="{E77A71A3-19EE-4E43-A13D-E5DAE8CDD3B7}" authorId="{E86B34FE-2000-3AC7-2E7C-19D8C3E50A8D}" created="2025-04-23T16:36:17.020">
    <pc:sldMkLst xmlns:pc="http://schemas.microsoft.com/office/powerpoint/2013/main/command">
      <pc:docMk/>
      <pc:sldMk cId="1939480629" sldId="5057"/>
    </pc:sldMkLst>
    <p188:replyLst>
      <p188:reply id="{CFEBBDB4-0C3F-4574-BD3F-2524B15617AB}" authorId="{CA985DCD-F83C-072F-7D2C-401B099A2874}" created="2025-04-23T23:18:49.100">
        <p188:txBody>
          <a:bodyPr/>
          <a:lstStyle/>
          <a:p>
            <a:r>
              <a:rPr lang="en-US"/>
              <a:t>Added YOC - AM doesn’t track by loan pool - having sarah run rent roll by each loan pool</a:t>
            </a:r>
          </a:p>
        </p188:txBody>
      </p188:reply>
    </p188:replyLst>
    <p188:txBody>
      <a:bodyPr/>
      <a:lstStyle/>
      <a:p>
        <a:r>
          <a:rPr lang="en-US"/>
          <a:t>ADD YOC% and Occupancy </a:t>
        </a:r>
      </a:p>
    </p188:txBody>
  </p188:cm>
</p188:cmLst>
</file>

<file path=ppt/comments/modernComment_1442_26D09F60.xml><?xml version="1.0" encoding="utf-8"?>
<p188:cmLst xmlns:a="http://schemas.openxmlformats.org/drawingml/2006/main" xmlns:r="http://schemas.openxmlformats.org/officeDocument/2006/relationships" xmlns:p188="http://schemas.microsoft.com/office/powerpoint/2018/8/main">
  <p188:cm id="{7E5312F2-360E-4A2C-8769-7EED25FA8972}" authorId="{CA985DCD-F83C-072F-7D2C-401B099A2874}" created="2025-04-23T21:46:11.844">
    <ac:txMkLst xmlns:ac="http://schemas.microsoft.com/office/drawing/2013/main/command">
      <pc:docMk xmlns:pc="http://schemas.microsoft.com/office/powerpoint/2013/main/command"/>
      <pc:sldMk xmlns:pc="http://schemas.microsoft.com/office/powerpoint/2013/main/command" cId="651206496" sldId="5186"/>
      <ac:spMk id="4" creationId="{C777A1F3-D167-7452-BE3B-137A17CBD437}"/>
      <ac:txMk cp="919" len="13">
        <ac:context len="1215" hash="3956454644"/>
      </ac:txMk>
    </ac:txMkLst>
    <p188:pos x="1496949" y="4138633"/>
    <p188:txBody>
      <a:bodyPr/>
      <a:lstStyle/>
      <a:p>
        <a:r>
          <a:rPr lang="en-US"/>
          <a:t>[@Mark DeCesare] to update</a:t>
        </a:r>
      </a:p>
    </p188:txBody>
  </p188:cm>
</p188:cmLst>
</file>

<file path=ppt/comments/modernComment_1454_3E081EC4.xml><?xml version="1.0" encoding="utf-8"?>
<p188:cmLst xmlns:a="http://schemas.openxmlformats.org/drawingml/2006/main" xmlns:r="http://schemas.openxmlformats.org/officeDocument/2006/relationships" xmlns:p188="http://schemas.microsoft.com/office/powerpoint/2018/8/main">
  <p188:cm id="{4B7A00C3-A0A4-4278-92A7-93E9A20AEC90}" authorId="{E86B34FE-2000-3AC7-2E7C-19D8C3E50A8D}" created="2025-04-18T04:09:27.717">
    <ac:deMkLst xmlns:ac="http://schemas.microsoft.com/office/drawing/2013/main/command">
      <pc:docMk xmlns:pc="http://schemas.microsoft.com/office/powerpoint/2013/main/command"/>
      <pc:sldMk xmlns:pc="http://schemas.microsoft.com/office/powerpoint/2013/main/command" cId="1040719556" sldId="5204"/>
      <ac:picMk id="44" creationId="{6E4C64E4-87D5-4066-195A-6257D98758F3}"/>
    </ac:deMkLst>
    <p188:replyLst>
      <p188:reply id="{244CC984-0916-4F1B-B995-CF3741694582}" authorId="{E86B34FE-2000-3AC7-2E7C-19D8C3E50A8D}" created="2025-04-18T04:11:30.340">
        <p188:txBody>
          <a:bodyPr/>
          <a:lstStyle/>
          <a:p>
            <a:r>
              <a:rPr lang="en-US"/>
              <a:t>Another Small Comment- please put the Cash First after the investments</a:t>
            </a:r>
          </a:p>
        </p188:txBody>
      </p188:reply>
    </p188:replyLst>
    <p188:txBody>
      <a:bodyPr/>
      <a:lstStyle/>
      <a:p>
        <a:r>
          <a:rPr lang="en-US"/>
          <a:t>[@Sarah Bonner] [@Spencer Kay] [@Doreta Biba] Hi, Lets add the tax Liability to the line item of the AP. In addition I think its make sense to give breakdown of the loans like the real estate: Subline, Credit Facility, Permanent Debt (LIFCO)</a:t>
        </a:r>
      </a:p>
    </p188:txBody>
    <p188:extLst>
      <p:ext xmlns:p="http://schemas.openxmlformats.org/presentationml/2006/main" uri="{57CB4572-C831-44C2-8A1C-0ADB6CCDFE69}">
        <p223:reactions xmlns:p223="http://schemas.microsoft.com/office/powerpoint/2022/03/main">
          <p223:rxn type="👍">
            <p223:instance time="2025-04-18T14:39:55.486" authorId="{F74801FB-508E-7B2B-8AC7-EB2C08C5A06B}"/>
          </p223:rxn>
        </p223:reactions>
      </p:ext>
    </p188:extLst>
  </p188:cm>
  <p188:cm id="{B3D9B79D-1B30-444B-83DB-89B68AD01614}" authorId="{E86B34FE-2000-3AC7-2E7C-19D8C3E50A8D}" created="2025-04-18T15:14:31.389">
    <pc:sldMkLst xmlns:pc="http://schemas.microsoft.com/office/powerpoint/2013/main/command">
      <pc:docMk/>
      <pc:sldMk cId="1040719556" sldId="5204"/>
    </pc:sldMkLst>
    <p188:txBody>
      <a:bodyPr/>
      <a:lstStyle/>
      <a:p>
        <a:r>
          <a:rPr lang="en-US"/>
          <a:t>Please also change the font to be as fund 2</a:t>
        </a:r>
      </a:p>
    </p188:txBody>
    <p188:extLst>
      <p:ext xmlns:p="http://schemas.openxmlformats.org/presentationml/2006/main" uri="{57CB4572-C831-44C2-8A1C-0ADB6CCDFE69}">
        <p223:reactions xmlns:p223="http://schemas.microsoft.com/office/powerpoint/2022/03/main">
          <p223:rxn type="👍">
            <p223:instance time="2025-04-24T23:17:53.305" authorId="{CA985DCD-F83C-072F-7D2C-401B099A2874}"/>
          </p223:rxn>
        </p223:reactions>
      </p:ext>
    </p188:extLst>
  </p188:cm>
</p188:cmLst>
</file>

<file path=ppt/comments/modernComment_1457_82191BC7.xml><?xml version="1.0" encoding="utf-8"?>
<p188:cmLst xmlns:a="http://schemas.openxmlformats.org/drawingml/2006/main" xmlns:r="http://schemas.openxmlformats.org/officeDocument/2006/relationships" xmlns:p188="http://schemas.microsoft.com/office/powerpoint/2018/8/main">
  <p188:cm id="{44A9E85A-7E4F-4DC4-B38A-CBE4D6601540}" authorId="{E86B34FE-2000-3AC7-2E7C-19D8C3E50A8D}" created="2025-04-23T16:34:09.677">
    <ac:deMkLst xmlns:ac="http://schemas.microsoft.com/office/drawing/2013/main/command">
      <pc:docMk xmlns:pc="http://schemas.microsoft.com/office/powerpoint/2013/main/command"/>
      <pc:sldMk xmlns:pc="http://schemas.microsoft.com/office/powerpoint/2013/main/command" cId="2182683591" sldId="5207"/>
      <ac:spMk id="13" creationId="{E966266E-CCE0-B6E4-5D21-973E2A713CBB}"/>
    </ac:deMkLst>
    <p188:txBody>
      <a:bodyPr/>
      <a:lstStyle/>
      <a:p>
        <a:r>
          <a:rPr lang="en-US"/>
          <a:t>[@Mark DeCesare] - lets make sure we add a sentence on the projection once the model is updated. </a:t>
        </a:r>
      </a:p>
    </p188:txBody>
  </p188:cm>
</p188:cmLst>
</file>

<file path=ppt/comments/modernComment_1E0C_AB18D469.xml><?xml version="1.0" encoding="utf-8"?>
<p188:cmLst xmlns:a="http://schemas.openxmlformats.org/drawingml/2006/main" xmlns:r="http://schemas.openxmlformats.org/officeDocument/2006/relationships" xmlns:p188="http://schemas.microsoft.com/office/powerpoint/2018/8/main">
  <p188:cm id="{05877952-B9F8-413C-A8FA-EAFA12E66773}" authorId="{CA985DCD-F83C-072F-7D2C-401B099A2874}" created="2025-01-21T20:20:27.328">
    <pc:sldMkLst xmlns:pc="http://schemas.microsoft.com/office/powerpoint/2013/main/command">
      <pc:docMk/>
      <pc:sldMk cId="2870531177" sldId="7692"/>
    </pc:sldMkLst>
    <p188:txBody>
      <a:bodyPr/>
      <a:lstStyle/>
      <a:p>
        <a:r>
          <a:rPr lang="en-US"/>
          <a:t>To move to appendix</a:t>
        </a:r>
      </a:p>
    </p188:txBody>
  </p188:cm>
</p188:cmLst>
</file>

<file path=ppt/comments/modernComment_1E16_C8241D58.xml><?xml version="1.0" encoding="utf-8"?>
<p188:cmLst xmlns:a="http://schemas.openxmlformats.org/drawingml/2006/main" xmlns:r="http://schemas.openxmlformats.org/officeDocument/2006/relationships" xmlns:p188="http://schemas.microsoft.com/office/powerpoint/2018/8/main">
  <p188:cm id="{AF127056-C686-4D35-BCB1-3E34F3BD1910}" authorId="{C04E421D-8B3D-692B-33C9-8748AD9AC6A8}" created="2025-04-22T08:56:50.242">
    <ac:txMkLst xmlns:ac="http://schemas.microsoft.com/office/drawing/2013/main/command">
      <pc:docMk xmlns:pc="http://schemas.microsoft.com/office/powerpoint/2013/main/command"/>
      <pc:sldMk xmlns:pc="http://schemas.microsoft.com/office/powerpoint/2013/main/command" cId="3357810008" sldId="7702"/>
      <ac:spMk id="6" creationId="{AB4C0528-ACAD-EA22-8640-D36A6F271B76}"/>
      <ac:txMk cp="0" len="1">
        <ac:context len="13" hash="393895709"/>
      </ac:txMk>
    </ac:txMkLst>
    <p188:txBody>
      <a:bodyPr/>
      <a:lstStyle/>
      <a:p>
        <a:r>
          <a:rPr lang="en-US"/>
          <a:t>Thoughts:
*What does capital at risk means?
*Realized - shouldn't we use the actual sale price less PP (after capex and closing costs)?
* shouldn’t value created should be the difference between the NAV and the capital invested?</a:t>
        </a:r>
      </a:p>
    </p188:txBody>
  </p188:cm>
</p188:cmLst>
</file>

<file path=ppt/comments/modernComment_1E24_A4C4F7CD.xml><?xml version="1.0" encoding="utf-8"?>
<p188:cmLst xmlns:a="http://schemas.openxmlformats.org/drawingml/2006/main" xmlns:r="http://schemas.openxmlformats.org/officeDocument/2006/relationships" xmlns:p188="http://schemas.microsoft.com/office/powerpoint/2018/8/main">
  <p188:cm id="{EE6C7946-75C1-4AC7-884B-53FAA6BBA9B1}" authorId="{E86B34FE-2000-3AC7-2E7C-19D8C3E50A8D}" created="2025-04-18T15:45:50.221">
    <ac:deMkLst xmlns:ac="http://schemas.microsoft.com/office/drawing/2013/main/command">
      <pc:docMk xmlns:pc="http://schemas.microsoft.com/office/powerpoint/2013/main/command"/>
      <pc:sldMk xmlns:pc="http://schemas.microsoft.com/office/powerpoint/2013/main/command" cId="2764371917" sldId="7716"/>
      <ac:picMk id="7" creationId="{C6035DD5-83BE-1547-C8B5-28AF97409D94}"/>
    </ac:deMkLst>
    <p188:txBody>
      <a:bodyPr/>
      <a:lstStyle/>
      <a:p>
        <a:r>
          <a:rPr lang="en-US"/>
          <a:t>Fee, what is the fee base, what was the remaining of the lease, LC/Large TI. Effective date.</a:t>
        </a:r>
      </a:p>
    </p188:txBody>
  </p188:cm>
</p188:cmLst>
</file>

<file path=ppt/comments/modernComment_1E25_9AA317B3.xml><?xml version="1.0" encoding="utf-8"?>
<p188:cmLst xmlns:a="http://schemas.openxmlformats.org/drawingml/2006/main" xmlns:r="http://schemas.openxmlformats.org/officeDocument/2006/relationships" xmlns:p188="http://schemas.microsoft.com/office/powerpoint/2018/8/main">
  <p188:cm id="{1C581413-F65A-4C19-8F86-31BFB6489B17}" authorId="{C04E421D-8B3D-692B-33C9-8748AD9AC6A8}" status="resolved" created="2025-04-22T08:16:59.296" complete="100000">
    <ac:txMkLst xmlns:ac="http://schemas.microsoft.com/office/drawing/2013/main/command">
      <pc:docMk xmlns:pc="http://schemas.microsoft.com/office/powerpoint/2013/main/command"/>
      <pc:sldMk xmlns:pc="http://schemas.microsoft.com/office/powerpoint/2013/main/command" cId="2594379699" sldId="7717"/>
      <ac:spMk id="26" creationId="{88CA2259-02E8-5009-2B88-D024BA06A6C0}"/>
      <ac:txMk cp="1129">
        <ac:context len="1133" hash="781872326"/>
      </ac:txMk>
    </ac:txMkLst>
    <p188:pos x="1248697" y="4888657"/>
    <p188:txBody>
      <a:bodyPr/>
      <a:lstStyle/>
      <a:p>
        <a:r>
          <a:rPr lang="en-US"/>
          <a:t>[@Spencer Kay] not relevant for Q1-25</a:t>
        </a:r>
      </a:p>
    </p188:txBody>
    <p188:extLst>
      <p:ext xmlns:p="http://schemas.openxmlformats.org/presentationml/2006/main" uri="{57CB4572-C831-44C2-8A1C-0ADB6CCDFE69}">
        <p223:reactions xmlns:p223="http://schemas.microsoft.com/office/powerpoint/2022/03/main">
          <p223:rxn type="👍">
            <p223:instance time="2025-04-22T12:36:05.453" authorId="{F74801FB-508E-7B2B-8AC7-EB2C08C5A06B}"/>
            <p223:instance time="2025-04-22T23:29:28.581" authorId="{CA985DCD-F83C-072F-7D2C-401B099A2874}"/>
          </p223:rxn>
        </p223:reactions>
      </p:ext>
    </p188:extLst>
  </p188:cm>
</p188:cmLst>
</file>

<file path=ppt/comments/modernComment_220D_A95CCBA2.xml><?xml version="1.0" encoding="utf-8"?>
<p188:cmLst xmlns:a="http://schemas.openxmlformats.org/drawingml/2006/main" xmlns:r="http://schemas.openxmlformats.org/officeDocument/2006/relationships" xmlns:p188="http://schemas.microsoft.com/office/powerpoint/2018/8/main">
  <p188:cm id="{1BCE80A7-CBBB-1D4E-A5DD-1717A5E59BBB}" authorId="{D408F5DB-C3AE-414F-9D46-64F495B9466C}" created="2025-02-27T16:59:19.226">
    <ac:deMkLst xmlns:ac="http://schemas.microsoft.com/office/drawing/2013/main/command">
      <pc:docMk xmlns:pc="http://schemas.microsoft.com/office/powerpoint/2013/main/command"/>
      <pc:sldMk xmlns:pc="http://schemas.microsoft.com/office/powerpoint/2013/main/command" cId="2841430946" sldId="5172"/>
      <ac:spMk id="5" creationId="{9F4A4077-7922-CABB-D525-B6F0DA37C452}"/>
    </ac:deMkLst>
    <p188:replyLst>
      <p188:reply id="{7ACB6973-9741-4330-A402-773D20288CE7}" authorId="{C8ABA67F-7F7D-75E6-F1BB-763716C674B6}" created="2025-04-02T14:57:07.325">
        <p188:txBody>
          <a:bodyPr/>
          <a:lstStyle/>
          <a:p>
            <a:r>
              <a:rPr lang="en-US"/>
              <a:t>Just replying for my notes.
CapEx TI and LC will be pulled from the individual Fund III Refi model. Need to Update model to be correct asset pool</a:t>
            </a:r>
          </a:p>
        </p188:txBody>
      </p188:reply>
    </p188:replyLst>
    <p188:txBody>
      <a:bodyPr/>
      <a:lstStyle/>
      <a:p>
        <a:r>
          <a:rPr lang="en-US"/>
          <a:t>[@Andy Gordon]</a:t>
        </a:r>
      </a:p>
    </p188:txBody>
  </p188:cm>
</p188:cmLst>
</file>

<file path=ppt/comments/modernComment_DC2_34DF41B.xml><?xml version="1.0" encoding="utf-8"?>
<p188:cmLst xmlns:a="http://schemas.openxmlformats.org/drawingml/2006/main" xmlns:r="http://schemas.openxmlformats.org/officeDocument/2006/relationships" xmlns:p188="http://schemas.microsoft.com/office/powerpoint/2018/8/main">
  <p188:cm id="{3F5DA8B1-649C-4E2D-8071-FC62682F4CC7}" authorId="{A949107C-2A22-2B91-6A9F-30D709F9D6C6}" status="resolved" created="2025-01-23T15:43:37.902">
    <pc:sldMkLst xmlns:pc="http://schemas.microsoft.com/office/powerpoint/2013/main/command">
      <pc:docMk/>
      <pc:sldMk cId="55440411" sldId="3522"/>
    </pc:sldMkLst>
    <p188:replyLst>
      <p188:reply id="{B67A34DA-128A-48F4-8FE6-645B4A78626A}" authorId="{3BE96F70-F990-5047-A197-7BE6B0B14F58}" created="2025-01-23T19:17:07.157">
        <p188:txBody>
          <a:bodyPr/>
          <a:lstStyle/>
          <a:p>
            <a:r>
              <a:rPr lang="en-US"/>
              <a:t>Credit scores added</a:t>
            </a:r>
          </a:p>
        </p188:txBody>
      </p188:reply>
    </p188:replyLst>
    <p188:txBody>
      <a:bodyPr/>
      <a:lstStyle/>
      <a:p>
        <a:r>
          <a:rPr lang="en-US"/>
          <a:t>[@Michael Tang] Same with this one for Fund 3.  Can you please add the credit scores if we have them?</a:t>
        </a:r>
      </a:p>
    </p188:txBody>
  </p188:cm>
</p188:cmLst>
</file>

<file path=ppt/comments/modernComment_FB1_29212038.xml><?xml version="1.0" encoding="utf-8"?>
<p188:cmLst xmlns:a="http://schemas.openxmlformats.org/drawingml/2006/main" xmlns:r="http://schemas.openxmlformats.org/officeDocument/2006/relationships" xmlns:p188="http://schemas.microsoft.com/office/powerpoint/2018/8/main">
  <p188:cm id="{AACC433F-500A-4D44-A33F-30FE3E4678F6}" authorId="{E86B34FE-2000-3AC7-2E7C-19D8C3E50A8D}" created="2025-04-23T15:25:34.007">
    <ac:txMkLst xmlns:ac="http://schemas.microsoft.com/office/drawing/2013/main/command">
      <pc:docMk xmlns:pc="http://schemas.microsoft.com/office/powerpoint/2013/main/command"/>
      <pc:sldMk xmlns:pc="http://schemas.microsoft.com/office/powerpoint/2013/main/command" cId="690036792" sldId="4017"/>
      <ac:spMk id="7" creationId="{2D9691C0-9A9C-40E4-211E-DB60D6A738F5}"/>
      <ac:txMk cp="290" len="4">
        <ac:context len="383" hash="1114195858"/>
      </ac:txMk>
    </ac:txMkLst>
    <p188:pos x="2287005" y="1222191"/>
    <p188:replyLst>
      <p188:reply id="{382C4D2D-EF9C-4613-BC2C-D182A3273DBD}" authorId="{CA985DCD-F83C-072F-7D2C-401B099A2874}" created="2025-04-23T15:29:14.361">
        <p188:txBody>
          <a:bodyPr/>
          <a:lstStyle/>
          <a:p>
            <a:r>
              <a:rPr lang="en-US"/>
              <a:t>Difference between $3m and the next slide is the $300k of closing costs on 1st time appraisals.</a:t>
            </a:r>
          </a:p>
        </p188:txBody>
      </p188:reply>
    </p188:replyLst>
    <p188:txBody>
      <a:bodyPr/>
      <a:lstStyle/>
      <a:p>
        <a:r>
          <a:rPr lang="en-US"/>
          <a:t>How the 4.6 is reflected in the next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009461-6745-F215-3070-0CE83BED28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1C2210BE-6617-B0DF-6E7D-2EC793D08C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96398-C398-4FE5-A08F-5C0AB3F9254F}" type="datetimeFigureOut">
              <a:rPr lang="en-IL" smtClean="0"/>
              <a:t>08/09/2025</a:t>
            </a:fld>
            <a:endParaRPr lang="en-IL"/>
          </a:p>
        </p:txBody>
      </p:sp>
      <p:sp>
        <p:nvSpPr>
          <p:cNvPr id="4" name="Footer Placeholder 3">
            <a:extLst>
              <a:ext uri="{FF2B5EF4-FFF2-40B4-BE49-F238E27FC236}">
                <a16:creationId xmlns:a16="http://schemas.microsoft.com/office/drawing/2014/main" id="{8B6BB0DE-C675-C444-F7DE-D5B9BA06FF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80335994-1FCE-7F3B-1595-3BFCD0D2E0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C92AD7-44BF-4DF1-B67E-674628F9296E}" type="slidenum">
              <a:rPr lang="en-IL" smtClean="0"/>
              <a:t>‹#›</a:t>
            </a:fld>
            <a:endParaRPr lang="en-IL"/>
          </a:p>
        </p:txBody>
      </p:sp>
    </p:spTree>
    <p:extLst>
      <p:ext uri="{BB962C8B-B14F-4D97-AF65-F5344CB8AC3E}">
        <p14:creationId xmlns:p14="http://schemas.microsoft.com/office/powerpoint/2010/main" val="292711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3BBC8-2D1F-4D84-B85E-2B831D8458FB}" type="datetimeFigureOut">
              <a:rPr lang="en-US" smtClean="0"/>
              <a:t>8/9/2025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87356-6C33-4566-B68D-1C57DD9181EB}" type="slidenum">
              <a:rPr lang="en-US" smtClean="0"/>
              <a:t>‹#›</a:t>
            </a:fld>
            <a:endParaRPr lang="en-US"/>
          </a:p>
        </p:txBody>
      </p:sp>
    </p:spTree>
    <p:extLst>
      <p:ext uri="{BB962C8B-B14F-4D97-AF65-F5344CB8AC3E}">
        <p14:creationId xmlns:p14="http://schemas.microsoft.com/office/powerpoint/2010/main" val="265762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a:t>
            </a:fld>
            <a:endParaRPr lang="en-US"/>
          </a:p>
        </p:txBody>
      </p:sp>
    </p:spTree>
    <p:extLst>
      <p:ext uri="{BB962C8B-B14F-4D97-AF65-F5344CB8AC3E}">
        <p14:creationId xmlns:p14="http://schemas.microsoft.com/office/powerpoint/2010/main" val="274131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A782-BB6F-8F1E-96DE-6EB30493C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60CB6-6293-DDEB-29F0-9D681418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8F22B-84D5-D5E9-6F00-F569767EE917}"/>
              </a:ext>
            </a:extLst>
          </p:cNvPr>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err="1"/>
              <a:t>Updateed</a:t>
            </a:r>
            <a:r>
              <a:rPr lang="en-US"/>
              <a:t> Fund ID Dry Powder Overview with Pipeline</a:t>
            </a:r>
          </a:p>
          <a:p>
            <a:endParaRPr lang="en-US"/>
          </a:p>
        </p:txBody>
      </p:sp>
      <p:sp>
        <p:nvSpPr>
          <p:cNvPr id="4" name="Header Placeholder 3">
            <a:extLst>
              <a:ext uri="{FF2B5EF4-FFF2-40B4-BE49-F238E27FC236}">
                <a16:creationId xmlns:a16="http://schemas.microsoft.com/office/drawing/2014/main" id="{4B04EA28-8951-CA7D-75A9-621B386E72CA}"/>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BD048A6C-9CAC-DF95-6718-EAEFD46D83A2}"/>
              </a:ext>
            </a:extLst>
          </p:cNvPr>
          <p:cNvSpPr>
            <a:spLocks noGrp="1"/>
          </p:cNvSpPr>
          <p:nvPr>
            <p:ph type="sldNum" sz="quarter" idx="5"/>
          </p:nvPr>
        </p:nvSpPr>
        <p:spPr/>
        <p:txBody>
          <a:bodyPr/>
          <a:lstStyle/>
          <a:p>
            <a:fld id="{A79E4FA1-FB85-E442-9BE3-9BB8C8EA2B3D}" type="slidenum">
              <a:rPr lang="en-US" smtClean="0"/>
              <a:t>10</a:t>
            </a:fld>
            <a:endParaRPr lang="en-US"/>
          </a:p>
        </p:txBody>
      </p:sp>
    </p:spTree>
    <p:extLst>
      <p:ext uri="{BB962C8B-B14F-4D97-AF65-F5344CB8AC3E}">
        <p14:creationId xmlns:p14="http://schemas.microsoft.com/office/powerpoint/2010/main" val="114536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12</a:t>
            </a:fld>
            <a:endParaRPr lang="en-US"/>
          </a:p>
        </p:txBody>
      </p:sp>
    </p:spTree>
    <p:extLst>
      <p:ext uri="{BB962C8B-B14F-4D97-AF65-F5344CB8AC3E}">
        <p14:creationId xmlns:p14="http://schemas.microsoft.com/office/powerpoint/2010/main" val="152369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Ericsson : this building has 3 times the power we were aware of. They paid a termination fee of $2M and the team has a make ready plan and working on getting a bid out. &gt; $1M</a:t>
            </a:r>
          </a:p>
        </p:txBody>
      </p:sp>
      <p:sp>
        <p:nvSpPr>
          <p:cNvPr id="4" name="Slide Number Placeholder 3"/>
          <p:cNvSpPr>
            <a:spLocks noGrp="1"/>
          </p:cNvSpPr>
          <p:nvPr>
            <p:ph type="sldNum" sz="quarter" idx="5"/>
          </p:nvPr>
        </p:nvSpPr>
        <p:spPr/>
        <p:txBody>
          <a:bodyPr/>
          <a:lstStyle/>
          <a:p>
            <a:fld id="{A79E4FA1-FB85-E442-9BE3-9BB8C8EA2B3D}" type="slidenum">
              <a:rPr lang="en-US" smtClean="0"/>
              <a:t>14</a:t>
            </a:fld>
            <a:endParaRPr lang="en-US"/>
          </a:p>
        </p:txBody>
      </p:sp>
    </p:spTree>
    <p:extLst>
      <p:ext uri="{BB962C8B-B14F-4D97-AF65-F5344CB8AC3E}">
        <p14:creationId xmlns:p14="http://schemas.microsoft.com/office/powerpoint/2010/main" val="181847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11CC-6C9E-7EA5-B546-700D6ED30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7BE8C-6EBD-8C35-7447-C7C3E414A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A82BA-51FC-3E05-4844-2C5F2896E799}"/>
              </a:ext>
            </a:extLst>
          </p:cNvPr>
          <p:cNvSpPr>
            <a:spLocks noGrp="1"/>
          </p:cNvSpPr>
          <p:nvPr>
            <p:ph type="body" idx="1"/>
          </p:nvPr>
        </p:nvSpPr>
        <p:spPr/>
        <p:txBody>
          <a:bodyPr/>
          <a:lstStyle/>
          <a:p>
            <a:pPr marL="0" indent="0">
              <a:buFont typeface="Arial" panose="020B0604020202020204" pitchFamily="34" charset="0"/>
              <a:buNone/>
            </a:pPr>
            <a:r>
              <a:rPr lang="en-US" sz="1200" b="1"/>
              <a:t>Exit cap Calculator Notes </a:t>
            </a:r>
          </a:p>
          <a:p>
            <a:pPr marL="0" indent="0">
              <a:buFont typeface="Arial" panose="020B0604020202020204" pitchFamily="34" charset="0"/>
              <a:buNone/>
            </a:pPr>
            <a:endParaRPr lang="en-US" sz="1200" b="1"/>
          </a:p>
          <a:p>
            <a:pPr marL="171450" indent="-171450">
              <a:buFont typeface="Arial" panose="020B0604020202020204" pitchFamily="34" charset="0"/>
              <a:buChar char="•"/>
            </a:pPr>
            <a:r>
              <a:rPr lang="en-US" sz="1200"/>
              <a:t>Right now the Fund 2 and Fund 3 model use approx. the same exit cap. This is based on the </a:t>
            </a:r>
            <a:r>
              <a:rPr lang="en-US" sz="1200" err="1"/>
              <a:t>the</a:t>
            </a:r>
            <a:r>
              <a:rPr lang="en-US" sz="1200"/>
              <a:t> </a:t>
            </a:r>
            <a:r>
              <a:rPr lang="en-US" sz="1200" err="1"/>
              <a:t>wtd</a:t>
            </a:r>
            <a:r>
              <a:rPr lang="en-US" sz="1200"/>
              <a:t> avg baseline cap rate by market and its allocation and a 5% portfolio premium which gets us to 5.77%</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exit cap calculator is a function of the remaining WALT and M2M and adjusts the exit cap. It uses a 7.5% Fund level M2M and adjusts the exit cap for each deal based on the M2M of the deal.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a fund has a higher M2M, the exit cap will be lower. So, by that logic, Fund 2 should have a lower exit cap.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However, the research team is verifying the baseline exit cap as well as the 2024 MRG which is expected to come in higher than Q1-24 LMS 2024 MRG.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If we use a 4% Fund level M2M for Fund 3, this benefits acquisitions, because most deals will have a higher M2M than the 4% and by normalizing to the 4%, they will end up with a lower exit cap and allow for more aggressive underwriting.</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In short, the M2M validates the 7.5% Fund level assumption.</a:t>
            </a:r>
          </a:p>
          <a:p>
            <a:endParaRPr lang="en-US"/>
          </a:p>
        </p:txBody>
      </p:sp>
      <p:sp>
        <p:nvSpPr>
          <p:cNvPr id="4" name="Slide Number Placeholder 3">
            <a:extLst>
              <a:ext uri="{FF2B5EF4-FFF2-40B4-BE49-F238E27FC236}">
                <a16:creationId xmlns:a16="http://schemas.microsoft.com/office/drawing/2014/main" id="{30FA71BF-1A81-DABB-1CCE-7F1B23F96C2B}"/>
              </a:ext>
            </a:extLst>
          </p:cNvPr>
          <p:cNvSpPr>
            <a:spLocks noGrp="1"/>
          </p:cNvSpPr>
          <p:nvPr>
            <p:ph type="sldNum" sz="quarter" idx="5"/>
          </p:nvPr>
        </p:nvSpPr>
        <p:spPr/>
        <p:txBody>
          <a:bodyPr/>
          <a:lstStyle/>
          <a:p>
            <a:fld id="{A79E4FA1-FB85-E442-9BE3-9BB8C8EA2B3D}" type="slidenum">
              <a:rPr lang="en-US" smtClean="0"/>
              <a:t>16</a:t>
            </a:fld>
            <a:endParaRPr lang="en-US"/>
          </a:p>
        </p:txBody>
      </p:sp>
    </p:spTree>
    <p:extLst>
      <p:ext uri="{BB962C8B-B14F-4D97-AF65-F5344CB8AC3E}">
        <p14:creationId xmlns:p14="http://schemas.microsoft.com/office/powerpoint/2010/main" val="282705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17</a:t>
            </a:fld>
            <a:endParaRPr lang="en-US"/>
          </a:p>
        </p:txBody>
      </p:sp>
    </p:spTree>
    <p:extLst>
      <p:ext uri="{BB962C8B-B14F-4D97-AF65-F5344CB8AC3E}">
        <p14:creationId xmlns:p14="http://schemas.microsoft.com/office/powerpoint/2010/main" val="254642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A801F-2365-3D70-D981-B732E7C7C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8B391-2541-9C11-F9B5-F646500DB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F66A-C116-D37A-2D4D-1E086606A25A}"/>
              </a:ext>
            </a:extLst>
          </p:cNvPr>
          <p:cNvSpPr>
            <a:spLocks noGrp="1"/>
          </p:cNvSpPr>
          <p:nvPr>
            <p:ph type="body" idx="1"/>
          </p:nvPr>
        </p:nvSpPr>
        <p:spPr/>
        <p:txBody>
          <a:bodyPr/>
          <a:lstStyle/>
          <a:p>
            <a:pPr>
              <a:buClr>
                <a:schemeClr val="accent2"/>
              </a:buCl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DEAL NOTES </a:t>
            </a:r>
          </a:p>
          <a:p>
            <a:pPr>
              <a:buClr>
                <a:schemeClr val="accent2"/>
              </a:buClr>
            </a:pPr>
            <a:endPar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Genband</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Updated the SF to 8,613 per </a:t>
            </a:r>
            <a:r>
              <a:rPr lang="en-US" sz="1200" err="1">
                <a:solidFill>
                  <a:schemeClr val="tx2"/>
                </a:solidFill>
                <a:latin typeface="Aptos" panose="020B0004020202020204" pitchFamily="34" charset="0"/>
                <a:ea typeface="Lato Medium" panose="020F0502020204030203" pitchFamily="34" charset="0"/>
                <a:cs typeface="Lato Medium" panose="020F0502020204030203" pitchFamily="34" charset="0"/>
              </a:rPr>
              <a:t>MeasureUp</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drawings to capitalize on increase SF. This space has been historically on a MG lease. The new NNN lease will improve recovery composition at this location. Taxes are $4.20 at this property. It is about $2 more than DuPage County. The Rexy rate would be comparable to the general market, discounting for the higher tax number.</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err="1">
                <a:solidFill>
                  <a:schemeClr val="tx2"/>
                </a:solidFill>
                <a:latin typeface="Aptos" panose="020B0004020202020204" pitchFamily="34" charset="0"/>
                <a:ea typeface="Lato Medium" panose="020F0502020204030203" pitchFamily="34" charset="0"/>
                <a:cs typeface="Lato Medium" panose="020F0502020204030203" pitchFamily="34" charset="0"/>
              </a:rPr>
              <a:t>Centerpoint</a:t>
            </a: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 Marketing, Chicago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Tenant is downsizing and renewing at 1 out of 2 units they occupy. We will be able to capitalize on renting the leftover 20k SF at a premium. The tenant has good payment history, and the space shows well for tours. We have increased their SD, despite of them downsizing, based on credit score.</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85750" indent="-285750">
              <a:buClr>
                <a:schemeClr val="accent2"/>
              </a:buClr>
              <a:buFont typeface="Arial" panose="020B0604020202020204" pitchFamily="34" charset="0"/>
              <a:buChar char="•"/>
            </a:pPr>
            <a:r>
              <a:rPr lang="en-US" sz="1200" b="1">
                <a:solidFill>
                  <a:schemeClr val="tx2"/>
                </a:solidFill>
                <a:latin typeface="Aptos" panose="020B0004020202020204" pitchFamily="34" charset="0"/>
                <a:ea typeface="Lato Medium" panose="020F0502020204030203" pitchFamily="34" charset="0"/>
                <a:cs typeface="Lato Medium" panose="020F0502020204030203" pitchFamily="34" charset="0"/>
              </a:rPr>
              <a:t>Magic Screenprint, Atlanta </a:t>
            </a:r>
            <a:r>
              <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rPr>
              <a:t>- Existing tenant vacated. Converted the 2 sub-tenants to a New Lease. This deal is at higher than UW base rate, no downtime, no TIA, no abatement.</a:t>
            </a:r>
          </a:p>
          <a:p>
            <a:pPr marL="285750" indent="-285750">
              <a:buClr>
                <a:schemeClr val="accent2"/>
              </a:buClr>
              <a:buFont typeface="Arial" panose="020B0604020202020204" pitchFamily="34" charset="0"/>
              <a:buChar char="•"/>
            </a:pPr>
            <a:endParaRPr lang="en-US" sz="12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endParaRPr lang="en-US"/>
          </a:p>
        </p:txBody>
      </p:sp>
      <p:sp>
        <p:nvSpPr>
          <p:cNvPr id="4" name="Slide Number Placeholder 3">
            <a:extLst>
              <a:ext uri="{FF2B5EF4-FFF2-40B4-BE49-F238E27FC236}">
                <a16:creationId xmlns:a16="http://schemas.microsoft.com/office/drawing/2014/main" id="{B90CD8D7-3746-3844-B7E3-5F5B6301D738}"/>
              </a:ext>
            </a:extLst>
          </p:cNvPr>
          <p:cNvSpPr>
            <a:spLocks noGrp="1"/>
          </p:cNvSpPr>
          <p:nvPr>
            <p:ph type="sldNum" sz="quarter" idx="5"/>
          </p:nvPr>
        </p:nvSpPr>
        <p:spPr/>
        <p:txBody>
          <a:bodyPr/>
          <a:lstStyle/>
          <a:p>
            <a:fld id="{A79E4FA1-FB85-E442-9BE3-9BB8C8EA2B3D}" type="slidenum">
              <a:rPr lang="en-US" smtClean="0"/>
              <a:t>18</a:t>
            </a:fld>
            <a:endParaRPr lang="en-US"/>
          </a:p>
        </p:txBody>
      </p:sp>
    </p:spTree>
    <p:extLst>
      <p:ext uri="{BB962C8B-B14F-4D97-AF65-F5344CB8AC3E}">
        <p14:creationId xmlns:p14="http://schemas.microsoft.com/office/powerpoint/2010/main" val="3080824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2C74-487E-5057-3E4F-6268CA3A2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569F2-6525-7B83-74BA-D3670AC0B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C1E9E-F1A2-B948-FD5E-3E8FB695BB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DB3E46-D417-AA6D-CA06-5340298CE364}"/>
              </a:ext>
            </a:extLst>
          </p:cNvPr>
          <p:cNvSpPr>
            <a:spLocks noGrp="1"/>
          </p:cNvSpPr>
          <p:nvPr>
            <p:ph type="sldNum" sz="quarter" idx="5"/>
          </p:nvPr>
        </p:nvSpPr>
        <p:spPr/>
        <p:txBody>
          <a:bodyPr/>
          <a:lstStyle/>
          <a:p>
            <a:fld id="{A79E4FA1-FB85-E442-9BE3-9BB8C8EA2B3D}" type="slidenum">
              <a:rPr lang="en-US" smtClean="0"/>
              <a:t>19</a:t>
            </a:fld>
            <a:endParaRPr lang="en-US"/>
          </a:p>
        </p:txBody>
      </p:sp>
    </p:spTree>
    <p:extLst>
      <p:ext uri="{BB962C8B-B14F-4D97-AF65-F5344CB8AC3E}">
        <p14:creationId xmlns:p14="http://schemas.microsoft.com/office/powerpoint/2010/main" val="1389959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E85-D9EE-98A0-4518-D7805F746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CCBC-7A21-BF20-7528-C2AE3C085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09392-5ECE-6F84-7CF2-1A630719A799}"/>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8B9EFA95-6C8A-900E-9B35-ABD104D119DE}"/>
              </a:ext>
            </a:extLst>
          </p:cNvPr>
          <p:cNvSpPr>
            <a:spLocks noGrp="1"/>
          </p:cNvSpPr>
          <p:nvPr>
            <p:ph type="sldNum" sz="quarter" idx="5"/>
          </p:nvPr>
        </p:nvSpPr>
        <p:spPr/>
        <p:txBody>
          <a:bodyPr/>
          <a:lstStyle/>
          <a:p>
            <a:fld id="{A79E4FA1-FB85-E442-9BE3-9BB8C8EA2B3D}" type="slidenum">
              <a:rPr lang="en-US" smtClean="0"/>
              <a:t>20</a:t>
            </a:fld>
            <a:endParaRPr lang="en-US"/>
          </a:p>
        </p:txBody>
      </p:sp>
    </p:spTree>
    <p:extLst>
      <p:ext uri="{BB962C8B-B14F-4D97-AF65-F5344CB8AC3E}">
        <p14:creationId xmlns:p14="http://schemas.microsoft.com/office/powerpoint/2010/main" val="815396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56FEB-60EC-C281-C5EC-D3FD94B2D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5895A-05D0-F5EF-2F94-78713C1EB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87161-ED63-6A81-BE39-2D0E3FD74763}"/>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68C8E854-67BF-F452-E704-491022479DF3}"/>
              </a:ext>
            </a:extLst>
          </p:cNvPr>
          <p:cNvSpPr>
            <a:spLocks noGrp="1"/>
          </p:cNvSpPr>
          <p:nvPr>
            <p:ph type="sldNum" sz="quarter" idx="5"/>
          </p:nvPr>
        </p:nvSpPr>
        <p:spPr/>
        <p:txBody>
          <a:bodyPr/>
          <a:lstStyle/>
          <a:p>
            <a:fld id="{A79E4FA1-FB85-E442-9BE3-9BB8C8EA2B3D}" type="slidenum">
              <a:rPr lang="en-US" smtClean="0"/>
              <a:t>21</a:t>
            </a:fld>
            <a:endParaRPr lang="en-US"/>
          </a:p>
        </p:txBody>
      </p:sp>
    </p:spTree>
    <p:extLst>
      <p:ext uri="{BB962C8B-B14F-4D97-AF65-F5344CB8AC3E}">
        <p14:creationId xmlns:p14="http://schemas.microsoft.com/office/powerpoint/2010/main" val="39086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75718-2F7F-7D2D-3743-D117EB062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74700-E022-6ED0-37DD-96FCF82FC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3A4D7-BCF9-3356-6A80-22C7264B3A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6591E4-D54E-B76F-1A13-91182A63764E}"/>
              </a:ext>
            </a:extLst>
          </p:cNvPr>
          <p:cNvSpPr>
            <a:spLocks noGrp="1"/>
          </p:cNvSpPr>
          <p:nvPr>
            <p:ph type="sldNum" sz="quarter" idx="5"/>
          </p:nvPr>
        </p:nvSpPr>
        <p:spPr/>
        <p:txBody>
          <a:bodyPr/>
          <a:lstStyle/>
          <a:p>
            <a:fld id="{A79E4FA1-FB85-E442-9BE3-9BB8C8EA2B3D}" type="slidenum">
              <a:rPr lang="en-US" smtClean="0"/>
              <a:t>22</a:t>
            </a:fld>
            <a:endParaRPr lang="en-US"/>
          </a:p>
        </p:txBody>
      </p:sp>
    </p:spTree>
    <p:extLst>
      <p:ext uri="{BB962C8B-B14F-4D97-AF65-F5344CB8AC3E}">
        <p14:creationId xmlns:p14="http://schemas.microsoft.com/office/powerpoint/2010/main" val="3220068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2</a:t>
            </a:fld>
            <a:endParaRPr lang="en-US"/>
          </a:p>
        </p:txBody>
      </p:sp>
    </p:spTree>
    <p:extLst>
      <p:ext uri="{BB962C8B-B14F-4D97-AF65-F5344CB8AC3E}">
        <p14:creationId xmlns:p14="http://schemas.microsoft.com/office/powerpoint/2010/main" val="1848694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23</a:t>
            </a:fld>
            <a:endParaRPr lang="en-US"/>
          </a:p>
        </p:txBody>
      </p:sp>
    </p:spTree>
    <p:extLst>
      <p:ext uri="{BB962C8B-B14F-4D97-AF65-F5344CB8AC3E}">
        <p14:creationId xmlns:p14="http://schemas.microsoft.com/office/powerpoint/2010/main" val="225356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56FE-D92A-161F-E035-8E45FDE5C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3130F-7514-DADE-7CE5-C4E09B1D5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D16A2-C451-BDF8-19D6-CADD57BC7C7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301F0BE8-37A8-D6AA-3A2D-0AA4E4906850}"/>
              </a:ext>
            </a:extLst>
          </p:cNvPr>
          <p:cNvSpPr>
            <a:spLocks noGrp="1"/>
          </p:cNvSpPr>
          <p:nvPr>
            <p:ph type="sldNum" sz="quarter" idx="5"/>
          </p:nvPr>
        </p:nvSpPr>
        <p:spPr/>
        <p:txBody>
          <a:bodyPr/>
          <a:lstStyle/>
          <a:p>
            <a:fld id="{A79E4FA1-FB85-E442-9BE3-9BB8C8EA2B3D}" type="slidenum">
              <a:rPr lang="en-US" smtClean="0"/>
              <a:t>24</a:t>
            </a:fld>
            <a:endParaRPr lang="en-US"/>
          </a:p>
        </p:txBody>
      </p:sp>
    </p:spTree>
    <p:extLst>
      <p:ext uri="{BB962C8B-B14F-4D97-AF65-F5344CB8AC3E}">
        <p14:creationId xmlns:p14="http://schemas.microsoft.com/office/powerpoint/2010/main" val="2250046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BE005-5554-8326-DE61-BE0803BC4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743AD-4413-F44F-361C-148924E92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DB236-02BC-8A21-3F13-180D762970BD}"/>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F0A8E7E8-D712-CDB4-DAEF-BA5DBD1E7AE9}"/>
              </a:ext>
            </a:extLst>
          </p:cNvPr>
          <p:cNvSpPr>
            <a:spLocks noGrp="1"/>
          </p:cNvSpPr>
          <p:nvPr>
            <p:ph type="sldNum" sz="quarter" idx="5"/>
          </p:nvPr>
        </p:nvSpPr>
        <p:spPr/>
        <p:txBody>
          <a:bodyPr/>
          <a:lstStyle/>
          <a:p>
            <a:fld id="{A79E4FA1-FB85-E442-9BE3-9BB8C8EA2B3D}" type="slidenum">
              <a:rPr lang="en-US" smtClean="0"/>
              <a:t>25</a:t>
            </a:fld>
            <a:endParaRPr lang="en-US"/>
          </a:p>
        </p:txBody>
      </p:sp>
    </p:spTree>
    <p:extLst>
      <p:ext uri="{BB962C8B-B14F-4D97-AF65-F5344CB8AC3E}">
        <p14:creationId xmlns:p14="http://schemas.microsoft.com/office/powerpoint/2010/main" val="2701310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7F69E-8E15-26F5-BDD8-48DB723FA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A2275-282F-4447-BA94-5D7F60C11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EC3F2-0A5E-B638-E08A-921A7D8F905B}"/>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D8D7EA82-7A8A-6683-BCF8-877FFBBEC237}"/>
              </a:ext>
            </a:extLst>
          </p:cNvPr>
          <p:cNvSpPr>
            <a:spLocks noGrp="1"/>
          </p:cNvSpPr>
          <p:nvPr>
            <p:ph type="sldNum" sz="quarter" idx="5"/>
          </p:nvPr>
        </p:nvSpPr>
        <p:spPr/>
        <p:txBody>
          <a:bodyPr/>
          <a:lstStyle/>
          <a:p>
            <a:fld id="{A79E4FA1-FB85-E442-9BE3-9BB8C8EA2B3D}" type="slidenum">
              <a:rPr lang="en-US" smtClean="0"/>
              <a:t>26</a:t>
            </a:fld>
            <a:endParaRPr lang="en-US"/>
          </a:p>
        </p:txBody>
      </p:sp>
    </p:spTree>
    <p:extLst>
      <p:ext uri="{BB962C8B-B14F-4D97-AF65-F5344CB8AC3E}">
        <p14:creationId xmlns:p14="http://schemas.microsoft.com/office/powerpoint/2010/main" val="67195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0D0FA-FF81-F31A-AF07-1121495FC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EBC8E-06BF-94E8-1E76-F91A9E3DA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69C1F-95E0-2B9A-ADC2-818D58D50A50}"/>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B9EC0E5B-A16D-6640-51C8-412948970B27}"/>
              </a:ext>
            </a:extLst>
          </p:cNvPr>
          <p:cNvSpPr>
            <a:spLocks noGrp="1"/>
          </p:cNvSpPr>
          <p:nvPr>
            <p:ph type="sldNum" sz="quarter" idx="5"/>
          </p:nvPr>
        </p:nvSpPr>
        <p:spPr/>
        <p:txBody>
          <a:bodyPr/>
          <a:lstStyle/>
          <a:p>
            <a:fld id="{A79E4FA1-FB85-E442-9BE3-9BB8C8EA2B3D}" type="slidenum">
              <a:rPr lang="en-US" smtClean="0"/>
              <a:t>27</a:t>
            </a:fld>
            <a:endParaRPr lang="en-US"/>
          </a:p>
        </p:txBody>
      </p:sp>
    </p:spTree>
    <p:extLst>
      <p:ext uri="{BB962C8B-B14F-4D97-AF65-F5344CB8AC3E}">
        <p14:creationId xmlns:p14="http://schemas.microsoft.com/office/powerpoint/2010/main" val="658110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FE2A-154E-F705-6700-01C90155E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EBCCD-13A0-132D-58AB-9DFF8C8F5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46F97-9DD1-DE02-223A-407D4BF723F8}"/>
              </a:ext>
            </a:extLst>
          </p:cNvPr>
          <p:cNvSpPr>
            <a:spLocks noGrp="1"/>
          </p:cNvSpPr>
          <p:nvPr>
            <p:ph type="body" idx="1"/>
          </p:nvPr>
        </p:nvSpPr>
        <p:spPr/>
        <p:txBody>
          <a:bodyPr/>
          <a:lstStyle/>
          <a:p>
            <a:pPr marL="0" algn="l" eaLnBrk="1" fontAlgn="b" hangingPunct="1">
              <a:spcBef>
                <a:spcPts val="0"/>
              </a:spcBef>
              <a:spcAft>
                <a:spcPts val="0"/>
              </a:spcAft>
            </a:pPr>
            <a:endParaRPr lang="en-US" sz="1200" b="1" i="0" u="none" strike="noStrike">
              <a:solidFill>
                <a:srgbClr val="000000"/>
              </a:solidFill>
              <a:effectLst/>
              <a:latin typeface="Calibri Light" panose="020F0302020204030204" pitchFamily="34" charset="0"/>
              <a:cs typeface="Calibri Light" panose="020F0302020204030204" pitchFamily="34" charset="0"/>
            </a:endParaRPr>
          </a:p>
          <a:p>
            <a:endParaRPr lang="en-US"/>
          </a:p>
        </p:txBody>
      </p:sp>
      <p:sp>
        <p:nvSpPr>
          <p:cNvPr id="4" name="Slide Number Placeholder 3">
            <a:extLst>
              <a:ext uri="{FF2B5EF4-FFF2-40B4-BE49-F238E27FC236}">
                <a16:creationId xmlns:a16="http://schemas.microsoft.com/office/drawing/2014/main" id="{A5D8B564-89CF-5E71-55DE-8F14297399AB}"/>
              </a:ext>
            </a:extLst>
          </p:cNvPr>
          <p:cNvSpPr>
            <a:spLocks noGrp="1"/>
          </p:cNvSpPr>
          <p:nvPr>
            <p:ph type="sldNum" sz="quarter" idx="5"/>
          </p:nvPr>
        </p:nvSpPr>
        <p:spPr/>
        <p:txBody>
          <a:bodyPr/>
          <a:lstStyle/>
          <a:p>
            <a:fld id="{A79E4FA1-FB85-E442-9BE3-9BB8C8EA2B3D}" type="slidenum">
              <a:rPr lang="en-US" smtClean="0"/>
              <a:t>28</a:t>
            </a:fld>
            <a:endParaRPr lang="en-US"/>
          </a:p>
        </p:txBody>
      </p:sp>
    </p:spTree>
    <p:extLst>
      <p:ext uri="{BB962C8B-B14F-4D97-AF65-F5344CB8AC3E}">
        <p14:creationId xmlns:p14="http://schemas.microsoft.com/office/powerpoint/2010/main" val="420496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29</a:t>
            </a:fld>
            <a:endParaRPr lang="en-US"/>
          </a:p>
        </p:txBody>
      </p:sp>
    </p:spTree>
    <p:extLst>
      <p:ext uri="{BB962C8B-B14F-4D97-AF65-F5344CB8AC3E}">
        <p14:creationId xmlns:p14="http://schemas.microsoft.com/office/powerpoint/2010/main" val="1238046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575D-BCED-2783-A1D3-B8CE89E3B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8F4B5-CF3F-2DB3-56D4-06979EF04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70397-1A76-01DB-197B-562B419CF5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2B532C-7B63-48CE-F839-3768B3EB5DD7}"/>
              </a:ext>
            </a:extLst>
          </p:cNvPr>
          <p:cNvSpPr>
            <a:spLocks noGrp="1"/>
          </p:cNvSpPr>
          <p:nvPr>
            <p:ph type="sldNum" sz="quarter" idx="5"/>
          </p:nvPr>
        </p:nvSpPr>
        <p:spPr/>
        <p:txBody>
          <a:bodyPr/>
          <a:lstStyle/>
          <a:p>
            <a:fld id="{A79E4FA1-FB85-E442-9BE3-9BB8C8EA2B3D}" type="slidenum">
              <a:rPr lang="en-US" smtClean="0"/>
              <a:t>30</a:t>
            </a:fld>
            <a:endParaRPr lang="en-US"/>
          </a:p>
        </p:txBody>
      </p:sp>
    </p:spTree>
    <p:extLst>
      <p:ext uri="{BB962C8B-B14F-4D97-AF65-F5344CB8AC3E}">
        <p14:creationId xmlns:p14="http://schemas.microsoft.com/office/powerpoint/2010/main" val="3934815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41EC-C59C-4D76-8A27-262E97A0F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A102F-9FCD-71A9-37DA-C030B5AC7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7C61A-A14A-0E64-96B9-F1625E043D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6D4312-FE0C-36CC-336B-C8A6901918D7}"/>
              </a:ext>
            </a:extLst>
          </p:cNvPr>
          <p:cNvSpPr>
            <a:spLocks noGrp="1"/>
          </p:cNvSpPr>
          <p:nvPr>
            <p:ph type="sldNum" sz="quarter" idx="5"/>
          </p:nvPr>
        </p:nvSpPr>
        <p:spPr/>
        <p:txBody>
          <a:bodyPr/>
          <a:lstStyle/>
          <a:p>
            <a:fld id="{A79E4FA1-FB85-E442-9BE3-9BB8C8EA2B3D}" type="slidenum">
              <a:rPr lang="en-US" smtClean="0"/>
              <a:t>31</a:t>
            </a:fld>
            <a:endParaRPr lang="en-US"/>
          </a:p>
        </p:txBody>
      </p:sp>
    </p:spTree>
    <p:extLst>
      <p:ext uri="{BB962C8B-B14F-4D97-AF65-F5344CB8AC3E}">
        <p14:creationId xmlns:p14="http://schemas.microsoft.com/office/powerpoint/2010/main" val="2739630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F342-B949-4B7E-B305-0AFEB6EBB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73CE9-B8AB-4CA1-6477-A36F84838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FF72E-26C1-1A31-130A-11AE5FBB3809}"/>
              </a:ext>
            </a:extLst>
          </p:cNvPr>
          <p:cNvSpPr>
            <a:spLocks noGrp="1"/>
          </p:cNvSpPr>
          <p:nvPr>
            <p:ph type="body" idx="1"/>
          </p:nvPr>
        </p:nvSpPr>
        <p:spPr/>
        <p:txBody>
          <a:bodyPr/>
          <a:lstStyle/>
          <a:p>
            <a:pPr>
              <a:spcBef>
                <a:spcPts val="600"/>
              </a:spcBef>
            </a:pPr>
            <a:endParaRPr lang="en-IL"/>
          </a:p>
        </p:txBody>
      </p:sp>
      <p:sp>
        <p:nvSpPr>
          <p:cNvPr id="4" name="Slide Number Placeholder 3">
            <a:extLst>
              <a:ext uri="{FF2B5EF4-FFF2-40B4-BE49-F238E27FC236}">
                <a16:creationId xmlns:a16="http://schemas.microsoft.com/office/drawing/2014/main" id="{1C1E5550-89A1-9A46-398D-71F849F1B2DF}"/>
              </a:ext>
            </a:extLst>
          </p:cNvPr>
          <p:cNvSpPr>
            <a:spLocks noGrp="1"/>
          </p:cNvSpPr>
          <p:nvPr>
            <p:ph type="sldNum" sz="quarter" idx="5"/>
          </p:nvPr>
        </p:nvSpPr>
        <p:spPr/>
        <p:txBody>
          <a:bodyPr/>
          <a:lstStyle/>
          <a:p>
            <a:fld id="{0B187356-6C33-4566-B68D-1C57DD9181EB}" type="slidenum">
              <a:rPr lang="en-US" smtClean="0"/>
              <a:t>34</a:t>
            </a:fld>
            <a:endParaRPr lang="en-US"/>
          </a:p>
        </p:txBody>
      </p:sp>
    </p:spTree>
    <p:extLst>
      <p:ext uri="{BB962C8B-B14F-4D97-AF65-F5344CB8AC3E}">
        <p14:creationId xmlns:p14="http://schemas.microsoft.com/office/powerpoint/2010/main" val="25648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780A-CBE8-F22E-8705-2EE7EAC1A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EF61-F3FE-1EC7-2BBB-FDC369B67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6FCF1-5027-C3FA-7A32-CB7AB0153DC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17340D8-A4C3-B659-B149-E9BDCEF5D149}"/>
              </a:ext>
            </a:extLst>
          </p:cNvPr>
          <p:cNvSpPr>
            <a:spLocks noGrp="1"/>
          </p:cNvSpPr>
          <p:nvPr>
            <p:ph type="sldNum" sz="quarter" idx="5"/>
          </p:nvPr>
        </p:nvSpPr>
        <p:spPr/>
        <p:txBody>
          <a:bodyPr/>
          <a:lstStyle/>
          <a:p>
            <a:fld id="{0B187356-6C33-4566-B68D-1C57DD9181EB}" type="slidenum">
              <a:rPr lang="en-US" smtClean="0"/>
              <a:t>3</a:t>
            </a:fld>
            <a:endParaRPr lang="en-US"/>
          </a:p>
        </p:txBody>
      </p:sp>
    </p:spTree>
    <p:extLst>
      <p:ext uri="{BB962C8B-B14F-4D97-AF65-F5344CB8AC3E}">
        <p14:creationId xmlns:p14="http://schemas.microsoft.com/office/powerpoint/2010/main" val="2267892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254C-38F1-5B39-A7BD-964165AAC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556FB-07D1-0EB7-2F12-B113782C1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90448-5118-3C5C-AD1D-45D002EB75BB}"/>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B425F2B0-3369-87C0-084E-12D9B012AE71}"/>
              </a:ext>
            </a:extLst>
          </p:cNvPr>
          <p:cNvSpPr>
            <a:spLocks noGrp="1"/>
          </p:cNvSpPr>
          <p:nvPr>
            <p:ph type="sldNum" sz="quarter" idx="5"/>
          </p:nvPr>
        </p:nvSpPr>
        <p:spPr/>
        <p:txBody>
          <a:bodyPr/>
          <a:lstStyle/>
          <a:p>
            <a:fld id="{0B187356-6C33-4566-B68D-1C57DD9181EB}" type="slidenum">
              <a:rPr lang="en-US" smtClean="0"/>
              <a:t>35</a:t>
            </a:fld>
            <a:endParaRPr lang="en-US"/>
          </a:p>
        </p:txBody>
      </p:sp>
    </p:spTree>
    <p:extLst>
      <p:ext uri="{BB962C8B-B14F-4D97-AF65-F5344CB8AC3E}">
        <p14:creationId xmlns:p14="http://schemas.microsoft.com/office/powerpoint/2010/main" val="1766708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060EF-12D7-8E1A-2D5F-BBB6C5374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B221E-DA39-8E2A-0FF4-331351620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C0AAD-E649-8FBD-31E5-01AE88FFC09B}"/>
              </a:ext>
            </a:extLst>
          </p:cNvPr>
          <p:cNvSpPr>
            <a:spLocks noGrp="1"/>
          </p:cNvSpPr>
          <p:nvPr>
            <p:ph type="body" idx="1"/>
          </p:nvPr>
        </p:nvSpPr>
        <p:spPr/>
        <p:txBody>
          <a:bodyPr/>
          <a:lstStyle/>
          <a:p>
            <a:pPr>
              <a:spcBef>
                <a:spcPts val="600"/>
              </a:spcBef>
            </a:pPr>
            <a:r>
              <a:rPr lang="en-US" sz="1200" b="1" u="sng">
                <a:solidFill>
                  <a:schemeClr val="tx1"/>
                </a:solidFill>
                <a:latin typeface="Gilroy" panose="00000500000000000000"/>
                <a:cs typeface="Arial" panose="020B0604020202020204" pitchFamily="34" charset="0"/>
              </a:rPr>
              <a:t>Corrected </a:t>
            </a:r>
          </a:p>
          <a:p>
            <a:pPr>
              <a:spcBef>
                <a:spcPts val="600"/>
              </a:spcBef>
            </a:pPr>
            <a:endParaRPr lang="en-US" sz="1200" b="1" u="sng">
              <a:solidFill>
                <a:schemeClr val="tx1"/>
              </a:solidFill>
              <a:latin typeface="Gilroy" panose="00000500000000000000"/>
              <a:cs typeface="Arial" panose="020B0604020202020204" pitchFamily="34" charset="0"/>
            </a:endParaRPr>
          </a:p>
          <a:p>
            <a:endParaRPr lang="en-IL"/>
          </a:p>
        </p:txBody>
      </p:sp>
      <p:sp>
        <p:nvSpPr>
          <p:cNvPr id="4" name="Slide Number Placeholder 3">
            <a:extLst>
              <a:ext uri="{FF2B5EF4-FFF2-40B4-BE49-F238E27FC236}">
                <a16:creationId xmlns:a16="http://schemas.microsoft.com/office/drawing/2014/main" id="{42982E65-811C-AEE3-4083-3556715F69B4}"/>
              </a:ext>
            </a:extLst>
          </p:cNvPr>
          <p:cNvSpPr>
            <a:spLocks noGrp="1"/>
          </p:cNvSpPr>
          <p:nvPr>
            <p:ph type="sldNum" sz="quarter" idx="5"/>
          </p:nvPr>
        </p:nvSpPr>
        <p:spPr/>
        <p:txBody>
          <a:bodyPr/>
          <a:lstStyle/>
          <a:p>
            <a:fld id="{0B187356-6C33-4566-B68D-1C57DD9181EB}" type="slidenum">
              <a:rPr lang="en-US" smtClean="0"/>
              <a:t>36</a:t>
            </a:fld>
            <a:endParaRPr lang="en-US"/>
          </a:p>
        </p:txBody>
      </p:sp>
    </p:spTree>
    <p:extLst>
      <p:ext uri="{BB962C8B-B14F-4D97-AF65-F5344CB8AC3E}">
        <p14:creationId xmlns:p14="http://schemas.microsoft.com/office/powerpoint/2010/main" val="325041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37</a:t>
            </a:fld>
            <a:endParaRPr lang="en-US"/>
          </a:p>
        </p:txBody>
      </p:sp>
    </p:spTree>
    <p:extLst>
      <p:ext uri="{BB962C8B-B14F-4D97-AF65-F5344CB8AC3E}">
        <p14:creationId xmlns:p14="http://schemas.microsoft.com/office/powerpoint/2010/main" val="2084173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38</a:t>
            </a:fld>
            <a:endParaRPr lang="en-US"/>
          </a:p>
        </p:txBody>
      </p:sp>
    </p:spTree>
    <p:extLst>
      <p:ext uri="{BB962C8B-B14F-4D97-AF65-F5344CB8AC3E}">
        <p14:creationId xmlns:p14="http://schemas.microsoft.com/office/powerpoint/2010/main" val="1639519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39</a:t>
            </a:fld>
            <a:endParaRPr lang="en-US"/>
          </a:p>
        </p:txBody>
      </p:sp>
    </p:spTree>
    <p:extLst>
      <p:ext uri="{BB962C8B-B14F-4D97-AF65-F5344CB8AC3E}">
        <p14:creationId xmlns:p14="http://schemas.microsoft.com/office/powerpoint/2010/main" val="228201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7B057-D19B-5D2C-01EA-BF21ACFF6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BDA0B-535A-9F70-B984-39613FF03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84658-591E-E372-2109-197F9F32A748}"/>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4FBC9231-FF69-261F-6C65-7D605E9B0EA9}"/>
              </a:ext>
            </a:extLst>
          </p:cNvPr>
          <p:cNvSpPr>
            <a:spLocks noGrp="1"/>
          </p:cNvSpPr>
          <p:nvPr>
            <p:ph type="sldNum" sz="quarter" idx="5"/>
          </p:nvPr>
        </p:nvSpPr>
        <p:spPr/>
        <p:txBody>
          <a:bodyPr/>
          <a:lstStyle/>
          <a:p>
            <a:fld id="{0B187356-6C33-4566-B68D-1C57DD9181EB}" type="slidenum">
              <a:rPr lang="en-US" smtClean="0"/>
              <a:t>40</a:t>
            </a:fld>
            <a:endParaRPr lang="en-US"/>
          </a:p>
        </p:txBody>
      </p:sp>
    </p:spTree>
    <p:extLst>
      <p:ext uri="{BB962C8B-B14F-4D97-AF65-F5344CB8AC3E}">
        <p14:creationId xmlns:p14="http://schemas.microsoft.com/office/powerpoint/2010/main" val="67192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41</a:t>
            </a:fld>
            <a:endParaRPr lang="en-US"/>
          </a:p>
        </p:txBody>
      </p:sp>
    </p:spTree>
    <p:extLst>
      <p:ext uri="{BB962C8B-B14F-4D97-AF65-F5344CB8AC3E}">
        <p14:creationId xmlns:p14="http://schemas.microsoft.com/office/powerpoint/2010/main" val="2424828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summarize  - add a line – YOC –Including developments – excluding developments.</a:t>
            </a:r>
          </a:p>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42</a:t>
            </a:fld>
            <a:endParaRPr lang="en-US"/>
          </a:p>
        </p:txBody>
      </p:sp>
    </p:spTree>
    <p:extLst>
      <p:ext uri="{BB962C8B-B14F-4D97-AF65-F5344CB8AC3E}">
        <p14:creationId xmlns:p14="http://schemas.microsoft.com/office/powerpoint/2010/main" val="1877275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93.2% physical occupancy –take language from Fund 2 89.6% </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43</a:t>
            </a:fld>
            <a:endParaRPr lang="en-US"/>
          </a:p>
        </p:txBody>
      </p:sp>
    </p:spTree>
    <p:extLst>
      <p:ext uri="{BB962C8B-B14F-4D97-AF65-F5344CB8AC3E}">
        <p14:creationId xmlns:p14="http://schemas.microsoft.com/office/powerpoint/2010/main" val="1451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A2C13-AE70-1FEE-DDB8-269D60785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9CA99-1F3E-AB9B-5CE8-3FFB48936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FD39E-E136-E881-9DEE-4969DAD972E4}"/>
              </a:ext>
            </a:extLst>
          </p:cNvPr>
          <p:cNvSpPr>
            <a:spLocks noGrp="1"/>
          </p:cNvSpPr>
          <p:nvPr>
            <p:ph type="body" idx="1"/>
          </p:nvPr>
        </p:nvSpPr>
        <p:spPr/>
        <p:txBody>
          <a:bodyPr/>
          <a:lstStyle/>
          <a:p>
            <a:r>
              <a:rPr lang="en-US"/>
              <a:t>Update physical occupancy</a:t>
            </a:r>
            <a:endParaRPr lang="en-IL"/>
          </a:p>
        </p:txBody>
      </p:sp>
      <p:sp>
        <p:nvSpPr>
          <p:cNvPr id="4" name="Slide Number Placeholder 3">
            <a:extLst>
              <a:ext uri="{FF2B5EF4-FFF2-40B4-BE49-F238E27FC236}">
                <a16:creationId xmlns:a16="http://schemas.microsoft.com/office/drawing/2014/main" id="{D4A62B18-6A88-6358-5880-D72AE0FF6D66}"/>
              </a:ext>
            </a:extLst>
          </p:cNvPr>
          <p:cNvSpPr>
            <a:spLocks noGrp="1"/>
          </p:cNvSpPr>
          <p:nvPr>
            <p:ph type="sldNum" sz="quarter" idx="5"/>
          </p:nvPr>
        </p:nvSpPr>
        <p:spPr/>
        <p:txBody>
          <a:bodyPr/>
          <a:lstStyle/>
          <a:p>
            <a:fld id="{0B187356-6C33-4566-B68D-1C57DD9181EB}" type="slidenum">
              <a:rPr lang="en-US" smtClean="0"/>
              <a:t>44</a:t>
            </a:fld>
            <a:endParaRPr lang="en-US"/>
          </a:p>
        </p:txBody>
      </p:sp>
    </p:spTree>
    <p:extLst>
      <p:ext uri="{BB962C8B-B14F-4D97-AF65-F5344CB8AC3E}">
        <p14:creationId xmlns:p14="http://schemas.microsoft.com/office/powerpoint/2010/main" val="218116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4</a:t>
            </a:fld>
            <a:endParaRPr lang="en-US"/>
          </a:p>
        </p:txBody>
      </p:sp>
    </p:spTree>
    <p:extLst>
      <p:ext uri="{BB962C8B-B14F-4D97-AF65-F5344CB8AC3E}">
        <p14:creationId xmlns:p14="http://schemas.microsoft.com/office/powerpoint/2010/main" val="3801702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056A-D12A-57CA-4864-DDB7CF1FD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35FCC-954F-7A9D-3622-9E0A18565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B424E-A337-12E7-95BF-C3B1B4FABB1A}"/>
              </a:ext>
            </a:extLst>
          </p:cNvPr>
          <p:cNvSpPr>
            <a:spLocks noGrp="1"/>
          </p:cNvSpPr>
          <p:nvPr>
            <p:ph type="body" idx="1"/>
          </p:nvPr>
        </p:nvSpPr>
        <p:spPr/>
        <p:txBody>
          <a:bodyPr/>
          <a:lstStyle/>
          <a:p>
            <a:r>
              <a:rPr lang="en-US"/>
              <a:t>Update physical occupancy</a:t>
            </a:r>
            <a:endParaRPr lang="en-IL"/>
          </a:p>
        </p:txBody>
      </p:sp>
      <p:sp>
        <p:nvSpPr>
          <p:cNvPr id="4" name="Slide Number Placeholder 3">
            <a:extLst>
              <a:ext uri="{FF2B5EF4-FFF2-40B4-BE49-F238E27FC236}">
                <a16:creationId xmlns:a16="http://schemas.microsoft.com/office/drawing/2014/main" id="{3F1A41AB-BA91-1E1A-0B88-6B199EBDDCBC}"/>
              </a:ext>
            </a:extLst>
          </p:cNvPr>
          <p:cNvSpPr>
            <a:spLocks noGrp="1"/>
          </p:cNvSpPr>
          <p:nvPr>
            <p:ph type="sldNum" sz="quarter" idx="5"/>
          </p:nvPr>
        </p:nvSpPr>
        <p:spPr/>
        <p:txBody>
          <a:bodyPr/>
          <a:lstStyle/>
          <a:p>
            <a:fld id="{0B187356-6C33-4566-B68D-1C57DD9181EB}" type="slidenum">
              <a:rPr lang="en-US" smtClean="0"/>
              <a:t>45</a:t>
            </a:fld>
            <a:endParaRPr lang="en-US"/>
          </a:p>
        </p:txBody>
      </p:sp>
    </p:spTree>
    <p:extLst>
      <p:ext uri="{BB962C8B-B14F-4D97-AF65-F5344CB8AC3E}">
        <p14:creationId xmlns:p14="http://schemas.microsoft.com/office/powerpoint/2010/main" val="149729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01206-92EA-052F-E274-ADFE71871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72CB7-14D5-188C-5851-D9A97FA74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C443D-9DD3-29D4-3827-541CD7837461}"/>
              </a:ext>
            </a:extLst>
          </p:cNvPr>
          <p:cNvSpPr>
            <a:spLocks noGrp="1"/>
          </p:cNvSpPr>
          <p:nvPr>
            <p:ph type="body" idx="1"/>
          </p:nvPr>
        </p:nvSpPr>
        <p:spPr/>
        <p:txBody>
          <a:bodyPr/>
          <a:lstStyle/>
          <a:p>
            <a:r>
              <a:rPr lang="en-US"/>
              <a:t>Expected Core FFO with the current yield on cost and interest environment under the assumption of full deployment and </a:t>
            </a:r>
            <a:endParaRPr lang="en-IL"/>
          </a:p>
        </p:txBody>
      </p:sp>
      <p:sp>
        <p:nvSpPr>
          <p:cNvPr id="4" name="Slide Number Placeholder 3">
            <a:extLst>
              <a:ext uri="{FF2B5EF4-FFF2-40B4-BE49-F238E27FC236}">
                <a16:creationId xmlns:a16="http://schemas.microsoft.com/office/drawing/2014/main" id="{D379D424-B6DE-B103-3D75-83B18F1AC73B}"/>
              </a:ext>
            </a:extLst>
          </p:cNvPr>
          <p:cNvSpPr>
            <a:spLocks noGrp="1"/>
          </p:cNvSpPr>
          <p:nvPr>
            <p:ph type="sldNum" sz="quarter" idx="5"/>
          </p:nvPr>
        </p:nvSpPr>
        <p:spPr/>
        <p:txBody>
          <a:bodyPr/>
          <a:lstStyle/>
          <a:p>
            <a:fld id="{0B187356-6C33-4566-B68D-1C57DD9181EB}" type="slidenum">
              <a:rPr lang="en-US" smtClean="0"/>
              <a:t>46</a:t>
            </a:fld>
            <a:endParaRPr lang="en-US"/>
          </a:p>
        </p:txBody>
      </p:sp>
    </p:spTree>
    <p:extLst>
      <p:ext uri="{BB962C8B-B14F-4D97-AF65-F5344CB8AC3E}">
        <p14:creationId xmlns:p14="http://schemas.microsoft.com/office/powerpoint/2010/main" val="238744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1D2E-C77A-A800-271E-3C024CE0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C7217-D893-DA08-3401-950017E09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F7984-CFB9-B1CC-41B0-43031AE144E7}"/>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E1B5A41C-F780-08EE-C28A-A838AD5B6C2D}"/>
              </a:ext>
            </a:extLst>
          </p:cNvPr>
          <p:cNvSpPr>
            <a:spLocks noGrp="1"/>
          </p:cNvSpPr>
          <p:nvPr>
            <p:ph type="sldNum" sz="quarter" idx="5"/>
          </p:nvPr>
        </p:nvSpPr>
        <p:spPr/>
        <p:txBody>
          <a:bodyPr/>
          <a:lstStyle/>
          <a:p>
            <a:fld id="{0B187356-6C33-4566-B68D-1C57DD9181EB}" type="slidenum">
              <a:rPr lang="en-US" smtClean="0"/>
              <a:t>47</a:t>
            </a:fld>
            <a:endParaRPr lang="en-US"/>
          </a:p>
        </p:txBody>
      </p:sp>
    </p:spTree>
    <p:extLst>
      <p:ext uri="{BB962C8B-B14F-4D97-AF65-F5344CB8AC3E}">
        <p14:creationId xmlns:p14="http://schemas.microsoft.com/office/powerpoint/2010/main" val="1084371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solidFill>
                  <a:schemeClr val="tx1"/>
                </a:solidFill>
                <a:latin typeface="Gilroy" panose="00000500000000000000"/>
                <a:cs typeface="Arial" panose="020B0604020202020204" pitchFamily="34" charset="0"/>
              </a:rPr>
              <a:t>Bad Debt Recovery: </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Composed of collections from  previously written off AR mainly from the following two tenants:</a:t>
            </a:r>
          </a:p>
          <a:p>
            <a:pPr marL="628650" lvl="1" indent="-171450">
              <a:buFont typeface="Arial" panose="020B0604020202020204" pitchFamily="34" charset="0"/>
              <a:buChar char="•"/>
            </a:pPr>
            <a:r>
              <a:rPr lang="en-US" sz="1100" err="1">
                <a:solidFill>
                  <a:schemeClr val="tx1"/>
                </a:solidFill>
                <a:latin typeface="Gilroy" panose="00000500000000000000"/>
                <a:cs typeface="Arial" panose="020B0604020202020204" pitchFamily="34" charset="0"/>
              </a:rPr>
              <a:t>Xcision</a:t>
            </a:r>
            <a:r>
              <a:rPr lang="en-US" sz="1100">
                <a:solidFill>
                  <a:schemeClr val="tx1"/>
                </a:solidFill>
                <a:latin typeface="Gilroy" panose="00000500000000000000"/>
                <a:cs typeface="Arial" panose="020B0604020202020204" pitchFamily="34" charset="0"/>
              </a:rPr>
              <a:t> Medical at 9176 Red Branch – made payments since PQ</a:t>
            </a:r>
          </a:p>
          <a:p>
            <a:pPr marL="628650" lvl="1"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BES Associates at 12900 NW 38th Ave – made payments on written off late fees</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General Allowance </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cs typeface="Arial" panose="020B0604020202020204" pitchFamily="34" charset="0"/>
              </a:rPr>
              <a:t>Calculated in accordance with the General Allowance methodology, slight increase in line with the overall increase in AR balance QoQ</a:t>
            </a:r>
          </a:p>
          <a:p>
            <a:endParaRPr lang="en-US" sz="1100">
              <a:solidFill>
                <a:schemeClr val="tx1"/>
              </a:solidFill>
              <a:latin typeface="Gilroy" panose="00000500000000000000"/>
              <a:cs typeface="Arial" panose="020B0604020202020204" pitchFamily="34" charset="0"/>
            </a:endParaRPr>
          </a:p>
          <a:p>
            <a:r>
              <a:rPr lang="en-US" sz="1100" b="1">
                <a:solidFill>
                  <a:schemeClr val="tx1"/>
                </a:solidFill>
                <a:latin typeface="Gilroy" panose="00000500000000000000"/>
                <a:cs typeface="Arial" panose="020B0604020202020204" pitchFamily="34" charset="0"/>
              </a:rPr>
              <a:t>Net Collections</a:t>
            </a:r>
          </a:p>
          <a:p>
            <a:pPr marL="171450" indent="-171450">
              <a:buFont typeface="Arial" panose="020B0604020202020204" pitchFamily="34" charset="0"/>
              <a:buChar char="•"/>
            </a:pPr>
            <a:endParaRPr lang="en-US" sz="1100" b="1">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In the CQ, collections were greater than new tenant billings.</a:t>
            </a:r>
          </a:p>
          <a:p>
            <a:pPr marL="171450" indent="-171450">
              <a:buFont typeface="Arial" panose="020B0604020202020204" pitchFamily="34" charset="0"/>
              <a:buChar char="•"/>
            </a:pPr>
            <a:endParaRPr lang="en-US" sz="1100">
              <a:solidFill>
                <a:schemeClr val="tx1"/>
              </a:solidFill>
              <a:latin typeface="Gilroy" panose="0000050000000000000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100">
                <a:solidFill>
                  <a:schemeClr val="tx1"/>
                </a:solidFill>
                <a:latin typeface="Gilroy" panose="00000500000000000000"/>
                <a:ea typeface="Lato" panose="020F0502020204030203" pitchFamily="34" charset="0"/>
                <a:cs typeface="Lato" panose="020F0502020204030203" pitchFamily="34" charset="0"/>
              </a:rPr>
              <a:t>As part of the technical billing cycle in Q1’25, $190K was recorded as revenue but later reversed as part of a Specific Bad Debt Allowance provision, after it was determined that collection was not probable. </a:t>
            </a:r>
            <a:endParaRPr lang="en-US" sz="1100">
              <a:solidFill>
                <a:schemeClr val="tx1"/>
              </a:solidFill>
              <a:latin typeface="Gilroy" panose="0000050000000000000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48</a:t>
            </a:fld>
            <a:endParaRPr lang="en-US"/>
          </a:p>
        </p:txBody>
      </p:sp>
    </p:spTree>
    <p:extLst>
      <p:ext uri="{BB962C8B-B14F-4D97-AF65-F5344CB8AC3E}">
        <p14:creationId xmlns:p14="http://schemas.microsoft.com/office/powerpoint/2010/main" val="3405875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49</a:t>
            </a:fld>
            <a:endParaRPr lang="en-US"/>
          </a:p>
        </p:txBody>
      </p:sp>
    </p:spTree>
    <p:extLst>
      <p:ext uri="{BB962C8B-B14F-4D97-AF65-F5344CB8AC3E}">
        <p14:creationId xmlns:p14="http://schemas.microsoft.com/office/powerpoint/2010/main" val="3070321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Split out subline and credit facility – LTC including additional availability – Last compliance file – what is the availability. Rather than outstanding amount. 3/31 S&amp;U FPR quarter end</a:t>
            </a:r>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50</a:t>
            </a:fld>
            <a:endParaRPr lang="en-US"/>
          </a:p>
        </p:txBody>
      </p:sp>
    </p:spTree>
    <p:extLst>
      <p:ext uri="{BB962C8B-B14F-4D97-AF65-F5344CB8AC3E}">
        <p14:creationId xmlns:p14="http://schemas.microsoft.com/office/powerpoint/2010/main" val="3399976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88650-5A4E-2D44-1076-70ECE76CE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FDA36-32D7-3C02-6D8D-206492ACD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43774-8A07-BF30-BFD7-F65DBD2030B9}"/>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13F305CD-4CA2-B5D1-7D3D-5E77B3DB81C1}"/>
              </a:ext>
            </a:extLst>
          </p:cNvPr>
          <p:cNvSpPr>
            <a:spLocks noGrp="1"/>
          </p:cNvSpPr>
          <p:nvPr>
            <p:ph type="sldNum" sz="quarter" idx="5"/>
          </p:nvPr>
        </p:nvSpPr>
        <p:spPr/>
        <p:txBody>
          <a:bodyPr/>
          <a:lstStyle/>
          <a:p>
            <a:fld id="{0B187356-6C33-4566-B68D-1C57DD9181EB}" type="slidenum">
              <a:rPr lang="en-US" smtClean="0"/>
              <a:t>52</a:t>
            </a:fld>
            <a:endParaRPr lang="en-US"/>
          </a:p>
        </p:txBody>
      </p:sp>
    </p:spTree>
    <p:extLst>
      <p:ext uri="{BB962C8B-B14F-4D97-AF65-F5344CB8AC3E}">
        <p14:creationId xmlns:p14="http://schemas.microsoft.com/office/powerpoint/2010/main" val="349549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53</a:t>
            </a:fld>
            <a:endParaRPr lang="en-US"/>
          </a:p>
        </p:txBody>
      </p:sp>
    </p:spTree>
    <p:extLst>
      <p:ext uri="{BB962C8B-B14F-4D97-AF65-F5344CB8AC3E}">
        <p14:creationId xmlns:p14="http://schemas.microsoft.com/office/powerpoint/2010/main" val="308512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8F8DF-FD1A-C5E3-8A0A-41CF2FF2D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7738D-A0D9-B5A1-D599-5F18072D7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B5B6B-55C0-2D86-68D1-FCA6AEF1E246}"/>
              </a:ext>
            </a:extLst>
          </p:cNvPr>
          <p:cNvSpPr>
            <a:spLocks noGrp="1"/>
          </p:cNvSpPr>
          <p:nvPr>
            <p:ph type="body" idx="1"/>
          </p:nvPr>
        </p:nvSpPr>
        <p:spPr/>
        <p:txBody>
          <a:bodyPr/>
          <a:lstStyle/>
          <a:p>
            <a:r>
              <a:rPr lang="en-US" sz="1800" b="0" i="0" u="none" strike="noStrike">
                <a:solidFill>
                  <a:srgbClr val="000000"/>
                </a:solidFill>
                <a:effectLst/>
                <a:latin typeface="Gilroy" panose="00000500000000000000"/>
              </a:rPr>
              <a:t>The $200k payment covers the lessee’s obligation for restoration repairs, HVAC units  fire safety inspection reimbursement. The agreement regarding this was the lease termination agreement – executed 3/3/2025 – Remaining lease term was 18 months.</a:t>
            </a:r>
            <a:r>
              <a:rPr lang="en-US"/>
              <a:t> </a:t>
            </a:r>
            <a:r>
              <a:rPr lang="en-US" sz="1800" b="0" i="0" u="none" strike="noStrike">
                <a:solidFill>
                  <a:srgbClr val="000000"/>
                </a:solidFill>
                <a:effectLst/>
                <a:latin typeface="Gilroy" panose="00000500000000000000"/>
              </a:rPr>
              <a:t>The $2M payment is the present value of 55% of the base annual rent and total estimated additional rent for the remainder of the lease term. The agreement regarding this is the first amendment to the lease executed on 9/25.</a:t>
            </a:r>
            <a:r>
              <a:rPr lang="en-US"/>
              <a:t> </a:t>
            </a:r>
          </a:p>
        </p:txBody>
      </p:sp>
      <p:sp>
        <p:nvSpPr>
          <p:cNvPr id="4" name="Slide Number Placeholder 3">
            <a:extLst>
              <a:ext uri="{FF2B5EF4-FFF2-40B4-BE49-F238E27FC236}">
                <a16:creationId xmlns:a16="http://schemas.microsoft.com/office/drawing/2014/main" id="{B3C97063-8D30-3E9C-99B2-EDF44D20BBEF}"/>
              </a:ext>
            </a:extLst>
          </p:cNvPr>
          <p:cNvSpPr>
            <a:spLocks noGrp="1"/>
          </p:cNvSpPr>
          <p:nvPr>
            <p:ph type="sldNum" sz="quarter" idx="5"/>
          </p:nvPr>
        </p:nvSpPr>
        <p:spPr/>
        <p:txBody>
          <a:bodyPr/>
          <a:lstStyle/>
          <a:p>
            <a:fld id="{3E0A6665-0631-4FCF-99F9-25773F802548}" type="slidenum">
              <a:rPr lang="en-US" smtClean="0"/>
              <a:t>54</a:t>
            </a:fld>
            <a:endParaRPr lang="en-US"/>
          </a:p>
        </p:txBody>
      </p:sp>
    </p:spTree>
    <p:extLst>
      <p:ext uri="{BB962C8B-B14F-4D97-AF65-F5344CB8AC3E}">
        <p14:creationId xmlns:p14="http://schemas.microsoft.com/office/powerpoint/2010/main" val="2427170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1D1C1D"/>
              </a:solidFill>
              <a:effectLst/>
              <a:latin typeface="Slack-Lato"/>
            </a:endParaRPr>
          </a:p>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57</a:t>
            </a:fld>
            <a:endParaRPr lang="en-US"/>
          </a:p>
        </p:txBody>
      </p:sp>
    </p:spTree>
    <p:extLst>
      <p:ext uri="{BB962C8B-B14F-4D97-AF65-F5344CB8AC3E}">
        <p14:creationId xmlns:p14="http://schemas.microsoft.com/office/powerpoint/2010/main" val="16862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5</a:t>
            </a:fld>
            <a:endParaRPr lang="en-US"/>
          </a:p>
        </p:txBody>
      </p:sp>
    </p:spTree>
    <p:extLst>
      <p:ext uri="{BB962C8B-B14F-4D97-AF65-F5344CB8AC3E}">
        <p14:creationId xmlns:p14="http://schemas.microsoft.com/office/powerpoint/2010/main" val="547554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of capital call – </a:t>
            </a:r>
            <a:r>
              <a:rPr lang="en-US" err="1"/>
              <a:t>weve</a:t>
            </a:r>
            <a:r>
              <a:rPr lang="en-US"/>
              <a:t> never done one this size before</a:t>
            </a:r>
          </a:p>
          <a:p>
            <a:r>
              <a:rPr lang="en-US"/>
              <a:t>Roi opinion on days between capital call and maple tree closing</a:t>
            </a:r>
          </a:p>
          <a:p>
            <a:r>
              <a:rPr lang="en-US" b="0" i="0">
                <a:solidFill>
                  <a:srgbClr val="1D1C1D"/>
                </a:solidFill>
                <a:effectLst/>
                <a:latin typeface="Slack-Lato"/>
              </a:rPr>
              <a:t>Early/mid June - mid July is the best ballpark we have right now</a:t>
            </a:r>
            <a:endParaRPr lang="en-US"/>
          </a:p>
        </p:txBody>
      </p:sp>
      <p:sp>
        <p:nvSpPr>
          <p:cNvPr id="4" name="Slide Number Placeholder 3"/>
          <p:cNvSpPr>
            <a:spLocks noGrp="1"/>
          </p:cNvSpPr>
          <p:nvPr>
            <p:ph type="sldNum" sz="quarter" idx="5"/>
          </p:nvPr>
        </p:nvSpPr>
        <p:spPr/>
        <p:txBody>
          <a:bodyPr/>
          <a:lstStyle/>
          <a:p>
            <a:fld id="{A79E4FA1-FB85-E442-9BE3-9BB8C8EA2B3D}" type="slidenum">
              <a:rPr lang="en-US" smtClean="0"/>
              <a:t>58</a:t>
            </a:fld>
            <a:endParaRPr lang="en-US"/>
          </a:p>
        </p:txBody>
      </p:sp>
    </p:spTree>
    <p:extLst>
      <p:ext uri="{BB962C8B-B14F-4D97-AF65-F5344CB8AC3E}">
        <p14:creationId xmlns:p14="http://schemas.microsoft.com/office/powerpoint/2010/main" val="2748839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CONFIDENTIAL - DO NOT SHARE</a:t>
            </a:r>
          </a:p>
        </p:txBody>
      </p:sp>
      <p:sp>
        <p:nvSpPr>
          <p:cNvPr id="5" name="Slide Number Placeholder 4"/>
          <p:cNvSpPr>
            <a:spLocks noGrp="1"/>
          </p:cNvSpPr>
          <p:nvPr>
            <p:ph type="sldNum" sz="quarter" idx="5"/>
          </p:nvPr>
        </p:nvSpPr>
        <p:spPr/>
        <p:txBody>
          <a:bodyPr/>
          <a:lstStyle/>
          <a:p>
            <a:fld id="{98096FB7-6AD0-44E0-A782-F0CC785706D6}" type="slidenum">
              <a:rPr lang="en-US" smtClean="0"/>
              <a:t>59</a:t>
            </a:fld>
            <a:endParaRPr lang="en-US"/>
          </a:p>
        </p:txBody>
      </p:sp>
    </p:spTree>
    <p:extLst>
      <p:ext uri="{BB962C8B-B14F-4D97-AF65-F5344CB8AC3E}">
        <p14:creationId xmlns:p14="http://schemas.microsoft.com/office/powerpoint/2010/main" val="4223801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1D98-07D4-698C-AED2-08BA303A47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1F773-41C3-DA50-36D1-404652CF5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9DA6A-1BD3-A488-DD41-6AA5D146C4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742E0A-DDFA-EF3A-3996-DE7D7F8E0D65}"/>
              </a:ext>
            </a:extLst>
          </p:cNvPr>
          <p:cNvSpPr>
            <a:spLocks noGrp="1"/>
          </p:cNvSpPr>
          <p:nvPr>
            <p:ph type="sldNum" sz="quarter" idx="5"/>
          </p:nvPr>
        </p:nvSpPr>
        <p:spPr/>
        <p:txBody>
          <a:bodyPr/>
          <a:lstStyle/>
          <a:p>
            <a:fld id="{5D54FB3F-6255-4497-8285-DEBA2D90B396}" type="slidenum">
              <a:rPr lang="en-US" smtClean="0"/>
              <a:t>61</a:t>
            </a:fld>
            <a:endParaRPr lang="en-US"/>
          </a:p>
        </p:txBody>
      </p:sp>
    </p:spTree>
    <p:extLst>
      <p:ext uri="{BB962C8B-B14F-4D97-AF65-F5344CB8AC3E}">
        <p14:creationId xmlns:p14="http://schemas.microsoft.com/office/powerpoint/2010/main" val="2404691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ea typeface="Calibri"/>
                <a:cs typeface="Calibri"/>
              </a:rPr>
              <a:t>While total income had a notable increase total operating expenses have increased as well. </a:t>
            </a:r>
            <a:endParaRPr lang="en-US">
              <a:ea typeface="Calibri"/>
              <a:cs typeface="Calibri"/>
            </a:endParaRPr>
          </a:p>
        </p:txBody>
      </p:sp>
      <p:sp>
        <p:nvSpPr>
          <p:cNvPr id="4" name="Slide Number Placeholder 3"/>
          <p:cNvSpPr>
            <a:spLocks noGrp="1"/>
          </p:cNvSpPr>
          <p:nvPr>
            <p:ph type="sldNum" sz="quarter" idx="5"/>
          </p:nvPr>
        </p:nvSpPr>
        <p:spPr/>
        <p:txBody>
          <a:bodyPr/>
          <a:lstStyle/>
          <a:p>
            <a:fld id="{0B187356-6C33-4566-B68D-1C57DD9181EB}" type="slidenum">
              <a:rPr lang="en-US" smtClean="0"/>
              <a:t>63</a:t>
            </a:fld>
            <a:endParaRPr lang="en-US"/>
          </a:p>
        </p:txBody>
      </p:sp>
    </p:spTree>
    <p:extLst>
      <p:ext uri="{BB962C8B-B14F-4D97-AF65-F5344CB8AC3E}">
        <p14:creationId xmlns:p14="http://schemas.microsoft.com/office/powerpoint/2010/main" val="6932704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64</a:t>
            </a:fld>
            <a:endParaRPr lang="en-US"/>
          </a:p>
        </p:txBody>
      </p:sp>
    </p:spTree>
    <p:extLst>
      <p:ext uri="{BB962C8B-B14F-4D97-AF65-F5344CB8AC3E}">
        <p14:creationId xmlns:p14="http://schemas.microsoft.com/office/powerpoint/2010/main" val="1816278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65</a:t>
            </a:fld>
            <a:endParaRPr lang="en-US"/>
          </a:p>
        </p:txBody>
      </p:sp>
    </p:spTree>
    <p:extLst>
      <p:ext uri="{BB962C8B-B14F-4D97-AF65-F5344CB8AC3E}">
        <p14:creationId xmlns:p14="http://schemas.microsoft.com/office/powerpoint/2010/main" val="358191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8497D-603E-31C3-2655-305626B75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3C049-5593-529B-A947-C45E15130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206BC-D660-8854-0116-A7DC6027F5EA}"/>
              </a:ext>
            </a:extLst>
          </p:cNvPr>
          <p:cNvSpPr>
            <a:spLocks noGrp="1"/>
          </p:cNvSpPr>
          <p:nvPr>
            <p:ph type="body" idx="1"/>
          </p:nvPr>
        </p:nvSpPr>
        <p:spPr/>
        <p:txBody>
          <a:bodyPr/>
          <a:lstStyle/>
          <a:p>
            <a:r>
              <a:rPr lang="en-US"/>
              <a:t>To update commentary</a:t>
            </a:r>
            <a:endParaRPr lang="en-IL"/>
          </a:p>
        </p:txBody>
      </p:sp>
      <p:sp>
        <p:nvSpPr>
          <p:cNvPr id="4" name="Slide Number Placeholder 3">
            <a:extLst>
              <a:ext uri="{FF2B5EF4-FFF2-40B4-BE49-F238E27FC236}">
                <a16:creationId xmlns:a16="http://schemas.microsoft.com/office/drawing/2014/main" id="{3C37FF98-2FAA-C33F-7C9A-1B663A35BB94}"/>
              </a:ext>
            </a:extLst>
          </p:cNvPr>
          <p:cNvSpPr>
            <a:spLocks noGrp="1"/>
          </p:cNvSpPr>
          <p:nvPr>
            <p:ph type="sldNum" sz="quarter" idx="5"/>
          </p:nvPr>
        </p:nvSpPr>
        <p:spPr/>
        <p:txBody>
          <a:bodyPr/>
          <a:lstStyle/>
          <a:p>
            <a:fld id="{0B187356-6C33-4566-B68D-1C57DD9181EB}" type="slidenum">
              <a:rPr lang="en-US" smtClean="0"/>
              <a:t>66</a:t>
            </a:fld>
            <a:endParaRPr lang="en-US"/>
          </a:p>
        </p:txBody>
      </p:sp>
    </p:spTree>
    <p:extLst>
      <p:ext uri="{BB962C8B-B14F-4D97-AF65-F5344CB8AC3E}">
        <p14:creationId xmlns:p14="http://schemas.microsoft.com/office/powerpoint/2010/main" val="1892533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0DF13-876B-8F3F-C7C1-29EA5FCA0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EE461-40B0-0750-3EFE-4CD14B871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E16FF-D89E-489D-3B04-65CDC88D6D81}"/>
              </a:ext>
            </a:extLst>
          </p:cNvPr>
          <p:cNvSpPr>
            <a:spLocks noGrp="1"/>
          </p:cNvSpPr>
          <p:nvPr>
            <p:ph type="body" idx="1"/>
          </p:nvPr>
        </p:nvSpPr>
        <p:spPr/>
        <p:txBody>
          <a:bodyPr/>
          <a:lstStyle/>
          <a:p>
            <a:r>
              <a:rPr lang="en-US"/>
              <a:t>Left graph should be % accumulated equity Deployed (less Equity reserves) and % accumulated Deployment </a:t>
            </a:r>
          </a:p>
          <a:p>
            <a:endParaRPr lang="en-US"/>
          </a:p>
          <a:p>
            <a:r>
              <a:rPr lang="en-US"/>
              <a:t>Right graph is cluster bar graph with $ Deployment and equity</a:t>
            </a:r>
          </a:p>
        </p:txBody>
      </p:sp>
      <p:sp>
        <p:nvSpPr>
          <p:cNvPr id="4" name="Header Placeholder 3">
            <a:extLst>
              <a:ext uri="{FF2B5EF4-FFF2-40B4-BE49-F238E27FC236}">
                <a16:creationId xmlns:a16="http://schemas.microsoft.com/office/drawing/2014/main" id="{DB9BD299-EB0F-BDB6-BBBF-B6B71B6A2E8E}"/>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81DE9B1C-387C-3E15-F13F-EF4B49E34884}"/>
              </a:ext>
            </a:extLst>
          </p:cNvPr>
          <p:cNvSpPr>
            <a:spLocks noGrp="1"/>
          </p:cNvSpPr>
          <p:nvPr>
            <p:ph type="sldNum" sz="quarter" idx="5"/>
          </p:nvPr>
        </p:nvSpPr>
        <p:spPr/>
        <p:txBody>
          <a:bodyPr/>
          <a:lstStyle/>
          <a:p>
            <a:fld id="{A79E4FA1-FB85-E442-9BE3-9BB8C8EA2B3D}" type="slidenum">
              <a:rPr lang="en-US" smtClean="0"/>
              <a:t>68</a:t>
            </a:fld>
            <a:endParaRPr lang="en-US"/>
          </a:p>
        </p:txBody>
      </p:sp>
    </p:spTree>
    <p:extLst>
      <p:ext uri="{BB962C8B-B14F-4D97-AF65-F5344CB8AC3E}">
        <p14:creationId xmlns:p14="http://schemas.microsoft.com/office/powerpoint/2010/main" val="246917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4C1C-B7FD-27F9-EE4F-6E28D5579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17CAB-F06A-2BD9-686E-125D4C9C3A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FBA9F-6FF5-B33E-B261-DB49E728ADAD}"/>
              </a:ext>
            </a:extLst>
          </p:cNvPr>
          <p:cNvSpPr>
            <a:spLocks noGrp="1"/>
          </p:cNvSpPr>
          <p:nvPr>
            <p:ph type="body" idx="1"/>
          </p:nvPr>
        </p:nvSpPr>
        <p:spPr/>
        <p:txBody>
          <a:bodyPr/>
          <a:lstStyle/>
          <a:p>
            <a:r>
              <a:rPr lang="en-US"/>
              <a:t>Left graph should be % accumulated equity Deployed (less Equity reserves) and % accumulated Deployment </a:t>
            </a:r>
          </a:p>
          <a:p>
            <a:endParaRPr lang="en-US"/>
          </a:p>
          <a:p>
            <a:r>
              <a:rPr lang="en-US"/>
              <a:t>Right graph is cluster bar graph with $ Deployment and equity</a:t>
            </a:r>
          </a:p>
        </p:txBody>
      </p:sp>
      <p:sp>
        <p:nvSpPr>
          <p:cNvPr id="4" name="Header Placeholder 3">
            <a:extLst>
              <a:ext uri="{FF2B5EF4-FFF2-40B4-BE49-F238E27FC236}">
                <a16:creationId xmlns:a16="http://schemas.microsoft.com/office/drawing/2014/main" id="{CE76E060-BA92-9DC1-BCAF-0564E5FC6625}"/>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E9A55E4F-C1F5-AEC7-94E2-95AE42E17967}"/>
              </a:ext>
            </a:extLst>
          </p:cNvPr>
          <p:cNvSpPr>
            <a:spLocks noGrp="1"/>
          </p:cNvSpPr>
          <p:nvPr>
            <p:ph type="sldNum" sz="quarter" idx="5"/>
          </p:nvPr>
        </p:nvSpPr>
        <p:spPr/>
        <p:txBody>
          <a:bodyPr/>
          <a:lstStyle/>
          <a:p>
            <a:fld id="{A79E4FA1-FB85-E442-9BE3-9BB8C8EA2B3D}" type="slidenum">
              <a:rPr lang="en-US" smtClean="0"/>
              <a:t>69</a:t>
            </a:fld>
            <a:endParaRPr lang="en-US"/>
          </a:p>
        </p:txBody>
      </p:sp>
    </p:spTree>
    <p:extLst>
      <p:ext uri="{BB962C8B-B14F-4D97-AF65-F5344CB8AC3E}">
        <p14:creationId xmlns:p14="http://schemas.microsoft.com/office/powerpoint/2010/main" val="3346757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1D98-07D4-698C-AED2-08BA303A47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1F773-41C3-DA50-36D1-404652CF5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9DA6A-1BD3-A488-DD41-6AA5D146C4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742E0A-DDFA-EF3A-3996-DE7D7F8E0D65}"/>
              </a:ext>
            </a:extLst>
          </p:cNvPr>
          <p:cNvSpPr>
            <a:spLocks noGrp="1"/>
          </p:cNvSpPr>
          <p:nvPr>
            <p:ph type="sldNum" sz="quarter" idx="5"/>
          </p:nvPr>
        </p:nvSpPr>
        <p:spPr/>
        <p:txBody>
          <a:bodyPr/>
          <a:lstStyle/>
          <a:p>
            <a:fld id="{5D54FB3F-6255-4497-8285-DEBA2D90B396}" type="slidenum">
              <a:rPr lang="en-US" smtClean="0"/>
              <a:t>70</a:t>
            </a:fld>
            <a:endParaRPr lang="en-US"/>
          </a:p>
        </p:txBody>
      </p:sp>
    </p:spTree>
    <p:extLst>
      <p:ext uri="{BB962C8B-B14F-4D97-AF65-F5344CB8AC3E}">
        <p14:creationId xmlns:p14="http://schemas.microsoft.com/office/powerpoint/2010/main" val="240469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15BE-E794-3966-8253-00712F120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0A72D-FDCB-9F80-AFFF-40FBDF700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E0D5F-0401-FD62-E51D-E42D0DF8B572}"/>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A4F73072-CBAF-FB73-E971-2F7B2703C483}"/>
              </a:ext>
            </a:extLst>
          </p:cNvPr>
          <p:cNvSpPr>
            <a:spLocks noGrp="1"/>
          </p:cNvSpPr>
          <p:nvPr>
            <p:ph type="sldNum" sz="quarter" idx="5"/>
          </p:nvPr>
        </p:nvSpPr>
        <p:spPr/>
        <p:txBody>
          <a:bodyPr/>
          <a:lstStyle/>
          <a:p>
            <a:fld id="{0B187356-6C33-4566-B68D-1C57DD9181EB}" type="slidenum">
              <a:rPr lang="en-US" smtClean="0"/>
              <a:t>6</a:t>
            </a:fld>
            <a:endParaRPr lang="en-US"/>
          </a:p>
        </p:txBody>
      </p:sp>
    </p:spTree>
    <p:extLst>
      <p:ext uri="{BB962C8B-B14F-4D97-AF65-F5344CB8AC3E}">
        <p14:creationId xmlns:p14="http://schemas.microsoft.com/office/powerpoint/2010/main" val="1482084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5D22-69D8-162D-0DBD-C39B626CA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98B8-7B8E-8FB2-57F8-9A56FAC3E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2E71D-1B61-3C00-21D0-1C0D50AD1B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6A934-53FB-CDAF-47FB-ECF2EE0C2C81}"/>
              </a:ext>
            </a:extLst>
          </p:cNvPr>
          <p:cNvSpPr>
            <a:spLocks noGrp="1"/>
          </p:cNvSpPr>
          <p:nvPr>
            <p:ph type="sldNum" sz="quarter" idx="5"/>
          </p:nvPr>
        </p:nvSpPr>
        <p:spPr/>
        <p:txBody>
          <a:bodyPr/>
          <a:lstStyle/>
          <a:p>
            <a:fld id="{5D54FB3F-6255-4497-8285-DEBA2D90B396}" type="slidenum">
              <a:rPr lang="en-US" smtClean="0"/>
              <a:t>71</a:t>
            </a:fld>
            <a:endParaRPr lang="en-US"/>
          </a:p>
        </p:txBody>
      </p:sp>
    </p:spTree>
    <p:extLst>
      <p:ext uri="{BB962C8B-B14F-4D97-AF65-F5344CB8AC3E}">
        <p14:creationId xmlns:p14="http://schemas.microsoft.com/office/powerpoint/2010/main" val="2419100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AD89-057A-0B7A-A110-508689A4A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0D79B-4284-0951-3CB8-5F0291ED5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7A424-1990-5AA6-5284-6BBB05069977}"/>
              </a:ext>
            </a:extLst>
          </p:cNvPr>
          <p:cNvSpPr>
            <a:spLocks noGrp="1"/>
          </p:cNvSpPr>
          <p:nvPr>
            <p:ph type="body" idx="1"/>
          </p:nvPr>
        </p:nvSpPr>
        <p:spPr/>
        <p:txBody>
          <a:bodyPr/>
          <a:lstStyle/>
          <a:p>
            <a:r>
              <a:rPr lang="en-US"/>
              <a:t>Left graph is clustered bar from Q4 FPR with and without Development deals</a:t>
            </a:r>
          </a:p>
          <a:p>
            <a:endParaRPr lang="en-US"/>
          </a:p>
          <a:p>
            <a:r>
              <a:rPr lang="en-US"/>
              <a:t>Right Graph is clustered bar from Pipeline model with and without development</a:t>
            </a:r>
          </a:p>
        </p:txBody>
      </p:sp>
      <p:sp>
        <p:nvSpPr>
          <p:cNvPr id="4" name="Header Placeholder 3">
            <a:extLst>
              <a:ext uri="{FF2B5EF4-FFF2-40B4-BE49-F238E27FC236}">
                <a16:creationId xmlns:a16="http://schemas.microsoft.com/office/drawing/2014/main" id="{D9349886-BF79-BCAD-AA35-DA153DF08C36}"/>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B924186F-A79F-0127-1495-BED7DA7B2842}"/>
              </a:ext>
            </a:extLst>
          </p:cNvPr>
          <p:cNvSpPr>
            <a:spLocks noGrp="1"/>
          </p:cNvSpPr>
          <p:nvPr>
            <p:ph type="sldNum" sz="quarter" idx="5"/>
          </p:nvPr>
        </p:nvSpPr>
        <p:spPr/>
        <p:txBody>
          <a:bodyPr/>
          <a:lstStyle/>
          <a:p>
            <a:fld id="{A79E4FA1-FB85-E442-9BE3-9BB8C8EA2B3D}" type="slidenum">
              <a:rPr lang="en-US" smtClean="0"/>
              <a:t>72</a:t>
            </a:fld>
            <a:endParaRPr lang="en-US"/>
          </a:p>
        </p:txBody>
      </p:sp>
    </p:spTree>
    <p:extLst>
      <p:ext uri="{BB962C8B-B14F-4D97-AF65-F5344CB8AC3E}">
        <p14:creationId xmlns:p14="http://schemas.microsoft.com/office/powerpoint/2010/main" val="3181498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A7019-6138-5E31-FC38-5F837A0C7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56E-C4B1-CDC9-273C-CDF146E60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5CF78-6E1C-291A-BB7C-28EDABFF53B0}"/>
              </a:ext>
            </a:extLst>
          </p:cNvPr>
          <p:cNvSpPr>
            <a:spLocks noGrp="1"/>
          </p:cNvSpPr>
          <p:nvPr>
            <p:ph type="body" idx="1"/>
          </p:nvPr>
        </p:nvSpPr>
        <p:spPr/>
        <p:txBody>
          <a:bodyPr/>
          <a:lstStyle/>
          <a:p>
            <a:r>
              <a:rPr lang="en-US"/>
              <a:t>Left graph is clustered bar from Q4 FPR with and without Development deals</a:t>
            </a:r>
          </a:p>
          <a:p>
            <a:endParaRPr lang="en-US"/>
          </a:p>
          <a:p>
            <a:r>
              <a:rPr lang="en-US"/>
              <a:t>Right Graph is clustered bar from Pipeline model with and without development</a:t>
            </a:r>
          </a:p>
        </p:txBody>
      </p:sp>
      <p:sp>
        <p:nvSpPr>
          <p:cNvPr id="4" name="Header Placeholder 3">
            <a:extLst>
              <a:ext uri="{FF2B5EF4-FFF2-40B4-BE49-F238E27FC236}">
                <a16:creationId xmlns:a16="http://schemas.microsoft.com/office/drawing/2014/main" id="{56A485AD-3FB1-1B28-73B9-6E0EEE5B7B9A}"/>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F95E8F65-2C79-2D40-4A40-0A545A1FA1FF}"/>
              </a:ext>
            </a:extLst>
          </p:cNvPr>
          <p:cNvSpPr>
            <a:spLocks noGrp="1"/>
          </p:cNvSpPr>
          <p:nvPr>
            <p:ph type="sldNum" sz="quarter" idx="5"/>
          </p:nvPr>
        </p:nvSpPr>
        <p:spPr/>
        <p:txBody>
          <a:bodyPr/>
          <a:lstStyle/>
          <a:p>
            <a:fld id="{A79E4FA1-FB85-E442-9BE3-9BB8C8EA2B3D}" type="slidenum">
              <a:rPr lang="en-US" smtClean="0"/>
              <a:t>73</a:t>
            </a:fld>
            <a:endParaRPr lang="en-US"/>
          </a:p>
        </p:txBody>
      </p:sp>
    </p:spTree>
    <p:extLst>
      <p:ext uri="{BB962C8B-B14F-4D97-AF65-F5344CB8AC3E}">
        <p14:creationId xmlns:p14="http://schemas.microsoft.com/office/powerpoint/2010/main" val="2647528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74</a:t>
            </a:fld>
            <a:endParaRPr lang="en-US"/>
          </a:p>
        </p:txBody>
      </p:sp>
    </p:spTree>
    <p:extLst>
      <p:ext uri="{BB962C8B-B14F-4D97-AF65-F5344CB8AC3E}">
        <p14:creationId xmlns:p14="http://schemas.microsoft.com/office/powerpoint/2010/main" val="3333970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523848" rtl="1" eaLnBrk="1" latinLnBrk="0" hangingPunct="1"/>
            <a:endParaRPr lang="en-US"/>
          </a:p>
        </p:txBody>
      </p:sp>
    </p:spTree>
    <p:extLst>
      <p:ext uri="{BB962C8B-B14F-4D97-AF65-F5344CB8AC3E}">
        <p14:creationId xmlns:p14="http://schemas.microsoft.com/office/powerpoint/2010/main" val="2753198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 Model</a:t>
            </a: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77</a:t>
            </a:fld>
            <a:endParaRPr lang="en-US"/>
          </a:p>
        </p:txBody>
      </p:sp>
    </p:spTree>
    <p:extLst>
      <p:ext uri="{BB962C8B-B14F-4D97-AF65-F5344CB8AC3E}">
        <p14:creationId xmlns:p14="http://schemas.microsoft.com/office/powerpoint/2010/main" val="3191445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graph is from Q4 FPR model</a:t>
            </a:r>
          </a:p>
          <a:p>
            <a:r>
              <a:rPr lang="en-US"/>
              <a:t>Right graph is from 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78</a:t>
            </a:fld>
            <a:endParaRPr lang="en-US"/>
          </a:p>
        </p:txBody>
      </p:sp>
    </p:spTree>
    <p:extLst>
      <p:ext uri="{BB962C8B-B14F-4D97-AF65-F5344CB8AC3E}">
        <p14:creationId xmlns:p14="http://schemas.microsoft.com/office/powerpoint/2010/main" val="2709044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9C6F6-AA65-7856-C261-4B4DAFAC8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039FB-19C8-FEAB-D69B-58348E2A4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03F666-4DCB-3836-D9F9-46ACAB222E5E}"/>
              </a:ext>
            </a:extLst>
          </p:cNvPr>
          <p:cNvSpPr>
            <a:spLocks noGrp="1"/>
          </p:cNvSpPr>
          <p:nvPr>
            <p:ph type="body" idx="1"/>
          </p:nvPr>
        </p:nvSpPr>
        <p:spPr/>
        <p:txBody>
          <a:bodyPr/>
          <a:lstStyle/>
          <a:p>
            <a:r>
              <a:rPr lang="en-US"/>
              <a:t>Left graph is from Q4 FPR model</a:t>
            </a:r>
          </a:p>
          <a:p>
            <a:r>
              <a:rPr lang="en-US"/>
              <a:t>Right graph is from Pipeline Model</a:t>
            </a:r>
          </a:p>
          <a:p>
            <a:endParaRPr lang="en-US"/>
          </a:p>
        </p:txBody>
      </p:sp>
      <p:sp>
        <p:nvSpPr>
          <p:cNvPr id="4" name="Header Placeholder 3">
            <a:extLst>
              <a:ext uri="{FF2B5EF4-FFF2-40B4-BE49-F238E27FC236}">
                <a16:creationId xmlns:a16="http://schemas.microsoft.com/office/drawing/2014/main" id="{F88880AC-E2A8-09CF-3590-0AE645494A53}"/>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72304770-4DC1-792D-687C-6B77B2495053}"/>
              </a:ext>
            </a:extLst>
          </p:cNvPr>
          <p:cNvSpPr>
            <a:spLocks noGrp="1"/>
          </p:cNvSpPr>
          <p:nvPr>
            <p:ph type="sldNum" sz="quarter" idx="5"/>
          </p:nvPr>
        </p:nvSpPr>
        <p:spPr/>
        <p:txBody>
          <a:bodyPr/>
          <a:lstStyle/>
          <a:p>
            <a:fld id="{A79E4FA1-FB85-E442-9BE3-9BB8C8EA2B3D}" type="slidenum">
              <a:rPr lang="en-US" smtClean="0"/>
              <a:t>79</a:t>
            </a:fld>
            <a:endParaRPr lang="en-US"/>
          </a:p>
        </p:txBody>
      </p:sp>
    </p:spTree>
    <p:extLst>
      <p:ext uri="{BB962C8B-B14F-4D97-AF65-F5344CB8AC3E}">
        <p14:creationId xmlns:p14="http://schemas.microsoft.com/office/powerpoint/2010/main" val="3345150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Sensitivity table will be including previously used Exit Cap and the new methodology exit cap in the table with EMs, Sale Prices, GP Promote from Q4 FPR Model</a:t>
            </a:r>
          </a:p>
          <a:p>
            <a:r>
              <a:rPr lang="en-US"/>
              <a:t>Right Sensitivity table will be including previously used Exit Cap and the new methodology exit cap in the table with EMs, Sale Prices, GP Promote from 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80</a:t>
            </a:fld>
            <a:endParaRPr lang="en-US"/>
          </a:p>
        </p:txBody>
      </p:sp>
    </p:spTree>
    <p:extLst>
      <p:ext uri="{BB962C8B-B14F-4D97-AF65-F5344CB8AC3E}">
        <p14:creationId xmlns:p14="http://schemas.microsoft.com/office/powerpoint/2010/main" val="1670064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48ABE-3862-5E25-4086-313E7B7E3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16A19-349A-6962-C2BA-62D79EC21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E181E-3534-84E7-6AF4-4789E44B69D0}"/>
              </a:ext>
            </a:extLst>
          </p:cNvPr>
          <p:cNvSpPr>
            <a:spLocks noGrp="1"/>
          </p:cNvSpPr>
          <p:nvPr>
            <p:ph type="body" idx="1"/>
          </p:nvPr>
        </p:nvSpPr>
        <p:spPr/>
        <p:txBody>
          <a:bodyPr/>
          <a:lstStyle/>
          <a:p>
            <a:r>
              <a:rPr lang="en-US"/>
              <a:t>Left FCCR Forecast will be from Q4 FPR Model</a:t>
            </a:r>
          </a:p>
          <a:p>
            <a:r>
              <a:rPr lang="en-US"/>
              <a:t>Right FCCR Forecast will be from Pipeline Model</a:t>
            </a:r>
          </a:p>
          <a:p>
            <a:endParaRPr lang="en-US"/>
          </a:p>
        </p:txBody>
      </p:sp>
      <p:sp>
        <p:nvSpPr>
          <p:cNvPr id="4" name="Header Placeholder 3">
            <a:extLst>
              <a:ext uri="{FF2B5EF4-FFF2-40B4-BE49-F238E27FC236}">
                <a16:creationId xmlns:a16="http://schemas.microsoft.com/office/drawing/2014/main" id="{EB60535D-D240-B992-27F2-06F7B3626FBF}"/>
              </a:ext>
            </a:extLst>
          </p:cNvPr>
          <p:cNvSpPr>
            <a:spLocks noGrp="1"/>
          </p:cNvSpPr>
          <p:nvPr>
            <p:ph type="hdr" sz="quarter"/>
          </p:nvPr>
        </p:nvSpPr>
        <p:spPr/>
        <p:txBody>
          <a:bodyPr/>
          <a:lstStyle/>
          <a:p>
            <a:endParaRPr lang="en-US"/>
          </a:p>
        </p:txBody>
      </p:sp>
      <p:sp>
        <p:nvSpPr>
          <p:cNvPr id="5" name="Slide Number Placeholder 4">
            <a:extLst>
              <a:ext uri="{FF2B5EF4-FFF2-40B4-BE49-F238E27FC236}">
                <a16:creationId xmlns:a16="http://schemas.microsoft.com/office/drawing/2014/main" id="{20DA4F65-A235-4896-FF36-7C321B027376}"/>
              </a:ext>
            </a:extLst>
          </p:cNvPr>
          <p:cNvSpPr>
            <a:spLocks noGrp="1"/>
          </p:cNvSpPr>
          <p:nvPr>
            <p:ph type="sldNum" sz="quarter" idx="5"/>
          </p:nvPr>
        </p:nvSpPr>
        <p:spPr/>
        <p:txBody>
          <a:bodyPr/>
          <a:lstStyle/>
          <a:p>
            <a:fld id="{A79E4FA1-FB85-E442-9BE3-9BB8C8EA2B3D}" type="slidenum">
              <a:rPr lang="en-US" smtClean="0"/>
              <a:t>81</a:t>
            </a:fld>
            <a:endParaRPr lang="en-US"/>
          </a:p>
        </p:txBody>
      </p:sp>
    </p:spTree>
    <p:extLst>
      <p:ext uri="{BB962C8B-B14F-4D97-AF65-F5344CB8AC3E}">
        <p14:creationId xmlns:p14="http://schemas.microsoft.com/office/powerpoint/2010/main" val="330502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7</a:t>
            </a:fld>
            <a:endParaRPr lang="en-US"/>
          </a:p>
        </p:txBody>
      </p:sp>
    </p:spTree>
    <p:extLst>
      <p:ext uri="{BB962C8B-B14F-4D97-AF65-F5344CB8AC3E}">
        <p14:creationId xmlns:p14="http://schemas.microsoft.com/office/powerpoint/2010/main" val="32954284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FCCR Forecast will be from Q4 FPR Model</a:t>
            </a:r>
          </a:p>
          <a:p>
            <a:r>
              <a:rPr lang="en-US"/>
              <a:t>Right FCCR Forecast will be from Pipeline Model</a:t>
            </a:r>
          </a:p>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79E4FA1-FB85-E442-9BE3-9BB8C8EA2B3D}" type="slidenum">
              <a:rPr lang="en-US" smtClean="0"/>
              <a:t>82</a:t>
            </a:fld>
            <a:endParaRPr lang="en-US"/>
          </a:p>
        </p:txBody>
      </p:sp>
    </p:spTree>
    <p:extLst>
      <p:ext uri="{BB962C8B-B14F-4D97-AF65-F5344CB8AC3E}">
        <p14:creationId xmlns:p14="http://schemas.microsoft.com/office/powerpoint/2010/main" val="1429908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CONFIDENTIAL - DO NOT SHARE</a:t>
            </a:r>
          </a:p>
        </p:txBody>
      </p:sp>
      <p:sp>
        <p:nvSpPr>
          <p:cNvPr id="5" name="Slide Number Placeholder 4"/>
          <p:cNvSpPr>
            <a:spLocks noGrp="1"/>
          </p:cNvSpPr>
          <p:nvPr>
            <p:ph type="sldNum" sz="quarter" idx="5"/>
          </p:nvPr>
        </p:nvSpPr>
        <p:spPr/>
        <p:txBody>
          <a:bodyPr/>
          <a:lstStyle/>
          <a:p>
            <a:fld id="{98096FB7-6AD0-44E0-A782-F0CC785706D6}" type="slidenum">
              <a:rPr lang="en-US" smtClean="0"/>
              <a:t>85</a:t>
            </a:fld>
            <a:endParaRPr lang="en-US"/>
          </a:p>
        </p:txBody>
      </p:sp>
    </p:spTree>
    <p:extLst>
      <p:ext uri="{BB962C8B-B14F-4D97-AF65-F5344CB8AC3E}">
        <p14:creationId xmlns:p14="http://schemas.microsoft.com/office/powerpoint/2010/main" val="2365981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Footer Placeholder 3"/>
          <p:cNvSpPr>
            <a:spLocks noGrp="1"/>
          </p:cNvSpPr>
          <p:nvPr>
            <p:ph type="ftr" sz="quarter" idx="4"/>
          </p:nvPr>
        </p:nvSpPr>
        <p:spPr/>
        <p:txBody>
          <a:bodyPr/>
          <a:lstStyle/>
          <a:p>
            <a:r>
              <a:rPr lang="en-US"/>
              <a:t>CONFIDENTIAL - DO NOT SHARE</a:t>
            </a:r>
          </a:p>
        </p:txBody>
      </p:sp>
      <p:sp>
        <p:nvSpPr>
          <p:cNvPr id="5" name="Slide Number Placeholder 4"/>
          <p:cNvSpPr>
            <a:spLocks noGrp="1"/>
          </p:cNvSpPr>
          <p:nvPr>
            <p:ph type="sldNum" sz="quarter" idx="5"/>
          </p:nvPr>
        </p:nvSpPr>
        <p:spPr/>
        <p:txBody>
          <a:bodyPr/>
          <a:lstStyle/>
          <a:p>
            <a:fld id="{98096FB7-6AD0-44E0-A782-F0CC785706D6}" type="slidenum">
              <a:rPr lang="en-US" smtClean="0"/>
              <a:t>87</a:t>
            </a:fld>
            <a:endParaRPr lang="en-US"/>
          </a:p>
        </p:txBody>
      </p:sp>
    </p:spTree>
    <p:extLst>
      <p:ext uri="{BB962C8B-B14F-4D97-AF65-F5344CB8AC3E}">
        <p14:creationId xmlns:p14="http://schemas.microsoft.com/office/powerpoint/2010/main" val="2590709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CONFIDENTIAL - DO NOT SHARE</a:t>
            </a:r>
          </a:p>
        </p:txBody>
      </p:sp>
      <p:sp>
        <p:nvSpPr>
          <p:cNvPr id="5" name="Slide Number Placeholder 4"/>
          <p:cNvSpPr>
            <a:spLocks noGrp="1"/>
          </p:cNvSpPr>
          <p:nvPr>
            <p:ph type="sldNum" sz="quarter" idx="5"/>
          </p:nvPr>
        </p:nvSpPr>
        <p:spPr/>
        <p:txBody>
          <a:bodyPr/>
          <a:lstStyle/>
          <a:p>
            <a:fld id="{98096FB7-6AD0-44E0-A782-F0CC785706D6}" type="slidenum">
              <a:rPr lang="en-US" smtClean="0"/>
              <a:t>89</a:t>
            </a:fld>
            <a:endParaRPr lang="en-US"/>
          </a:p>
        </p:txBody>
      </p:sp>
    </p:spTree>
    <p:extLst>
      <p:ext uri="{BB962C8B-B14F-4D97-AF65-F5344CB8AC3E}">
        <p14:creationId xmlns:p14="http://schemas.microsoft.com/office/powerpoint/2010/main" val="4223801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5794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9F3F0-AE22-4778-B15F-72144AE6E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4F061-255B-255C-3913-EB14383F1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FAA1E-01B9-8FB3-EDFC-8EF1DBCDF532}"/>
              </a:ext>
            </a:extLst>
          </p:cNvPr>
          <p:cNvSpPr>
            <a:spLocks noGrp="1"/>
          </p:cNvSpPr>
          <p:nvPr>
            <p:ph type="body"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72912609-7E2D-4556-D21C-445D2F515FED}"/>
              </a:ext>
            </a:extLst>
          </p:cNvPr>
          <p:cNvSpPr>
            <a:spLocks noGrp="1"/>
          </p:cNvSpPr>
          <p:nvPr>
            <p:ph type="ftr" sz="quarter" idx="4"/>
          </p:nvPr>
        </p:nvSpPr>
        <p:spPr/>
        <p:txBody>
          <a:bodyP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 - DO NOT SHARE</a:t>
            </a:r>
          </a:p>
        </p:txBody>
      </p:sp>
      <p:sp>
        <p:nvSpPr>
          <p:cNvPr id="5" name="Slide Number Placeholder 4">
            <a:extLst>
              <a:ext uri="{FF2B5EF4-FFF2-40B4-BE49-F238E27FC236}">
                <a16:creationId xmlns:a16="http://schemas.microsoft.com/office/drawing/2014/main" id="{156B4EEB-0462-98F3-E452-B4811415D4B7}"/>
              </a:ext>
            </a:extLst>
          </p:cNvPr>
          <p:cNvSpPr>
            <a:spLocks noGrp="1"/>
          </p:cNvSpPr>
          <p:nvPr>
            <p:ph type="sldNum" sz="quarter" idx="5"/>
          </p:nvPr>
        </p:nvSpPr>
        <p:spPr/>
        <p:txBody>
          <a:bodyPr/>
          <a:lstStyle/>
          <a:p>
            <a:pPr marL="0" marR="0" lvl="0" indent="0" algn="r" defTabSz="1523696" rtl="0" eaLnBrk="1" fontAlgn="auto" latinLnBrk="0" hangingPunct="1">
              <a:lnSpc>
                <a:spcPct val="100000"/>
              </a:lnSpc>
              <a:spcBef>
                <a:spcPts val="0"/>
              </a:spcBef>
              <a:spcAft>
                <a:spcPts val="0"/>
              </a:spcAft>
              <a:buClrTx/>
              <a:buSzTx/>
              <a:buFontTx/>
              <a:buNone/>
              <a:tabLst/>
              <a:defRPr/>
            </a:pPr>
            <a:fld id="{98096FB7-6AD0-44E0-A782-F0CC785706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523696"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676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F2F38-E090-3D61-AC76-964153322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5DE0B-1FA9-4D50-863C-92BA1327A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BAD66-6A67-A5EE-82D3-6B06043B8F91}"/>
              </a:ext>
            </a:extLst>
          </p:cNvPr>
          <p:cNvSpPr>
            <a:spLocks noGrp="1"/>
          </p:cNvSpPr>
          <p:nvPr>
            <p:ph type="body"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92C9122A-2D0D-02BB-00F3-C9C3CBEDA588}"/>
              </a:ext>
            </a:extLst>
          </p:cNvPr>
          <p:cNvSpPr>
            <a:spLocks noGrp="1"/>
          </p:cNvSpPr>
          <p:nvPr>
            <p:ph type="ftr" sz="quarter" idx="4"/>
          </p:nvPr>
        </p:nvSpPr>
        <p:spPr/>
        <p:txBody>
          <a:bodyP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 - DO NOT SHARE</a:t>
            </a:r>
          </a:p>
        </p:txBody>
      </p:sp>
      <p:sp>
        <p:nvSpPr>
          <p:cNvPr id="5" name="Slide Number Placeholder 4">
            <a:extLst>
              <a:ext uri="{FF2B5EF4-FFF2-40B4-BE49-F238E27FC236}">
                <a16:creationId xmlns:a16="http://schemas.microsoft.com/office/drawing/2014/main" id="{EDC8BA96-01C0-8BDE-FD88-31AF98C0E6B2}"/>
              </a:ext>
            </a:extLst>
          </p:cNvPr>
          <p:cNvSpPr>
            <a:spLocks noGrp="1"/>
          </p:cNvSpPr>
          <p:nvPr>
            <p:ph type="sldNum" sz="quarter" idx="5"/>
          </p:nvPr>
        </p:nvSpPr>
        <p:spPr/>
        <p:txBody>
          <a:bodyPr/>
          <a:lstStyle/>
          <a:p>
            <a:pPr marL="0" marR="0" lvl="0" indent="0" algn="r" defTabSz="1523696" rtl="0" eaLnBrk="1" fontAlgn="auto" latinLnBrk="0" hangingPunct="1">
              <a:lnSpc>
                <a:spcPct val="100000"/>
              </a:lnSpc>
              <a:spcBef>
                <a:spcPts val="0"/>
              </a:spcBef>
              <a:spcAft>
                <a:spcPts val="0"/>
              </a:spcAft>
              <a:buClrTx/>
              <a:buSzTx/>
              <a:buFontTx/>
              <a:buNone/>
              <a:tabLst/>
              <a:defRPr/>
            </a:pPr>
            <a:fld id="{98096FB7-6AD0-44E0-A782-F0CC785706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523696"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917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183A-33AB-3186-5CA7-B023EA416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D1689-76EF-1444-42C3-B3B3F84C59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D8EA2-52BA-E25D-2E55-4D41E26D7BC0}"/>
              </a:ext>
            </a:extLst>
          </p:cNvPr>
          <p:cNvSpPr>
            <a:spLocks noGrp="1"/>
          </p:cNvSpPr>
          <p:nvPr>
            <p:ph type="body"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FE926EC8-4621-939C-7754-D225E9EE1A7E}"/>
              </a:ext>
            </a:extLst>
          </p:cNvPr>
          <p:cNvSpPr>
            <a:spLocks noGrp="1"/>
          </p:cNvSpPr>
          <p:nvPr>
            <p:ph type="ftr" sz="quarter" idx="4"/>
          </p:nvPr>
        </p:nvSpPr>
        <p:spPr/>
        <p:txBody>
          <a:bodyP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 - DO NOT SHARE</a:t>
            </a:r>
          </a:p>
        </p:txBody>
      </p:sp>
      <p:sp>
        <p:nvSpPr>
          <p:cNvPr id="5" name="Slide Number Placeholder 4">
            <a:extLst>
              <a:ext uri="{FF2B5EF4-FFF2-40B4-BE49-F238E27FC236}">
                <a16:creationId xmlns:a16="http://schemas.microsoft.com/office/drawing/2014/main" id="{47F944D3-C638-E48B-0CA5-9D6869400215}"/>
              </a:ext>
            </a:extLst>
          </p:cNvPr>
          <p:cNvSpPr>
            <a:spLocks noGrp="1"/>
          </p:cNvSpPr>
          <p:nvPr>
            <p:ph type="sldNum" sz="quarter" idx="5"/>
          </p:nvPr>
        </p:nvSpPr>
        <p:spPr/>
        <p:txBody>
          <a:bodyPr/>
          <a:lstStyle/>
          <a:p>
            <a:pPr marL="0" marR="0" lvl="0" indent="0" algn="r" defTabSz="1523696" rtl="0" eaLnBrk="1" fontAlgn="auto" latinLnBrk="0" hangingPunct="1">
              <a:lnSpc>
                <a:spcPct val="100000"/>
              </a:lnSpc>
              <a:spcBef>
                <a:spcPts val="0"/>
              </a:spcBef>
              <a:spcAft>
                <a:spcPts val="0"/>
              </a:spcAft>
              <a:buClrTx/>
              <a:buSzTx/>
              <a:buFontTx/>
              <a:buNone/>
              <a:tabLst/>
              <a:defRPr/>
            </a:pPr>
            <a:fld id="{98096FB7-6AD0-44E0-A782-F0CC785706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523696"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1041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99</a:t>
            </a:fld>
            <a:endParaRPr lang="en-US"/>
          </a:p>
        </p:txBody>
      </p:sp>
    </p:spTree>
    <p:extLst>
      <p:ext uri="{BB962C8B-B14F-4D97-AF65-F5344CB8AC3E}">
        <p14:creationId xmlns:p14="http://schemas.microsoft.com/office/powerpoint/2010/main" val="20341827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100</a:t>
            </a:fld>
            <a:endParaRPr lang="en-US"/>
          </a:p>
        </p:txBody>
      </p:sp>
    </p:spTree>
    <p:extLst>
      <p:ext uri="{BB962C8B-B14F-4D97-AF65-F5344CB8AC3E}">
        <p14:creationId xmlns:p14="http://schemas.microsoft.com/office/powerpoint/2010/main" val="1892218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7B213-A7D6-3440-CE20-1E473BD82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81E99-C41D-E424-7C4C-27AC58325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CA396-D708-19C5-5B01-04224CC91310}"/>
              </a:ext>
            </a:extLst>
          </p:cNvPr>
          <p:cNvSpPr>
            <a:spLocks noGrp="1"/>
          </p:cNvSpPr>
          <p:nvPr>
            <p:ph type="body" idx="1"/>
          </p:nvPr>
        </p:nvSpPr>
        <p:spPr/>
        <p:txBody>
          <a:bodyPr/>
          <a:lstStyle/>
          <a:p>
            <a:r>
              <a:rPr lang="en-US"/>
              <a:t>Add pie chart by FMV in addition to PP. Also show run-rate YOC</a:t>
            </a:r>
          </a:p>
        </p:txBody>
      </p:sp>
      <p:sp>
        <p:nvSpPr>
          <p:cNvPr id="4" name="Slide Number Placeholder 3">
            <a:extLst>
              <a:ext uri="{FF2B5EF4-FFF2-40B4-BE49-F238E27FC236}">
                <a16:creationId xmlns:a16="http://schemas.microsoft.com/office/drawing/2014/main" id="{6E8B6007-879B-E428-2835-1A0FCCBB3E40}"/>
              </a:ext>
            </a:extLst>
          </p:cNvPr>
          <p:cNvSpPr>
            <a:spLocks noGrp="1"/>
          </p:cNvSpPr>
          <p:nvPr>
            <p:ph type="sldNum" sz="quarter" idx="5"/>
          </p:nvPr>
        </p:nvSpPr>
        <p:spPr/>
        <p:txBody>
          <a:bodyPr/>
          <a:lstStyle/>
          <a:p>
            <a:fld id="{0B187356-6C33-4566-B68D-1C57DD9181EB}" type="slidenum">
              <a:rPr lang="en-US" smtClean="0"/>
              <a:t>8</a:t>
            </a:fld>
            <a:endParaRPr lang="en-US"/>
          </a:p>
        </p:txBody>
      </p:sp>
    </p:spTree>
    <p:extLst>
      <p:ext uri="{BB962C8B-B14F-4D97-AF65-F5344CB8AC3E}">
        <p14:creationId xmlns:p14="http://schemas.microsoft.com/office/powerpoint/2010/main" val="13535264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7458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7013-1AA6-DD09-9270-8809161C5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48EC7-9100-F1EA-3D78-644EB6917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B01BC-EA71-5E04-90E6-4FE41E0C37F0}"/>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6EDA72AF-6DF7-C037-12E3-B1F792FD73DB}"/>
              </a:ext>
            </a:extLst>
          </p:cNvPr>
          <p:cNvSpPr>
            <a:spLocks noGrp="1"/>
          </p:cNvSpPr>
          <p:nvPr>
            <p:ph type="sldNum" sz="quarter" idx="5"/>
          </p:nvPr>
        </p:nvSpPr>
        <p:spPr/>
        <p:txBody>
          <a:bodyPr/>
          <a:lstStyle/>
          <a:p>
            <a:fld id="{0B187356-6C33-4566-B68D-1C57DD9181EB}" type="slidenum">
              <a:rPr lang="en-US" smtClean="0"/>
              <a:t>104</a:t>
            </a:fld>
            <a:endParaRPr lang="en-US"/>
          </a:p>
        </p:txBody>
      </p:sp>
    </p:spTree>
    <p:extLst>
      <p:ext uri="{BB962C8B-B14F-4D97-AF65-F5344CB8AC3E}">
        <p14:creationId xmlns:p14="http://schemas.microsoft.com/office/powerpoint/2010/main" val="41968233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105</a:t>
            </a:fld>
            <a:endParaRPr lang="en-US"/>
          </a:p>
        </p:txBody>
      </p:sp>
    </p:spTree>
    <p:extLst>
      <p:ext uri="{BB962C8B-B14F-4D97-AF65-F5344CB8AC3E}">
        <p14:creationId xmlns:p14="http://schemas.microsoft.com/office/powerpoint/2010/main" val="35038891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1994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3422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566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5525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113</a:t>
            </a:fld>
            <a:endParaRPr lang="en-US"/>
          </a:p>
        </p:txBody>
      </p:sp>
    </p:spTree>
    <p:extLst>
      <p:ext uri="{BB962C8B-B14F-4D97-AF65-F5344CB8AC3E}">
        <p14:creationId xmlns:p14="http://schemas.microsoft.com/office/powerpoint/2010/main" val="16676975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115</a:t>
            </a:fld>
            <a:endParaRPr lang="en-US"/>
          </a:p>
        </p:txBody>
      </p:sp>
    </p:spTree>
    <p:extLst>
      <p:ext uri="{BB962C8B-B14F-4D97-AF65-F5344CB8AC3E}">
        <p14:creationId xmlns:p14="http://schemas.microsoft.com/office/powerpoint/2010/main" val="3981103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116</a:t>
            </a:fld>
            <a:endParaRPr lang="en-US"/>
          </a:p>
        </p:txBody>
      </p:sp>
    </p:spTree>
    <p:extLst>
      <p:ext uri="{BB962C8B-B14F-4D97-AF65-F5344CB8AC3E}">
        <p14:creationId xmlns:p14="http://schemas.microsoft.com/office/powerpoint/2010/main" val="29147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A084-5061-9AF4-5991-A364D36AF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5757F-BF43-D2BD-51C6-D397B8887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45715-2263-793B-6F87-822A5464C748}"/>
              </a:ext>
            </a:extLst>
          </p:cNvPr>
          <p:cNvSpPr>
            <a:spLocks noGrp="1"/>
          </p:cNvSpPr>
          <p:nvPr>
            <p:ph type="body" idx="1"/>
          </p:nvPr>
        </p:nvSpPr>
        <p:spPr/>
        <p:txBody>
          <a:bodyPr/>
          <a:lstStyle/>
          <a:p>
            <a:r>
              <a:rPr lang="en-US"/>
              <a:t>Add pie chart by FMV in addition to PP. Also show run-rate YOC</a:t>
            </a:r>
          </a:p>
        </p:txBody>
      </p:sp>
      <p:sp>
        <p:nvSpPr>
          <p:cNvPr id="4" name="Slide Number Placeholder 3">
            <a:extLst>
              <a:ext uri="{FF2B5EF4-FFF2-40B4-BE49-F238E27FC236}">
                <a16:creationId xmlns:a16="http://schemas.microsoft.com/office/drawing/2014/main" id="{729DADFC-8815-0B2E-532B-A0666CDDFFB2}"/>
              </a:ext>
            </a:extLst>
          </p:cNvPr>
          <p:cNvSpPr>
            <a:spLocks noGrp="1"/>
          </p:cNvSpPr>
          <p:nvPr>
            <p:ph type="sldNum" sz="quarter" idx="5"/>
          </p:nvPr>
        </p:nvSpPr>
        <p:spPr/>
        <p:txBody>
          <a:bodyPr/>
          <a:lstStyle/>
          <a:p>
            <a:fld id="{0B187356-6C33-4566-B68D-1C57DD9181EB}" type="slidenum">
              <a:rPr lang="en-US" smtClean="0"/>
              <a:t>9</a:t>
            </a:fld>
            <a:endParaRPr lang="en-US"/>
          </a:p>
        </p:txBody>
      </p:sp>
    </p:spTree>
    <p:extLst>
      <p:ext uri="{BB962C8B-B14F-4D97-AF65-F5344CB8AC3E}">
        <p14:creationId xmlns:p14="http://schemas.microsoft.com/office/powerpoint/2010/main" val="16347877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117</a:t>
            </a:fld>
            <a:endParaRPr lang="en-US"/>
          </a:p>
        </p:txBody>
      </p:sp>
    </p:spTree>
    <p:extLst>
      <p:ext uri="{BB962C8B-B14F-4D97-AF65-F5344CB8AC3E}">
        <p14:creationId xmlns:p14="http://schemas.microsoft.com/office/powerpoint/2010/main" val="283731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B187356-6C33-4566-B68D-1C57DD9181EB}" type="slidenum">
              <a:rPr lang="en-US" smtClean="0"/>
              <a:t>120</a:t>
            </a:fld>
            <a:endParaRPr lang="en-US"/>
          </a:p>
        </p:txBody>
      </p:sp>
    </p:spTree>
    <p:extLst>
      <p:ext uri="{BB962C8B-B14F-4D97-AF65-F5344CB8AC3E}">
        <p14:creationId xmlns:p14="http://schemas.microsoft.com/office/powerpoint/2010/main" val="28313910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E623A-B6B3-DAD0-A393-423A98F1D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D8C5-7CA5-1C05-C2E3-33630E7BB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96AE3-9144-3801-77BC-BD4E8BB8F1A1}"/>
              </a:ext>
            </a:extLst>
          </p:cNvPr>
          <p:cNvSpPr>
            <a:spLocks noGrp="1"/>
          </p:cNvSpPr>
          <p:nvPr>
            <p:ph type="body" idx="1"/>
          </p:nvPr>
        </p:nvSpPr>
        <p:spPr/>
        <p:txBody>
          <a:bodyPr/>
          <a:lstStyle/>
          <a:p>
            <a:endParaRPr lang="en-IL"/>
          </a:p>
        </p:txBody>
      </p:sp>
      <p:sp>
        <p:nvSpPr>
          <p:cNvPr id="4" name="Slide Number Placeholder 3">
            <a:extLst>
              <a:ext uri="{FF2B5EF4-FFF2-40B4-BE49-F238E27FC236}">
                <a16:creationId xmlns:a16="http://schemas.microsoft.com/office/drawing/2014/main" id="{823E99E7-3B0E-11E7-B787-D406475F62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187356-6C33-4566-B68D-1C57DD918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053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523848" rtl="1" eaLnBrk="1" latinLnBrk="0" hangingPunct="1"/>
            <a:endParaRPr lang="en-US"/>
          </a:p>
        </p:txBody>
      </p:sp>
    </p:spTree>
    <p:extLst>
      <p:ext uri="{BB962C8B-B14F-4D97-AF65-F5344CB8AC3E}">
        <p14:creationId xmlns:p14="http://schemas.microsoft.com/office/powerpoint/2010/main" val="19355825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187356-6C33-4566-B68D-1C57DD9181EB}" type="slidenum">
              <a:rPr lang="en-US" smtClean="0"/>
              <a:t>124</a:t>
            </a:fld>
            <a:endParaRPr lang="en-US"/>
          </a:p>
        </p:txBody>
      </p:sp>
    </p:spTree>
    <p:extLst>
      <p:ext uri="{BB962C8B-B14F-4D97-AF65-F5344CB8AC3E}">
        <p14:creationId xmlns:p14="http://schemas.microsoft.com/office/powerpoint/2010/main" val="252678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18" Type="http://schemas.openxmlformats.org/officeDocument/2006/relationships/image" Target="../media/image3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image" Target="../media/image16.emf"/><Relationship Id="rId16" Type="http://schemas.openxmlformats.org/officeDocument/2006/relationships/image" Target="../media/image30.emf"/><Relationship Id="rId20" Type="http://schemas.openxmlformats.org/officeDocument/2006/relationships/image" Target="../media/image34.emf"/><Relationship Id="rId1" Type="http://schemas.openxmlformats.org/officeDocument/2006/relationships/slideMaster" Target="../slideMasters/slideMaster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19" Type="http://schemas.openxmlformats.org/officeDocument/2006/relationships/image" Target="../media/image33.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1405" y="1409700"/>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3" name="ตัวแทนรูปภาพ 14"/>
          <p:cNvSpPr>
            <a:spLocks noGrp="1"/>
          </p:cNvSpPr>
          <p:nvPr>
            <p:ph type="pic" sz="quarter" idx="11"/>
          </p:nvPr>
        </p:nvSpPr>
        <p:spPr>
          <a:xfrm>
            <a:off x="6405270" y="1413934"/>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
        <p:nvSpPr>
          <p:cNvPr id="4" name="ตัวแทนรูปภาพ 14"/>
          <p:cNvSpPr>
            <a:spLocks noGrp="1"/>
          </p:cNvSpPr>
          <p:nvPr>
            <p:ph type="pic" sz="quarter" idx="12"/>
          </p:nvPr>
        </p:nvSpPr>
        <p:spPr>
          <a:xfrm>
            <a:off x="-26523" y="4064001"/>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5" name="ตัวแทนรูปภาพ 14"/>
          <p:cNvSpPr>
            <a:spLocks noGrp="1"/>
          </p:cNvSpPr>
          <p:nvPr>
            <p:ph type="pic" sz="quarter" idx="13"/>
          </p:nvPr>
        </p:nvSpPr>
        <p:spPr>
          <a:xfrm>
            <a:off x="6390151" y="4068234"/>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Tree>
    <p:extLst>
      <p:ext uri="{BB962C8B-B14F-4D97-AF65-F5344CB8AC3E}">
        <p14:creationId xmlns:p14="http://schemas.microsoft.com/office/powerpoint/2010/main" val="123480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629833"/>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4" name="ตัวแทนรูปภาพ 14"/>
          <p:cNvSpPr>
            <a:spLocks noGrp="1"/>
          </p:cNvSpPr>
          <p:nvPr>
            <p:ph type="pic" sz="quarter" idx="11"/>
          </p:nvPr>
        </p:nvSpPr>
        <p:spPr>
          <a:xfrm>
            <a:off x="-33950" y="39200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Tree>
    <p:extLst>
      <p:ext uri="{BB962C8B-B14F-4D97-AF65-F5344CB8AC3E}">
        <p14:creationId xmlns:p14="http://schemas.microsoft.com/office/powerpoint/2010/main" val="2480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7102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4" name="ตัวแทนรูปภาพ 14"/>
          <p:cNvSpPr>
            <a:spLocks noGrp="1"/>
          </p:cNvSpPr>
          <p:nvPr>
            <p:ph type="pic" sz="quarter" idx="11"/>
          </p:nvPr>
        </p:nvSpPr>
        <p:spPr>
          <a:xfrm>
            <a:off x="-16975" y="3843867"/>
            <a:ext cx="8710200"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 name="connsiteX0" fmla="*/ 5757334 w 17377303"/>
              <a:gd name="connsiteY0" fmla="*/ 3953934 h 3962400"/>
              <a:gd name="connsiteX1" fmla="*/ 0 w 17377303"/>
              <a:gd name="connsiteY1" fmla="*/ 25400 h 3962400"/>
              <a:gd name="connsiteX2" fmla="*/ 16716903 w 17377303"/>
              <a:gd name="connsiteY2" fmla="*/ 0 h 3962400"/>
              <a:gd name="connsiteX3" fmla="*/ 17377303 w 17377303"/>
              <a:gd name="connsiteY3" fmla="*/ 660400 h 3962400"/>
              <a:gd name="connsiteX4" fmla="*/ 17377303 w 17377303"/>
              <a:gd name="connsiteY4" fmla="*/ 3302000 h 3962400"/>
              <a:gd name="connsiteX5" fmla="*/ 16716903 w 17377303"/>
              <a:gd name="connsiteY5" fmla="*/ 3962400 h 3962400"/>
              <a:gd name="connsiteX6" fmla="*/ 5757334 w 17377303"/>
              <a:gd name="connsiteY6" fmla="*/ 3953934 h 3962400"/>
              <a:gd name="connsiteX0" fmla="*/ 1 w 17377303"/>
              <a:gd name="connsiteY0" fmla="*/ 4055534 h 4055534"/>
              <a:gd name="connsiteX1" fmla="*/ 0 w 17377303"/>
              <a:gd name="connsiteY1" fmla="*/ 25400 h 4055534"/>
              <a:gd name="connsiteX2" fmla="*/ 16716903 w 17377303"/>
              <a:gd name="connsiteY2" fmla="*/ 0 h 4055534"/>
              <a:gd name="connsiteX3" fmla="*/ 17377303 w 17377303"/>
              <a:gd name="connsiteY3" fmla="*/ 660400 h 4055534"/>
              <a:gd name="connsiteX4" fmla="*/ 17377303 w 17377303"/>
              <a:gd name="connsiteY4" fmla="*/ 3302000 h 4055534"/>
              <a:gd name="connsiteX5" fmla="*/ 16716903 w 17377303"/>
              <a:gd name="connsiteY5" fmla="*/ 3962400 h 4055534"/>
              <a:gd name="connsiteX6" fmla="*/ 1 w 17377303"/>
              <a:gd name="connsiteY6" fmla="*/ 4055534 h 4055534"/>
              <a:gd name="connsiteX0" fmla="*/ 1 w 17377303"/>
              <a:gd name="connsiteY0" fmla="*/ 4064001 h 4064001"/>
              <a:gd name="connsiteX1" fmla="*/ 0 w 17377303"/>
              <a:gd name="connsiteY1" fmla="*/ 0 h 4064001"/>
              <a:gd name="connsiteX2" fmla="*/ 16716903 w 17377303"/>
              <a:gd name="connsiteY2" fmla="*/ 8467 h 4064001"/>
              <a:gd name="connsiteX3" fmla="*/ 17377303 w 17377303"/>
              <a:gd name="connsiteY3" fmla="*/ 668867 h 4064001"/>
              <a:gd name="connsiteX4" fmla="*/ 17377303 w 17377303"/>
              <a:gd name="connsiteY4" fmla="*/ 3310467 h 4064001"/>
              <a:gd name="connsiteX5" fmla="*/ 16716903 w 17377303"/>
              <a:gd name="connsiteY5" fmla="*/ 3970867 h 4064001"/>
              <a:gd name="connsiteX6" fmla="*/ 1 w 17377303"/>
              <a:gd name="connsiteY6" fmla="*/ 4064001 h 4064001"/>
              <a:gd name="connsiteX0" fmla="*/ 33868 w 17377303"/>
              <a:gd name="connsiteY0" fmla="*/ 3962401 h 3970867"/>
              <a:gd name="connsiteX1" fmla="*/ 0 w 17377303"/>
              <a:gd name="connsiteY1" fmla="*/ 0 h 3970867"/>
              <a:gd name="connsiteX2" fmla="*/ 16716903 w 17377303"/>
              <a:gd name="connsiteY2" fmla="*/ 8467 h 3970867"/>
              <a:gd name="connsiteX3" fmla="*/ 17377303 w 17377303"/>
              <a:gd name="connsiteY3" fmla="*/ 668867 h 3970867"/>
              <a:gd name="connsiteX4" fmla="*/ 17377303 w 17377303"/>
              <a:gd name="connsiteY4" fmla="*/ 3310467 h 3970867"/>
              <a:gd name="connsiteX5" fmla="*/ 16716903 w 17377303"/>
              <a:gd name="connsiteY5" fmla="*/ 3970867 h 3970867"/>
              <a:gd name="connsiteX6" fmla="*/ 33868 w 17377303"/>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7303" h="3970867">
                <a:moveTo>
                  <a:pt x="33868" y="3962401"/>
                </a:moveTo>
                <a:cubicBezTo>
                  <a:pt x="33868" y="2619023"/>
                  <a:pt x="0" y="1343378"/>
                  <a:pt x="0" y="0"/>
                </a:cubicBezTo>
                <a:lnTo>
                  <a:pt x="16716903" y="8467"/>
                </a:lnTo>
                <a:cubicBezTo>
                  <a:pt x="17081632" y="8467"/>
                  <a:pt x="17377303" y="304138"/>
                  <a:pt x="17377303" y="668867"/>
                </a:cubicBezTo>
                <a:lnTo>
                  <a:pt x="17377303" y="3310467"/>
                </a:lnTo>
                <a:cubicBezTo>
                  <a:pt x="17377303" y="3675196"/>
                  <a:pt x="17081632" y="3970867"/>
                  <a:pt x="16716903" y="3970867"/>
                </a:cubicBezTo>
                <a:lnTo>
                  <a:pt x="33868" y="3962401"/>
                </a:lnTo>
                <a:close/>
              </a:path>
            </a:pathLst>
          </a:custGeom>
        </p:spPr>
        <p:txBody>
          <a:bodyPr/>
          <a:lstStyle/>
          <a:p>
            <a:endParaRPr lang="th-TH"/>
          </a:p>
        </p:txBody>
      </p:sp>
    </p:spTree>
    <p:extLst>
      <p:ext uri="{BB962C8B-B14F-4D97-AF65-F5344CB8AC3E}">
        <p14:creationId xmlns:p14="http://schemas.microsoft.com/office/powerpoint/2010/main" val="3239690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6936279" y="1882892"/>
            <a:ext cx="3006489" cy="2413942"/>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2314746" y="1891358"/>
            <a:ext cx="3006489" cy="2413942"/>
          </a:xfrm>
          <a:prstGeom prst="flowChartAlternateProcess">
            <a:avLst/>
          </a:prstGeom>
        </p:spPr>
        <p:txBody>
          <a:bodyPr/>
          <a:lstStyle/>
          <a:p>
            <a:endParaRPr lang="th-TH"/>
          </a:p>
        </p:txBody>
      </p:sp>
    </p:spTree>
    <p:extLst>
      <p:ext uri="{BB962C8B-B14F-4D97-AF65-F5344CB8AC3E}">
        <p14:creationId xmlns:p14="http://schemas.microsoft.com/office/powerpoint/2010/main" val="3224466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1273528" y="1416164"/>
            <a:ext cx="4364138" cy="4603636"/>
          </a:xfrm>
          <a:prstGeom prst="flowChartAlternateProcess">
            <a:avLst/>
          </a:prstGeom>
        </p:spPr>
        <p:txBody>
          <a:bodyPr/>
          <a:lstStyle/>
          <a:p>
            <a:endParaRPr lang="th-TH"/>
          </a:p>
        </p:txBody>
      </p:sp>
    </p:spTree>
    <p:extLst>
      <p:ext uri="{BB962C8B-B14F-4D97-AF65-F5344CB8AC3E}">
        <p14:creationId xmlns:p14="http://schemas.microsoft.com/office/powerpoint/2010/main" val="645828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1321688" y="1257300"/>
            <a:ext cx="4008552" cy="5105400"/>
          </a:xfrm>
          <a:prstGeom prst="flowChartAlternateProcess">
            <a:avLst/>
          </a:prstGeom>
        </p:spPr>
        <p:txBody>
          <a:bodyPr/>
          <a:lstStyle/>
          <a:p>
            <a:endParaRPr lang="th-TH"/>
          </a:p>
        </p:txBody>
      </p:sp>
    </p:spTree>
    <p:extLst>
      <p:ext uri="{BB962C8B-B14F-4D97-AF65-F5344CB8AC3E}">
        <p14:creationId xmlns:p14="http://schemas.microsoft.com/office/powerpoint/2010/main" val="740827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9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2"/>
          </p:nvPr>
        </p:nvSpPr>
        <p:spPr>
          <a:xfrm>
            <a:off x="4530026" y="1371600"/>
            <a:ext cx="3437504" cy="2760009"/>
          </a:xfrm>
          <a:prstGeom prst="flowChartAlternateProcess">
            <a:avLst/>
          </a:prstGeom>
        </p:spPr>
        <p:txBody>
          <a:bodyPr/>
          <a:lstStyle/>
          <a:p>
            <a:endParaRPr lang="th-TH"/>
          </a:p>
        </p:txBody>
      </p:sp>
    </p:spTree>
    <p:extLst>
      <p:ext uri="{BB962C8B-B14F-4D97-AF65-F5344CB8AC3E}">
        <p14:creationId xmlns:p14="http://schemas.microsoft.com/office/powerpoint/2010/main" val="405388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ส่วนหัวของส่วน">
    <p:spTree>
      <p:nvGrpSpPr>
        <p:cNvPr id="1" name=""/>
        <p:cNvGrpSpPr/>
        <p:nvPr/>
      </p:nvGrpSpPr>
      <p:grpSpPr>
        <a:xfrm>
          <a:off x="0" y="0"/>
          <a:ext cx="0" cy="0"/>
          <a:chOff x="0" y="0"/>
          <a:chExt cx="0" cy="0"/>
        </a:xfrm>
      </p:grpSpPr>
      <p:sp>
        <p:nvSpPr>
          <p:cNvPr id="4" name="Picture Placeholder 13"/>
          <p:cNvSpPr>
            <a:spLocks noGrp="1"/>
          </p:cNvSpPr>
          <p:nvPr>
            <p:ph type="pic" sz="quarter" idx="11" hasCustomPrompt="1"/>
          </p:nvPr>
        </p:nvSpPr>
        <p:spPr>
          <a:xfrm>
            <a:off x="4829055" y="1295400"/>
            <a:ext cx="2832919" cy="2824110"/>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Tree>
    <p:extLst>
      <p:ext uri="{BB962C8B-B14F-4D97-AF65-F5344CB8AC3E}">
        <p14:creationId xmlns:p14="http://schemas.microsoft.com/office/powerpoint/2010/main" val="1314904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08262" y="20193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627244" y="20193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097232" y="20193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3026056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84651" y="12954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703633" y="12954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173621" y="1295400"/>
            <a:ext cx="2467523" cy="1981200"/>
          </a:xfrm>
          <a:prstGeom prst="flowChartAlternateProcess">
            <a:avLst/>
          </a:prstGeom>
        </p:spPr>
        <p:txBody>
          <a:bodyPr/>
          <a:lstStyle/>
          <a:p>
            <a:endParaRPr lang="th-TH"/>
          </a:p>
        </p:txBody>
      </p:sp>
      <p:sp>
        <p:nvSpPr>
          <p:cNvPr id="5" name="ตัวแทนรูปภาพ 14"/>
          <p:cNvSpPr>
            <a:spLocks noGrp="1"/>
          </p:cNvSpPr>
          <p:nvPr>
            <p:ph type="pic" sz="quarter" idx="15"/>
          </p:nvPr>
        </p:nvSpPr>
        <p:spPr>
          <a:xfrm>
            <a:off x="4922846" y="4076700"/>
            <a:ext cx="2467523" cy="1981200"/>
          </a:xfrm>
          <a:prstGeom prst="flowChartAlternateProcess">
            <a:avLst/>
          </a:prstGeom>
        </p:spPr>
        <p:txBody>
          <a:bodyPr/>
          <a:lstStyle/>
          <a:p>
            <a:endParaRPr lang="th-TH"/>
          </a:p>
        </p:txBody>
      </p:sp>
      <p:sp>
        <p:nvSpPr>
          <p:cNvPr id="7" name="ตัวแทนรูปภาพ 14"/>
          <p:cNvSpPr>
            <a:spLocks noGrp="1"/>
          </p:cNvSpPr>
          <p:nvPr>
            <p:ph type="pic" sz="quarter" idx="16"/>
          </p:nvPr>
        </p:nvSpPr>
        <p:spPr>
          <a:xfrm>
            <a:off x="1741827" y="4076700"/>
            <a:ext cx="2467523" cy="1981200"/>
          </a:xfrm>
          <a:prstGeom prst="flowChartAlternateProcess">
            <a:avLst/>
          </a:prstGeom>
        </p:spPr>
        <p:txBody>
          <a:bodyPr/>
          <a:lstStyle/>
          <a:p>
            <a:endParaRPr lang="th-TH"/>
          </a:p>
        </p:txBody>
      </p:sp>
      <p:sp>
        <p:nvSpPr>
          <p:cNvPr id="8" name="ตัวแทนรูปภาพ 14"/>
          <p:cNvSpPr>
            <a:spLocks noGrp="1"/>
          </p:cNvSpPr>
          <p:nvPr>
            <p:ph type="pic" sz="quarter" idx="17"/>
          </p:nvPr>
        </p:nvSpPr>
        <p:spPr>
          <a:xfrm>
            <a:off x="8211816" y="40767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51344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54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4846457" y="1524000"/>
            <a:ext cx="2467523" cy="1981200"/>
          </a:xfrm>
          <a:prstGeom prst="flowChartAlternateProcess">
            <a:avLst/>
          </a:prstGeom>
        </p:spPr>
        <p:txBody>
          <a:bodyPr/>
          <a:lstStyle/>
          <a:p>
            <a:endParaRPr lang="th-TH"/>
          </a:p>
        </p:txBody>
      </p:sp>
      <p:sp>
        <p:nvSpPr>
          <p:cNvPr id="4" name="ตัวแทนรูปภาพ 14"/>
          <p:cNvSpPr>
            <a:spLocks noGrp="1"/>
          </p:cNvSpPr>
          <p:nvPr>
            <p:ph type="pic" sz="quarter" idx="12"/>
          </p:nvPr>
        </p:nvSpPr>
        <p:spPr>
          <a:xfrm>
            <a:off x="1665439" y="1524000"/>
            <a:ext cx="2467523" cy="1981200"/>
          </a:xfrm>
          <a:prstGeom prst="flowChartAlternateProcess">
            <a:avLst/>
          </a:prstGeom>
        </p:spPr>
        <p:txBody>
          <a:bodyPr/>
          <a:lstStyle/>
          <a:p>
            <a:endParaRPr lang="th-TH"/>
          </a:p>
        </p:txBody>
      </p:sp>
      <p:sp>
        <p:nvSpPr>
          <p:cNvPr id="6" name="ตัวแทนรูปภาพ 14"/>
          <p:cNvSpPr>
            <a:spLocks noGrp="1"/>
          </p:cNvSpPr>
          <p:nvPr>
            <p:ph type="pic" sz="quarter" idx="14"/>
          </p:nvPr>
        </p:nvSpPr>
        <p:spPr>
          <a:xfrm>
            <a:off x="8135427" y="1524000"/>
            <a:ext cx="2467523" cy="1981200"/>
          </a:xfrm>
          <a:prstGeom prst="flowChartAlternateProcess">
            <a:avLst/>
          </a:prstGeom>
        </p:spPr>
        <p:txBody>
          <a:bodyPr/>
          <a:lstStyle/>
          <a:p>
            <a:endParaRPr lang="th-TH"/>
          </a:p>
        </p:txBody>
      </p:sp>
      <p:sp>
        <p:nvSpPr>
          <p:cNvPr id="5" name="ตัวแทนรูปภาพ 14"/>
          <p:cNvSpPr>
            <a:spLocks noGrp="1"/>
          </p:cNvSpPr>
          <p:nvPr>
            <p:ph type="pic" sz="quarter" idx="15"/>
          </p:nvPr>
        </p:nvSpPr>
        <p:spPr>
          <a:xfrm>
            <a:off x="6592528" y="3924300"/>
            <a:ext cx="2467523" cy="1981200"/>
          </a:xfrm>
          <a:prstGeom prst="flowChartAlternateProcess">
            <a:avLst/>
          </a:prstGeom>
        </p:spPr>
        <p:txBody>
          <a:bodyPr/>
          <a:lstStyle/>
          <a:p>
            <a:endParaRPr lang="th-TH"/>
          </a:p>
        </p:txBody>
      </p:sp>
      <p:sp>
        <p:nvSpPr>
          <p:cNvPr id="7" name="ตัวแทนรูปภาพ 14"/>
          <p:cNvSpPr>
            <a:spLocks noGrp="1"/>
          </p:cNvSpPr>
          <p:nvPr>
            <p:ph type="pic" sz="quarter" idx="16"/>
          </p:nvPr>
        </p:nvSpPr>
        <p:spPr>
          <a:xfrm>
            <a:off x="3411510" y="3924300"/>
            <a:ext cx="2467523" cy="1981200"/>
          </a:xfrm>
          <a:prstGeom prst="flowChartAlternateProcess">
            <a:avLst/>
          </a:prstGeom>
        </p:spPr>
        <p:txBody>
          <a:bodyPr/>
          <a:lstStyle/>
          <a:p>
            <a:endParaRPr lang="th-TH"/>
          </a:p>
        </p:txBody>
      </p:sp>
    </p:spTree>
    <p:extLst>
      <p:ext uri="{BB962C8B-B14F-4D97-AF65-F5344CB8AC3E}">
        <p14:creationId xmlns:p14="http://schemas.microsoft.com/office/powerpoint/2010/main" val="3115763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ส่วนหัวของส่วน">
    <p:spTree>
      <p:nvGrpSpPr>
        <p:cNvPr id="1" name=""/>
        <p:cNvGrpSpPr/>
        <p:nvPr/>
      </p:nvGrpSpPr>
      <p:grpSpPr>
        <a:xfrm>
          <a:off x="0" y="0"/>
          <a:ext cx="0" cy="0"/>
          <a:chOff x="0" y="0"/>
          <a:chExt cx="0" cy="0"/>
        </a:xfrm>
      </p:grpSpPr>
      <p:sp>
        <p:nvSpPr>
          <p:cNvPr id="7" name="Picture Placeholder 13"/>
          <p:cNvSpPr>
            <a:spLocks noGrp="1"/>
          </p:cNvSpPr>
          <p:nvPr>
            <p:ph type="pic" sz="quarter" idx="11" hasCustomPrompt="1"/>
          </p:nvPr>
        </p:nvSpPr>
        <p:spPr>
          <a:xfrm>
            <a:off x="398494" y="1480656"/>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8" name="Picture Placeholder 13"/>
          <p:cNvSpPr>
            <a:spLocks noGrp="1"/>
          </p:cNvSpPr>
          <p:nvPr>
            <p:ph type="pic" sz="quarter" idx="12" hasCustomPrompt="1"/>
          </p:nvPr>
        </p:nvSpPr>
        <p:spPr>
          <a:xfrm>
            <a:off x="3606832" y="147890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9" name="Picture Placeholder 13"/>
          <p:cNvSpPr>
            <a:spLocks noGrp="1"/>
          </p:cNvSpPr>
          <p:nvPr>
            <p:ph type="pic" sz="quarter" idx="13" hasCustomPrompt="1"/>
          </p:nvPr>
        </p:nvSpPr>
        <p:spPr>
          <a:xfrm>
            <a:off x="398494" y="4194496"/>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0" name="Picture Placeholder 13"/>
          <p:cNvSpPr>
            <a:spLocks noGrp="1"/>
          </p:cNvSpPr>
          <p:nvPr>
            <p:ph type="pic" sz="quarter" idx="14" hasCustomPrompt="1"/>
          </p:nvPr>
        </p:nvSpPr>
        <p:spPr>
          <a:xfrm>
            <a:off x="3606832" y="419274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1" name="Picture Placeholder 13"/>
          <p:cNvSpPr>
            <a:spLocks noGrp="1"/>
          </p:cNvSpPr>
          <p:nvPr>
            <p:ph type="pic" sz="quarter" idx="15" hasCustomPrompt="1"/>
          </p:nvPr>
        </p:nvSpPr>
        <p:spPr>
          <a:xfrm>
            <a:off x="6624196" y="147890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2" name="Picture Placeholder 13"/>
          <p:cNvSpPr>
            <a:spLocks noGrp="1"/>
          </p:cNvSpPr>
          <p:nvPr>
            <p:ph type="pic" sz="quarter" idx="16" hasCustomPrompt="1"/>
          </p:nvPr>
        </p:nvSpPr>
        <p:spPr>
          <a:xfrm>
            <a:off x="9832534" y="1477160"/>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3" name="Picture Placeholder 13"/>
          <p:cNvSpPr>
            <a:spLocks noGrp="1"/>
          </p:cNvSpPr>
          <p:nvPr>
            <p:ph type="pic" sz="quarter" idx="17" hasCustomPrompt="1"/>
          </p:nvPr>
        </p:nvSpPr>
        <p:spPr>
          <a:xfrm>
            <a:off x="6624196" y="4192748"/>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
        <p:nvSpPr>
          <p:cNvPr id="14" name="Picture Placeholder 13"/>
          <p:cNvSpPr>
            <a:spLocks noGrp="1"/>
          </p:cNvSpPr>
          <p:nvPr>
            <p:ph type="pic" sz="quarter" idx="18" hasCustomPrompt="1"/>
          </p:nvPr>
        </p:nvSpPr>
        <p:spPr>
          <a:xfrm>
            <a:off x="9832534" y="4191000"/>
            <a:ext cx="1992640" cy="1986444"/>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a:t>Drag  Your Picture Here</a:t>
            </a:r>
          </a:p>
          <a:p>
            <a:endParaRPr lang="en-US"/>
          </a:p>
        </p:txBody>
      </p:sp>
    </p:spTree>
    <p:extLst>
      <p:ext uri="{BB962C8B-B14F-4D97-AF65-F5344CB8AC3E}">
        <p14:creationId xmlns:p14="http://schemas.microsoft.com/office/powerpoint/2010/main" val="2346529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12192000" cy="6858000"/>
          </a:xfrm>
          <a:prstGeom prst="rect">
            <a:avLst/>
          </a:prstGeom>
        </p:spPr>
        <p:txBody>
          <a:bodyPr/>
          <a:lstStyle/>
          <a:p>
            <a:endParaRPr lang="th-TH"/>
          </a:p>
        </p:txBody>
      </p:sp>
    </p:spTree>
    <p:extLst>
      <p:ext uri="{BB962C8B-B14F-4D97-AF65-F5344CB8AC3E}">
        <p14:creationId xmlns:p14="http://schemas.microsoft.com/office/powerpoint/2010/main" val="1416901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15804" y="0"/>
            <a:ext cx="12192000" cy="6858000"/>
          </a:xfrm>
          <a:custGeom>
            <a:avLst/>
            <a:gdLst>
              <a:gd name="connsiteX0" fmla="*/ 0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0 w 24323675"/>
              <a:gd name="connsiteY4" fmla="*/ 0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4477407 w 24323675"/>
              <a:gd name="connsiteY4"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2837793 w 24323675"/>
              <a:gd name="connsiteY4" fmla="*/ 5044966 h 13716000"/>
              <a:gd name="connsiteX5" fmla="*/ 4477407 w 24323675"/>
              <a:gd name="connsiteY5"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77407 w 24323675"/>
              <a:gd name="connsiteY5" fmla="*/ 31531 h 13716000"/>
              <a:gd name="connsiteX0" fmla="*/ 4445876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45876 w 24323675"/>
              <a:gd name="connsiteY5"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13716000">
                <a:moveTo>
                  <a:pt x="4445876" y="0"/>
                </a:moveTo>
                <a:lnTo>
                  <a:pt x="24323675" y="0"/>
                </a:lnTo>
                <a:lnTo>
                  <a:pt x="24323675" y="13716000"/>
                </a:lnTo>
                <a:lnTo>
                  <a:pt x="0" y="13716000"/>
                </a:lnTo>
                <a:lnTo>
                  <a:pt x="15891641" y="8071945"/>
                </a:lnTo>
                <a:lnTo>
                  <a:pt x="4445876" y="0"/>
                </a:lnTo>
                <a:close/>
              </a:path>
            </a:pathLst>
          </a:custGeom>
          <a:effectLst>
            <a:outerShdw blurRad="393700" dist="38100" dir="2700000" algn="tl" rotWithShape="0">
              <a:prstClr val="black"/>
            </a:outerShdw>
          </a:effectLst>
        </p:spPr>
        <p:txBody>
          <a:bodyPr/>
          <a:lstStyle/>
          <a:p>
            <a:endParaRPr lang="th-TH"/>
          </a:p>
        </p:txBody>
      </p:sp>
    </p:spTree>
    <p:extLst>
      <p:ext uri="{BB962C8B-B14F-4D97-AF65-F5344CB8AC3E}">
        <p14:creationId xmlns:p14="http://schemas.microsoft.com/office/powerpoint/2010/main" val="2609575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6554334" cy="6858000"/>
          </a:xfrm>
          <a:prstGeom prst="rect">
            <a:avLst/>
          </a:prstGeom>
        </p:spPr>
        <p:txBody>
          <a:bodyPr/>
          <a:lstStyle/>
          <a:p>
            <a:endParaRPr lang="th-TH"/>
          </a:p>
        </p:txBody>
      </p:sp>
    </p:spTree>
    <p:extLst>
      <p:ext uri="{BB962C8B-B14F-4D97-AF65-F5344CB8AC3E}">
        <p14:creationId xmlns:p14="http://schemas.microsoft.com/office/powerpoint/2010/main" val="1673583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4000500"/>
            <a:ext cx="12192000" cy="2857500"/>
          </a:xfrm>
          <a:prstGeom prst="rect">
            <a:avLst/>
          </a:prstGeom>
        </p:spPr>
        <p:txBody>
          <a:bodyPr/>
          <a:lstStyle/>
          <a:p>
            <a:endParaRPr lang="th-TH"/>
          </a:p>
        </p:txBody>
      </p:sp>
    </p:spTree>
    <p:extLst>
      <p:ext uri="{BB962C8B-B14F-4D97-AF65-F5344CB8AC3E}">
        <p14:creationId xmlns:p14="http://schemas.microsoft.com/office/powerpoint/2010/main" val="4155462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2998787"/>
            <a:ext cx="12192000" cy="3859213"/>
          </a:xfrm>
          <a:prstGeom prst="rect">
            <a:avLst/>
          </a:prstGeom>
        </p:spPr>
        <p:txBody>
          <a:bodyPr/>
          <a:lstStyle/>
          <a:p>
            <a:endParaRPr lang="th-TH"/>
          </a:p>
        </p:txBody>
      </p:sp>
    </p:spTree>
    <p:extLst>
      <p:ext uri="{BB962C8B-B14F-4D97-AF65-F5344CB8AC3E}">
        <p14:creationId xmlns:p14="http://schemas.microsoft.com/office/powerpoint/2010/main" val="1462227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7471001" y="0"/>
            <a:ext cx="4720999" cy="4610100"/>
          </a:xfrm>
          <a:prstGeom prst="rect">
            <a:avLst/>
          </a:prstGeom>
        </p:spPr>
        <p:txBody>
          <a:bodyPr/>
          <a:lstStyle/>
          <a:p>
            <a:endParaRPr lang="th-TH"/>
          </a:p>
        </p:txBody>
      </p:sp>
      <p:sp>
        <p:nvSpPr>
          <p:cNvPr id="5" name="ตัวแทนรูปภาพ 2"/>
          <p:cNvSpPr>
            <a:spLocks noGrp="1"/>
          </p:cNvSpPr>
          <p:nvPr>
            <p:ph type="pic" sz="quarter" idx="11"/>
          </p:nvPr>
        </p:nvSpPr>
        <p:spPr>
          <a:xfrm>
            <a:off x="2734885" y="0"/>
            <a:ext cx="4720999" cy="4610100"/>
          </a:xfrm>
          <a:prstGeom prst="rect">
            <a:avLst/>
          </a:prstGeom>
        </p:spPr>
        <p:txBody>
          <a:bodyPr/>
          <a:lstStyle/>
          <a:p>
            <a:endParaRPr lang="th-TH"/>
          </a:p>
        </p:txBody>
      </p:sp>
    </p:spTree>
    <p:extLst>
      <p:ext uri="{BB962C8B-B14F-4D97-AF65-F5344CB8AC3E}">
        <p14:creationId xmlns:p14="http://schemas.microsoft.com/office/powerpoint/2010/main" val="703053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asdfas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04425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D96193-557B-1995-0913-1D29F4DC1B4F}"/>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pSp>
        <p:nvGrpSpPr>
          <p:cNvPr id="7" name="object 2">
            <a:extLst>
              <a:ext uri="{FF2B5EF4-FFF2-40B4-BE49-F238E27FC236}">
                <a16:creationId xmlns:a16="http://schemas.microsoft.com/office/drawing/2014/main" id="{B9FDD7DF-372C-20F1-C2A9-3088B199E5AD}"/>
              </a:ext>
            </a:extLst>
          </p:cNvPr>
          <p:cNvGrpSpPr/>
          <p:nvPr/>
        </p:nvGrpSpPr>
        <p:grpSpPr>
          <a:xfrm>
            <a:off x="458082" y="457425"/>
            <a:ext cx="11276208" cy="5942960"/>
            <a:chOff x="753903" y="753903"/>
            <a:chExt cx="18596904" cy="9801225"/>
          </a:xfrm>
        </p:grpSpPr>
        <p:sp>
          <p:nvSpPr>
            <p:cNvPr id="8" name="object 3">
              <a:extLst>
                <a:ext uri="{FF2B5EF4-FFF2-40B4-BE49-F238E27FC236}">
                  <a16:creationId xmlns:a16="http://schemas.microsoft.com/office/drawing/2014/main" id="{EC52484F-B361-2E6B-CC59-92D20E3E2A3B}"/>
                </a:ext>
              </a:extLst>
            </p:cNvPr>
            <p:cNvSpPr/>
            <p:nvPr/>
          </p:nvSpPr>
          <p:spPr>
            <a:xfrm>
              <a:off x="753903" y="753903"/>
              <a:ext cx="18596610" cy="9801225"/>
            </a:xfrm>
            <a:custGeom>
              <a:avLst/>
              <a:gdLst/>
              <a:ahLst/>
              <a:cxnLst/>
              <a:rect l="l" t="t" r="r" b="b"/>
              <a:pathLst>
                <a:path w="18596610" h="9801225">
                  <a:moveTo>
                    <a:pt x="18596292" y="0"/>
                  </a:moveTo>
                  <a:lnTo>
                    <a:pt x="0" y="0"/>
                  </a:lnTo>
                  <a:lnTo>
                    <a:pt x="0" y="9800748"/>
                  </a:lnTo>
                  <a:lnTo>
                    <a:pt x="18596292" y="9800748"/>
                  </a:lnTo>
                  <a:lnTo>
                    <a:pt x="18596292" y="0"/>
                  </a:lnTo>
                  <a:close/>
                </a:path>
              </a:pathLst>
            </a:custGeom>
            <a:solidFill>
              <a:srgbClr val="33404F"/>
            </a:solidFill>
          </p:spPr>
          <p:txBody>
            <a:bodyPr wrap="square" lIns="0" tIns="0" rIns="0" bIns="0" rtlCol="0"/>
            <a:lstStyle/>
            <a:p>
              <a:pPr defTabSz="554455"/>
              <a:endParaRPr sz="1091" kern="0">
                <a:solidFill>
                  <a:sysClr val="windowText" lastClr="000000"/>
                </a:solidFill>
                <a:latin typeface="Calibri"/>
              </a:endParaRPr>
            </a:p>
          </p:txBody>
        </p:sp>
        <p:pic>
          <p:nvPicPr>
            <p:cNvPr id="9" name="object 4">
              <a:extLst>
                <a:ext uri="{FF2B5EF4-FFF2-40B4-BE49-F238E27FC236}">
                  <a16:creationId xmlns:a16="http://schemas.microsoft.com/office/drawing/2014/main" id="{2218E037-9863-B488-74A1-E8CD9E2D2E15}"/>
                </a:ext>
              </a:extLst>
            </p:cNvPr>
            <p:cNvPicPr/>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958751" y="753903"/>
              <a:ext cx="14391444" cy="9800748"/>
            </a:xfrm>
            <a:prstGeom prst="rect">
              <a:avLst/>
            </a:prstGeom>
          </p:spPr>
        </p:pic>
        <p:sp>
          <p:nvSpPr>
            <p:cNvPr id="10" name="object 6">
              <a:extLst>
                <a:ext uri="{FF2B5EF4-FFF2-40B4-BE49-F238E27FC236}">
                  <a16:creationId xmlns:a16="http://schemas.microsoft.com/office/drawing/2014/main" id="{DE59C48D-1651-E6B5-47E0-C17340E6F3BC}"/>
                </a:ext>
              </a:extLst>
            </p:cNvPr>
            <p:cNvSpPr/>
            <p:nvPr/>
          </p:nvSpPr>
          <p:spPr>
            <a:xfrm>
              <a:off x="19065057" y="3684717"/>
              <a:ext cx="285750" cy="3939540"/>
            </a:xfrm>
            <a:custGeom>
              <a:avLst/>
              <a:gdLst/>
              <a:ahLst/>
              <a:cxnLst/>
              <a:rect l="l" t="t" r="r" b="b"/>
              <a:pathLst>
                <a:path w="285750" h="3939540">
                  <a:moveTo>
                    <a:pt x="285138" y="0"/>
                  </a:moveTo>
                  <a:lnTo>
                    <a:pt x="0" y="0"/>
                  </a:lnTo>
                  <a:lnTo>
                    <a:pt x="0" y="3939121"/>
                  </a:lnTo>
                  <a:lnTo>
                    <a:pt x="285138" y="3939121"/>
                  </a:lnTo>
                  <a:lnTo>
                    <a:pt x="285138" y="0"/>
                  </a:lnTo>
                  <a:close/>
                </a:path>
              </a:pathLst>
            </a:custGeom>
            <a:solidFill>
              <a:srgbClr val="FFAB21"/>
            </a:solidFill>
          </p:spPr>
          <p:txBody>
            <a:bodyPr wrap="square" lIns="0" tIns="0" rIns="0" bIns="0" rtlCol="0"/>
            <a:lstStyle/>
            <a:p>
              <a:pPr defTabSz="554455"/>
              <a:endParaRPr sz="1091" kern="0">
                <a:solidFill>
                  <a:sysClr val="windowText" lastClr="000000"/>
                </a:solidFill>
                <a:latin typeface="Calibri"/>
              </a:endParaRPr>
            </a:p>
          </p:txBody>
        </p:sp>
        <p:sp>
          <p:nvSpPr>
            <p:cNvPr id="11" name="object 7">
              <a:extLst>
                <a:ext uri="{FF2B5EF4-FFF2-40B4-BE49-F238E27FC236}">
                  <a16:creationId xmlns:a16="http://schemas.microsoft.com/office/drawing/2014/main" id="{2F7FC2B1-FE4A-E500-29E2-9D47378F77E1}"/>
                </a:ext>
              </a:extLst>
            </p:cNvPr>
            <p:cNvSpPr/>
            <p:nvPr/>
          </p:nvSpPr>
          <p:spPr>
            <a:xfrm>
              <a:off x="1507807" y="1432426"/>
              <a:ext cx="784225" cy="776605"/>
            </a:xfrm>
            <a:custGeom>
              <a:avLst/>
              <a:gdLst/>
              <a:ahLst/>
              <a:cxnLst/>
              <a:rect l="l" t="t" r="r" b="b"/>
              <a:pathLst>
                <a:path w="784225" h="776605">
                  <a:moveTo>
                    <a:pt x="323342" y="428167"/>
                  </a:moveTo>
                  <a:lnTo>
                    <a:pt x="322453" y="420954"/>
                  </a:lnTo>
                  <a:lnTo>
                    <a:pt x="317982" y="415226"/>
                  </a:lnTo>
                  <a:lnTo>
                    <a:pt x="310654" y="412673"/>
                  </a:lnTo>
                  <a:lnTo>
                    <a:pt x="0" y="398259"/>
                  </a:lnTo>
                  <a:lnTo>
                    <a:pt x="4076" y="449199"/>
                  </a:lnTo>
                  <a:lnTo>
                    <a:pt x="14439" y="498106"/>
                  </a:lnTo>
                  <a:lnTo>
                    <a:pt x="30670" y="544550"/>
                  </a:lnTo>
                  <a:lnTo>
                    <a:pt x="52362" y="588124"/>
                  </a:lnTo>
                  <a:lnTo>
                    <a:pt x="79108" y="628421"/>
                  </a:lnTo>
                  <a:lnTo>
                    <a:pt x="110477" y="665022"/>
                  </a:lnTo>
                  <a:lnTo>
                    <a:pt x="319963" y="435165"/>
                  </a:lnTo>
                  <a:lnTo>
                    <a:pt x="323342" y="428167"/>
                  </a:lnTo>
                  <a:close/>
                </a:path>
                <a:path w="784225" h="776605">
                  <a:moveTo>
                    <a:pt x="323342" y="356044"/>
                  </a:moveTo>
                  <a:lnTo>
                    <a:pt x="319963" y="349059"/>
                  </a:lnTo>
                  <a:lnTo>
                    <a:pt x="110490" y="119189"/>
                  </a:lnTo>
                  <a:lnTo>
                    <a:pt x="79121" y="155790"/>
                  </a:lnTo>
                  <a:lnTo>
                    <a:pt x="52374" y="196088"/>
                  </a:lnTo>
                  <a:lnTo>
                    <a:pt x="30683" y="239661"/>
                  </a:lnTo>
                  <a:lnTo>
                    <a:pt x="14439" y="286105"/>
                  </a:lnTo>
                  <a:lnTo>
                    <a:pt x="4076" y="335000"/>
                  </a:lnTo>
                  <a:lnTo>
                    <a:pt x="0" y="385940"/>
                  </a:lnTo>
                  <a:lnTo>
                    <a:pt x="310654" y="371551"/>
                  </a:lnTo>
                  <a:lnTo>
                    <a:pt x="317982" y="368985"/>
                  </a:lnTo>
                  <a:lnTo>
                    <a:pt x="322453" y="363245"/>
                  </a:lnTo>
                  <a:lnTo>
                    <a:pt x="323342" y="356044"/>
                  </a:lnTo>
                  <a:close/>
                </a:path>
                <a:path w="784225" h="776605">
                  <a:moveTo>
                    <a:pt x="356438" y="470001"/>
                  </a:moveTo>
                  <a:lnTo>
                    <a:pt x="347764" y="465404"/>
                  </a:lnTo>
                  <a:lnTo>
                    <a:pt x="342328" y="470369"/>
                  </a:lnTo>
                  <a:lnTo>
                    <a:pt x="119189" y="673722"/>
                  </a:lnTo>
                  <a:lnTo>
                    <a:pt x="160959" y="708939"/>
                  </a:lnTo>
                  <a:lnTo>
                    <a:pt x="207416" y="738124"/>
                  </a:lnTo>
                  <a:lnTo>
                    <a:pt x="257937" y="760679"/>
                  </a:lnTo>
                  <a:lnTo>
                    <a:pt x="311937" y="776008"/>
                  </a:lnTo>
                  <a:lnTo>
                    <a:pt x="356438" y="470001"/>
                  </a:lnTo>
                  <a:close/>
                </a:path>
                <a:path w="784225" h="776605">
                  <a:moveTo>
                    <a:pt x="385953" y="0"/>
                  </a:moveTo>
                  <a:lnTo>
                    <a:pt x="335000" y="4076"/>
                  </a:lnTo>
                  <a:lnTo>
                    <a:pt x="286105" y="14439"/>
                  </a:lnTo>
                  <a:lnTo>
                    <a:pt x="239661" y="30670"/>
                  </a:lnTo>
                  <a:lnTo>
                    <a:pt x="196088" y="52362"/>
                  </a:lnTo>
                  <a:lnTo>
                    <a:pt x="155790" y="79108"/>
                  </a:lnTo>
                  <a:lnTo>
                    <a:pt x="119189" y="110490"/>
                  </a:lnTo>
                  <a:lnTo>
                    <a:pt x="349046" y="319963"/>
                  </a:lnTo>
                  <a:lnTo>
                    <a:pt x="356044" y="323342"/>
                  </a:lnTo>
                  <a:lnTo>
                    <a:pt x="363258" y="322453"/>
                  </a:lnTo>
                  <a:lnTo>
                    <a:pt x="368985" y="317982"/>
                  </a:lnTo>
                  <a:lnTo>
                    <a:pt x="371538" y="310654"/>
                  </a:lnTo>
                  <a:lnTo>
                    <a:pt x="385953" y="0"/>
                  </a:lnTo>
                  <a:close/>
                </a:path>
                <a:path w="784225" h="776605">
                  <a:moveTo>
                    <a:pt x="665022" y="673722"/>
                  </a:moveTo>
                  <a:lnTo>
                    <a:pt x="436892" y="465823"/>
                  </a:lnTo>
                  <a:lnTo>
                    <a:pt x="428218" y="470458"/>
                  </a:lnTo>
                  <a:lnTo>
                    <a:pt x="429298" y="477748"/>
                  </a:lnTo>
                  <a:lnTo>
                    <a:pt x="474040" y="775690"/>
                  </a:lnTo>
                  <a:lnTo>
                    <a:pt x="527519" y="760260"/>
                  </a:lnTo>
                  <a:lnTo>
                    <a:pt x="577557" y="737730"/>
                  </a:lnTo>
                  <a:lnTo>
                    <a:pt x="623595" y="708698"/>
                  </a:lnTo>
                  <a:lnTo>
                    <a:pt x="665022" y="673722"/>
                  </a:lnTo>
                  <a:close/>
                </a:path>
                <a:path w="784225" h="776605">
                  <a:moveTo>
                    <a:pt x="665022" y="110490"/>
                  </a:moveTo>
                  <a:lnTo>
                    <a:pt x="628421" y="79108"/>
                  </a:lnTo>
                  <a:lnTo>
                    <a:pt x="588124" y="52362"/>
                  </a:lnTo>
                  <a:lnTo>
                    <a:pt x="544550" y="30670"/>
                  </a:lnTo>
                  <a:lnTo>
                    <a:pt x="498106" y="14439"/>
                  </a:lnTo>
                  <a:lnTo>
                    <a:pt x="449199" y="4076"/>
                  </a:lnTo>
                  <a:lnTo>
                    <a:pt x="398259" y="0"/>
                  </a:lnTo>
                  <a:lnTo>
                    <a:pt x="412673" y="310642"/>
                  </a:lnTo>
                  <a:lnTo>
                    <a:pt x="415226" y="317982"/>
                  </a:lnTo>
                  <a:lnTo>
                    <a:pt x="420954" y="322453"/>
                  </a:lnTo>
                  <a:lnTo>
                    <a:pt x="428167" y="323354"/>
                  </a:lnTo>
                  <a:lnTo>
                    <a:pt x="435165" y="319963"/>
                  </a:lnTo>
                  <a:lnTo>
                    <a:pt x="665022" y="110490"/>
                  </a:lnTo>
                  <a:close/>
                </a:path>
                <a:path w="784225" h="776605">
                  <a:moveTo>
                    <a:pt x="784212" y="398259"/>
                  </a:moveTo>
                  <a:lnTo>
                    <a:pt x="473557" y="412661"/>
                  </a:lnTo>
                  <a:lnTo>
                    <a:pt x="466229" y="415226"/>
                  </a:lnTo>
                  <a:lnTo>
                    <a:pt x="461759" y="420966"/>
                  </a:lnTo>
                  <a:lnTo>
                    <a:pt x="460870" y="428167"/>
                  </a:lnTo>
                  <a:lnTo>
                    <a:pt x="464248" y="435152"/>
                  </a:lnTo>
                  <a:lnTo>
                    <a:pt x="673722" y="665022"/>
                  </a:lnTo>
                  <a:lnTo>
                    <a:pt x="705091" y="628421"/>
                  </a:lnTo>
                  <a:lnTo>
                    <a:pt x="731837" y="588124"/>
                  </a:lnTo>
                  <a:lnTo>
                    <a:pt x="753529" y="544550"/>
                  </a:lnTo>
                  <a:lnTo>
                    <a:pt x="769772" y="498106"/>
                  </a:lnTo>
                  <a:lnTo>
                    <a:pt x="780135" y="449199"/>
                  </a:lnTo>
                  <a:lnTo>
                    <a:pt x="784212" y="398259"/>
                  </a:lnTo>
                  <a:close/>
                </a:path>
                <a:path w="784225" h="776605">
                  <a:moveTo>
                    <a:pt x="784212" y="385953"/>
                  </a:moveTo>
                  <a:lnTo>
                    <a:pt x="780135" y="335013"/>
                  </a:lnTo>
                  <a:lnTo>
                    <a:pt x="769772" y="286105"/>
                  </a:lnTo>
                  <a:lnTo>
                    <a:pt x="753541" y="239661"/>
                  </a:lnTo>
                  <a:lnTo>
                    <a:pt x="731850" y="196088"/>
                  </a:lnTo>
                  <a:lnTo>
                    <a:pt x="705104" y="155790"/>
                  </a:lnTo>
                  <a:lnTo>
                    <a:pt x="673735" y="119189"/>
                  </a:lnTo>
                  <a:lnTo>
                    <a:pt x="464248" y="349046"/>
                  </a:lnTo>
                  <a:lnTo>
                    <a:pt x="460870" y="356044"/>
                  </a:lnTo>
                  <a:lnTo>
                    <a:pt x="461759" y="363258"/>
                  </a:lnTo>
                  <a:lnTo>
                    <a:pt x="466229" y="368985"/>
                  </a:lnTo>
                  <a:lnTo>
                    <a:pt x="473557" y="371538"/>
                  </a:lnTo>
                  <a:lnTo>
                    <a:pt x="784212" y="385953"/>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2" name="object 8">
              <a:extLst>
                <a:ext uri="{FF2B5EF4-FFF2-40B4-BE49-F238E27FC236}">
                  <a16:creationId xmlns:a16="http://schemas.microsoft.com/office/drawing/2014/main" id="{6303697E-B464-DABB-21FA-F6CB52C3A2E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866311" y="1790914"/>
              <a:ext cx="67223" cy="67223"/>
            </a:xfrm>
            <a:prstGeom prst="rect">
              <a:avLst/>
            </a:prstGeom>
          </p:spPr>
        </p:pic>
        <p:sp>
          <p:nvSpPr>
            <p:cNvPr id="13" name="object 9">
              <a:extLst>
                <a:ext uri="{FF2B5EF4-FFF2-40B4-BE49-F238E27FC236}">
                  <a16:creationId xmlns:a16="http://schemas.microsoft.com/office/drawing/2014/main" id="{8E30ED4C-55D6-7862-8629-1DDEFB9BA800}"/>
                </a:ext>
              </a:extLst>
            </p:cNvPr>
            <p:cNvSpPr/>
            <p:nvPr/>
          </p:nvSpPr>
          <p:spPr>
            <a:xfrm>
              <a:off x="2468091" y="1669155"/>
              <a:ext cx="210185" cy="307975"/>
            </a:xfrm>
            <a:custGeom>
              <a:avLst/>
              <a:gdLst/>
              <a:ahLst/>
              <a:cxnLst/>
              <a:rect l="l" t="t" r="r" b="b"/>
              <a:pathLst>
                <a:path w="210185" h="307975">
                  <a:moveTo>
                    <a:pt x="205664" y="0"/>
                  </a:moveTo>
                  <a:lnTo>
                    <a:pt x="4410" y="0"/>
                  </a:lnTo>
                  <a:lnTo>
                    <a:pt x="0" y="4397"/>
                  </a:lnTo>
                  <a:lnTo>
                    <a:pt x="0" y="303421"/>
                  </a:lnTo>
                  <a:lnTo>
                    <a:pt x="4410" y="307831"/>
                  </a:lnTo>
                  <a:lnTo>
                    <a:pt x="76370" y="307831"/>
                  </a:lnTo>
                  <a:lnTo>
                    <a:pt x="80768" y="303421"/>
                  </a:lnTo>
                  <a:lnTo>
                    <a:pt x="80768" y="203013"/>
                  </a:lnTo>
                  <a:lnTo>
                    <a:pt x="188978" y="203013"/>
                  </a:lnTo>
                  <a:lnTo>
                    <a:pt x="193388" y="198603"/>
                  </a:lnTo>
                  <a:lnTo>
                    <a:pt x="193388" y="129357"/>
                  </a:lnTo>
                  <a:lnTo>
                    <a:pt x="188978" y="124946"/>
                  </a:lnTo>
                  <a:lnTo>
                    <a:pt x="80768" y="124946"/>
                  </a:lnTo>
                  <a:lnTo>
                    <a:pt x="80768" y="78054"/>
                  </a:lnTo>
                  <a:lnTo>
                    <a:pt x="200224" y="78054"/>
                  </a:lnTo>
                  <a:lnTo>
                    <a:pt x="205664" y="78054"/>
                  </a:lnTo>
                  <a:lnTo>
                    <a:pt x="210075" y="73656"/>
                  </a:lnTo>
                  <a:lnTo>
                    <a:pt x="210075" y="4397"/>
                  </a:lnTo>
                  <a:lnTo>
                    <a:pt x="205664"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4" name="object 10">
              <a:extLst>
                <a:ext uri="{FF2B5EF4-FFF2-40B4-BE49-F238E27FC236}">
                  <a16:creationId xmlns:a16="http://schemas.microsoft.com/office/drawing/2014/main" id="{1583C127-C4BB-B9D4-CCF2-4FE9DC7AC2D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90988" y="1745900"/>
              <a:ext cx="243674" cy="236939"/>
            </a:xfrm>
            <a:prstGeom prst="rect">
              <a:avLst/>
            </a:prstGeom>
          </p:spPr>
        </p:pic>
        <p:pic>
          <p:nvPicPr>
            <p:cNvPr id="15" name="object 11">
              <a:extLst>
                <a:ext uri="{FF2B5EF4-FFF2-40B4-BE49-F238E27FC236}">
                  <a16:creationId xmlns:a16="http://schemas.microsoft.com/office/drawing/2014/main" id="{C4EBD8F0-E1D7-0BCE-8E92-777A82CD214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75972" y="1745911"/>
              <a:ext cx="397763" cy="236926"/>
            </a:xfrm>
            <a:prstGeom prst="rect">
              <a:avLst/>
            </a:prstGeom>
          </p:spPr>
        </p:pic>
        <p:sp>
          <p:nvSpPr>
            <p:cNvPr id="16" name="object 12">
              <a:extLst>
                <a:ext uri="{FF2B5EF4-FFF2-40B4-BE49-F238E27FC236}">
                  <a16:creationId xmlns:a16="http://schemas.microsoft.com/office/drawing/2014/main" id="{F194CED2-9C72-EBFA-5B18-DD62F8DD4C83}"/>
                </a:ext>
              </a:extLst>
            </p:cNvPr>
            <p:cNvSpPr/>
            <p:nvPr/>
          </p:nvSpPr>
          <p:spPr>
            <a:xfrm>
              <a:off x="3396747" y="1745900"/>
              <a:ext cx="243840" cy="313055"/>
            </a:xfrm>
            <a:custGeom>
              <a:avLst/>
              <a:gdLst/>
              <a:ahLst/>
              <a:cxnLst/>
              <a:rect l="l" t="t" r="r" b="b"/>
              <a:pathLst>
                <a:path w="243839" h="313055">
                  <a:moveTo>
                    <a:pt x="70741" y="6295"/>
                  </a:moveTo>
                  <a:lnTo>
                    <a:pt x="3756" y="6295"/>
                  </a:lnTo>
                  <a:lnTo>
                    <a:pt x="0" y="10039"/>
                  </a:lnTo>
                  <a:lnTo>
                    <a:pt x="0" y="308685"/>
                  </a:lnTo>
                  <a:lnTo>
                    <a:pt x="3756" y="312430"/>
                  </a:lnTo>
                  <a:lnTo>
                    <a:pt x="70741" y="312430"/>
                  </a:lnTo>
                  <a:lnTo>
                    <a:pt x="74498" y="308685"/>
                  </a:lnTo>
                  <a:lnTo>
                    <a:pt x="74498" y="207034"/>
                  </a:lnTo>
                  <a:lnTo>
                    <a:pt x="76094" y="206820"/>
                  </a:lnTo>
                  <a:lnTo>
                    <a:pt x="209327" y="206820"/>
                  </a:lnTo>
                  <a:lnTo>
                    <a:pt x="213166" y="203290"/>
                  </a:lnTo>
                  <a:lnTo>
                    <a:pt x="226451" y="185113"/>
                  </a:lnTo>
                  <a:lnTo>
                    <a:pt x="234824" y="167391"/>
                  </a:lnTo>
                  <a:lnTo>
                    <a:pt x="121617" y="167391"/>
                  </a:lnTo>
                  <a:lnTo>
                    <a:pt x="111618" y="166550"/>
                  </a:lnTo>
                  <a:lnTo>
                    <a:pt x="77807" y="138385"/>
                  </a:lnTo>
                  <a:lnTo>
                    <a:pt x="74498" y="118475"/>
                  </a:lnTo>
                  <a:lnTo>
                    <a:pt x="75332" y="107949"/>
                  </a:lnTo>
                  <a:lnTo>
                    <a:pt x="102545" y="72935"/>
                  </a:lnTo>
                  <a:lnTo>
                    <a:pt x="121617" y="69572"/>
                  </a:lnTo>
                  <a:lnTo>
                    <a:pt x="234800" y="69572"/>
                  </a:lnTo>
                  <a:lnTo>
                    <a:pt x="226451" y="52018"/>
                  </a:lnTo>
                  <a:lnTo>
                    <a:pt x="213166" y="34114"/>
                  </a:lnTo>
                  <a:lnTo>
                    <a:pt x="208912" y="30131"/>
                  </a:lnTo>
                  <a:lnTo>
                    <a:pt x="75930" y="30131"/>
                  </a:lnTo>
                  <a:lnTo>
                    <a:pt x="74498" y="29829"/>
                  </a:lnTo>
                  <a:lnTo>
                    <a:pt x="74498" y="10039"/>
                  </a:lnTo>
                  <a:lnTo>
                    <a:pt x="70741" y="6295"/>
                  </a:lnTo>
                  <a:close/>
                </a:path>
                <a:path w="243839" h="313055">
                  <a:moveTo>
                    <a:pt x="209327" y="206820"/>
                  </a:moveTo>
                  <a:lnTo>
                    <a:pt x="76094" y="206820"/>
                  </a:lnTo>
                  <a:lnTo>
                    <a:pt x="87936" y="219287"/>
                  </a:lnTo>
                  <a:lnTo>
                    <a:pt x="102212" y="228778"/>
                  </a:lnTo>
                  <a:lnTo>
                    <a:pt x="118958" y="234820"/>
                  </a:lnTo>
                  <a:lnTo>
                    <a:pt x="138215" y="236939"/>
                  </a:lnTo>
                  <a:lnTo>
                    <a:pt x="159818" y="234820"/>
                  </a:lnTo>
                  <a:lnTo>
                    <a:pt x="179385" y="228530"/>
                  </a:lnTo>
                  <a:lnTo>
                    <a:pt x="197157" y="218015"/>
                  </a:lnTo>
                  <a:lnTo>
                    <a:pt x="209327" y="206820"/>
                  </a:lnTo>
                  <a:close/>
                </a:path>
                <a:path w="243839" h="313055">
                  <a:moveTo>
                    <a:pt x="234800" y="69572"/>
                  </a:moveTo>
                  <a:lnTo>
                    <a:pt x="121617" y="69572"/>
                  </a:lnTo>
                  <a:lnTo>
                    <a:pt x="131615" y="70413"/>
                  </a:lnTo>
                  <a:lnTo>
                    <a:pt x="140689" y="72935"/>
                  </a:lnTo>
                  <a:lnTo>
                    <a:pt x="167900" y="107949"/>
                  </a:lnTo>
                  <a:lnTo>
                    <a:pt x="168736" y="118475"/>
                  </a:lnTo>
                  <a:lnTo>
                    <a:pt x="167900" y="128997"/>
                  </a:lnTo>
                  <a:lnTo>
                    <a:pt x="140689" y="164025"/>
                  </a:lnTo>
                  <a:lnTo>
                    <a:pt x="121617" y="167391"/>
                  </a:lnTo>
                  <a:lnTo>
                    <a:pt x="234824" y="167391"/>
                  </a:lnTo>
                  <a:lnTo>
                    <a:pt x="235992" y="164921"/>
                  </a:lnTo>
                  <a:lnTo>
                    <a:pt x="241746" y="142709"/>
                  </a:lnTo>
                  <a:lnTo>
                    <a:pt x="243674" y="118475"/>
                  </a:lnTo>
                  <a:lnTo>
                    <a:pt x="241746" y="94245"/>
                  </a:lnTo>
                  <a:lnTo>
                    <a:pt x="235992" y="72077"/>
                  </a:lnTo>
                  <a:lnTo>
                    <a:pt x="234800" y="69572"/>
                  </a:lnTo>
                  <a:close/>
                </a:path>
                <a:path w="243839" h="313055">
                  <a:moveTo>
                    <a:pt x="138215" y="0"/>
                  </a:moveTo>
                  <a:lnTo>
                    <a:pt x="118910" y="2084"/>
                  </a:lnTo>
                  <a:lnTo>
                    <a:pt x="102069" y="8068"/>
                  </a:lnTo>
                  <a:lnTo>
                    <a:pt x="87730" y="17551"/>
                  </a:lnTo>
                  <a:lnTo>
                    <a:pt x="75930" y="30131"/>
                  </a:lnTo>
                  <a:lnTo>
                    <a:pt x="208912" y="30131"/>
                  </a:lnTo>
                  <a:lnTo>
                    <a:pt x="197157" y="19125"/>
                  </a:lnTo>
                  <a:lnTo>
                    <a:pt x="179385" y="8471"/>
                  </a:lnTo>
                  <a:lnTo>
                    <a:pt x="159765" y="2110"/>
                  </a:lnTo>
                  <a:lnTo>
                    <a:pt x="138215"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17" name="object 13">
              <a:extLst>
                <a:ext uri="{FF2B5EF4-FFF2-40B4-BE49-F238E27FC236}">
                  <a16:creationId xmlns:a16="http://schemas.microsoft.com/office/drawing/2014/main" id="{0B241F14-5666-9585-3268-56C9A5E0878D}"/>
                </a:ext>
              </a:extLst>
            </p:cNvPr>
            <p:cNvPicPr/>
            <p:nvPr/>
          </p:nvPicPr>
          <p:blipFill>
            <a:blip r:embed="rId6" cstate="screen">
              <a:extLst>
                <a:ext uri="{28A0092B-C50C-407E-A947-70E740481C1C}">
                  <a14:useLocalDpi xmlns:a14="http://schemas.microsoft.com/office/drawing/2010/main"/>
                </a:ext>
              </a:extLst>
            </a:blip>
            <a:stretch>
              <a:fillRect/>
            </a:stretch>
          </p:blipFill>
          <p:spPr>
            <a:xfrm>
              <a:off x="3926526" y="1628036"/>
              <a:ext cx="86155" cy="85486"/>
            </a:xfrm>
            <a:prstGeom prst="rect">
              <a:avLst/>
            </a:prstGeom>
          </p:spPr>
        </p:pic>
        <p:pic>
          <p:nvPicPr>
            <p:cNvPr id="18" name="object 14">
              <a:extLst>
                <a:ext uri="{FF2B5EF4-FFF2-40B4-BE49-F238E27FC236}">
                  <a16:creationId xmlns:a16="http://schemas.microsoft.com/office/drawing/2014/main" id="{99109764-89AB-2470-B225-19E9388A0B9C}"/>
                </a:ext>
              </a:extLst>
            </p:cNvPr>
            <p:cNvPicPr/>
            <p:nvPr/>
          </p:nvPicPr>
          <p:blipFill>
            <a:blip r:embed="rId7" cstate="screen">
              <a:extLst>
                <a:ext uri="{28A0092B-C50C-407E-A947-70E740481C1C}">
                  <a14:useLocalDpi xmlns:a14="http://schemas.microsoft.com/office/drawing/2010/main"/>
                </a:ext>
              </a:extLst>
            </a:blip>
            <a:stretch>
              <a:fillRect/>
            </a:stretch>
          </p:blipFill>
          <p:spPr>
            <a:xfrm>
              <a:off x="4048151" y="1745899"/>
              <a:ext cx="219436" cy="230656"/>
            </a:xfrm>
            <a:prstGeom prst="rect">
              <a:avLst/>
            </a:prstGeom>
          </p:spPr>
        </p:pic>
        <p:sp>
          <p:nvSpPr>
            <p:cNvPr id="19" name="object 15">
              <a:extLst>
                <a:ext uri="{FF2B5EF4-FFF2-40B4-BE49-F238E27FC236}">
                  <a16:creationId xmlns:a16="http://schemas.microsoft.com/office/drawing/2014/main" id="{75299028-F438-893C-F434-6F3305C25873}"/>
                </a:ext>
              </a:extLst>
            </p:cNvPr>
            <p:cNvSpPr/>
            <p:nvPr/>
          </p:nvSpPr>
          <p:spPr>
            <a:xfrm>
              <a:off x="4290501" y="1690502"/>
              <a:ext cx="154940" cy="288925"/>
            </a:xfrm>
            <a:custGeom>
              <a:avLst/>
              <a:gdLst/>
              <a:ahLst/>
              <a:cxnLst/>
              <a:rect l="l" t="t" r="r" b="b"/>
              <a:pathLst>
                <a:path w="154939" h="288925">
                  <a:moveTo>
                    <a:pt x="104352" y="0"/>
                  </a:moveTo>
                  <a:lnTo>
                    <a:pt x="35358" y="20795"/>
                  </a:lnTo>
                  <a:lnTo>
                    <a:pt x="33649" y="23069"/>
                  </a:lnTo>
                  <a:lnTo>
                    <a:pt x="33649" y="61681"/>
                  </a:lnTo>
                  <a:lnTo>
                    <a:pt x="3744" y="61681"/>
                  </a:lnTo>
                  <a:lnTo>
                    <a:pt x="0" y="65426"/>
                  </a:lnTo>
                  <a:lnTo>
                    <a:pt x="0" y="129294"/>
                  </a:lnTo>
                  <a:lnTo>
                    <a:pt x="3744" y="133038"/>
                  </a:lnTo>
                  <a:lnTo>
                    <a:pt x="33649" y="133038"/>
                  </a:lnTo>
                  <a:lnTo>
                    <a:pt x="33649" y="199897"/>
                  </a:lnTo>
                  <a:lnTo>
                    <a:pt x="40384" y="244995"/>
                  </a:lnTo>
                  <a:lnTo>
                    <a:pt x="76813" y="282266"/>
                  </a:lnTo>
                  <a:lnTo>
                    <a:pt x="123932" y="288329"/>
                  </a:lnTo>
                  <a:lnTo>
                    <a:pt x="154814" y="286056"/>
                  </a:lnTo>
                  <a:lnTo>
                    <a:pt x="154814" y="218745"/>
                  </a:lnTo>
                  <a:lnTo>
                    <a:pt x="133326" y="219055"/>
                  </a:lnTo>
                  <a:lnTo>
                    <a:pt x="118862" y="216503"/>
                  </a:lnTo>
                  <a:lnTo>
                    <a:pt x="110707" y="209912"/>
                  </a:lnTo>
                  <a:lnTo>
                    <a:pt x="108147" y="198100"/>
                  </a:lnTo>
                  <a:lnTo>
                    <a:pt x="108147" y="133038"/>
                  </a:lnTo>
                  <a:lnTo>
                    <a:pt x="145880" y="133038"/>
                  </a:lnTo>
                  <a:lnTo>
                    <a:pt x="150504" y="133038"/>
                  </a:lnTo>
                  <a:lnTo>
                    <a:pt x="154248" y="129294"/>
                  </a:lnTo>
                  <a:lnTo>
                    <a:pt x="154248" y="65426"/>
                  </a:lnTo>
                  <a:lnTo>
                    <a:pt x="150504" y="61681"/>
                  </a:lnTo>
                  <a:lnTo>
                    <a:pt x="108147" y="61681"/>
                  </a:lnTo>
                  <a:lnTo>
                    <a:pt x="108147" y="2827"/>
                  </a:lnTo>
                  <a:lnTo>
                    <a:pt x="104352"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pic>
          <p:nvPicPr>
            <p:cNvPr id="20" name="object 16">
              <a:extLst>
                <a:ext uri="{FF2B5EF4-FFF2-40B4-BE49-F238E27FC236}">
                  <a16:creationId xmlns:a16="http://schemas.microsoft.com/office/drawing/2014/main" id="{C7493E55-A3C2-A963-EEB1-2309F14A7980}"/>
                </a:ext>
              </a:extLst>
            </p:cNvPr>
            <p:cNvPicPr/>
            <p:nvPr/>
          </p:nvPicPr>
          <p:blipFill>
            <a:blip r:embed="rId8" cstate="screen">
              <a:extLst>
                <a:ext uri="{28A0092B-C50C-407E-A947-70E740481C1C}">
                  <a14:useLocalDpi xmlns:a14="http://schemas.microsoft.com/office/drawing/2010/main"/>
                </a:ext>
              </a:extLst>
            </a:blip>
            <a:stretch>
              <a:fillRect/>
            </a:stretch>
          </p:blipFill>
          <p:spPr>
            <a:xfrm>
              <a:off x="3661741" y="1745911"/>
              <a:ext cx="239628" cy="236926"/>
            </a:xfrm>
            <a:prstGeom prst="rect">
              <a:avLst/>
            </a:prstGeom>
          </p:spPr>
        </p:pic>
        <p:sp>
          <p:nvSpPr>
            <p:cNvPr id="21" name="object 17">
              <a:extLst>
                <a:ext uri="{FF2B5EF4-FFF2-40B4-BE49-F238E27FC236}">
                  <a16:creationId xmlns:a16="http://schemas.microsoft.com/office/drawing/2014/main" id="{9F8887DC-944D-06A4-11A0-C6A81853D6A9}"/>
                </a:ext>
              </a:extLst>
            </p:cNvPr>
            <p:cNvSpPr/>
            <p:nvPr/>
          </p:nvSpPr>
          <p:spPr>
            <a:xfrm>
              <a:off x="3932361" y="1752184"/>
              <a:ext cx="74930" cy="224790"/>
            </a:xfrm>
            <a:custGeom>
              <a:avLst/>
              <a:gdLst/>
              <a:ahLst/>
              <a:cxnLst/>
              <a:rect l="l" t="t" r="r" b="b"/>
              <a:pathLst>
                <a:path w="74929" h="224789">
                  <a:moveTo>
                    <a:pt x="70741" y="0"/>
                  </a:moveTo>
                  <a:lnTo>
                    <a:pt x="3744" y="0"/>
                  </a:lnTo>
                  <a:lnTo>
                    <a:pt x="0" y="3744"/>
                  </a:lnTo>
                  <a:lnTo>
                    <a:pt x="0" y="216005"/>
                  </a:lnTo>
                  <a:lnTo>
                    <a:pt x="0" y="220629"/>
                  </a:lnTo>
                  <a:lnTo>
                    <a:pt x="3744" y="224374"/>
                  </a:lnTo>
                  <a:lnTo>
                    <a:pt x="70741" y="224374"/>
                  </a:lnTo>
                  <a:lnTo>
                    <a:pt x="74485" y="220629"/>
                  </a:lnTo>
                  <a:lnTo>
                    <a:pt x="74485" y="3744"/>
                  </a:lnTo>
                  <a:lnTo>
                    <a:pt x="70741" y="0"/>
                  </a:lnTo>
                  <a:close/>
                </a:path>
              </a:pathLst>
            </a:custGeom>
            <a:solidFill>
              <a:srgbClr val="FFFFFF"/>
            </a:solidFill>
          </p:spPr>
          <p:txBody>
            <a:bodyPr wrap="square" lIns="0" tIns="0" rIns="0" bIns="0" rtlCol="0"/>
            <a:lstStyle/>
            <a:p>
              <a:pPr defTabSz="554455"/>
              <a:endParaRPr sz="1091" kern="0">
                <a:solidFill>
                  <a:sysClr val="windowText" lastClr="000000"/>
                </a:solidFill>
                <a:latin typeface="Calibri"/>
              </a:endParaRPr>
            </a:p>
          </p:txBody>
        </p:sp>
      </p:grpSp>
      <p:sp>
        <p:nvSpPr>
          <p:cNvPr id="22" name="object 18">
            <a:extLst>
              <a:ext uri="{FF2B5EF4-FFF2-40B4-BE49-F238E27FC236}">
                <a16:creationId xmlns:a16="http://schemas.microsoft.com/office/drawing/2014/main" id="{E60BA400-B7FD-C3D9-6B39-52E4095FA6D5}"/>
              </a:ext>
            </a:extLst>
          </p:cNvPr>
          <p:cNvSpPr txBox="1"/>
          <p:nvPr/>
        </p:nvSpPr>
        <p:spPr>
          <a:xfrm>
            <a:off x="10562689" y="663493"/>
            <a:ext cx="809336" cy="138842"/>
          </a:xfrm>
          <a:prstGeom prst="rect">
            <a:avLst/>
          </a:prstGeom>
        </p:spPr>
        <p:txBody>
          <a:bodyPr vert="horz" wrap="square" lIns="0" tIns="8086" rIns="0" bIns="0" rtlCol="0">
            <a:spAutoFit/>
          </a:bodyPr>
          <a:lstStyle/>
          <a:p>
            <a:pPr marL="7701" defTabSz="554455">
              <a:spcBef>
                <a:spcPts val="64"/>
              </a:spcBef>
            </a:pPr>
            <a:r>
              <a:rPr sz="849" b="1" kern="0" spc="-6">
                <a:solidFill>
                  <a:srgbClr val="FFFFFF"/>
                </a:solidFill>
                <a:latin typeface="Lato Black"/>
                <a:cs typeface="Lato Black"/>
              </a:rPr>
              <a:t>CONFIDENTIAL</a:t>
            </a:r>
            <a:endParaRPr sz="849" kern="0">
              <a:solidFill>
                <a:sysClr val="windowText" lastClr="000000"/>
              </a:solidFill>
              <a:latin typeface="Lato Black"/>
              <a:cs typeface="Lato Black"/>
            </a:endParaRPr>
          </a:p>
        </p:txBody>
      </p:sp>
      <p:sp>
        <p:nvSpPr>
          <p:cNvPr id="23" name="object 20">
            <a:extLst>
              <a:ext uri="{FF2B5EF4-FFF2-40B4-BE49-F238E27FC236}">
                <a16:creationId xmlns:a16="http://schemas.microsoft.com/office/drawing/2014/main" id="{231DE9C3-01A0-D54A-95D5-4C4E3566EA96}"/>
              </a:ext>
            </a:extLst>
          </p:cNvPr>
          <p:cNvSpPr/>
          <p:nvPr/>
        </p:nvSpPr>
        <p:spPr>
          <a:xfrm>
            <a:off x="10955154" y="878056"/>
            <a:ext cx="409288" cy="0"/>
          </a:xfrm>
          <a:custGeom>
            <a:avLst/>
            <a:gdLst/>
            <a:ahLst/>
            <a:cxnLst/>
            <a:rect l="l" t="t" r="r" b="b"/>
            <a:pathLst>
              <a:path w="675005">
                <a:moveTo>
                  <a:pt x="0" y="0"/>
                </a:moveTo>
                <a:lnTo>
                  <a:pt x="674379" y="0"/>
                </a:lnTo>
              </a:path>
            </a:pathLst>
          </a:custGeom>
          <a:ln w="19827">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4" name="object 21">
            <a:extLst>
              <a:ext uri="{FF2B5EF4-FFF2-40B4-BE49-F238E27FC236}">
                <a16:creationId xmlns:a16="http://schemas.microsoft.com/office/drawing/2014/main" id="{13E739B1-892E-EB3F-F02E-B5A1B6183F50}"/>
              </a:ext>
            </a:extLst>
          </p:cNvPr>
          <p:cNvSpPr/>
          <p:nvPr/>
        </p:nvSpPr>
        <p:spPr>
          <a:xfrm>
            <a:off x="1167172" y="3594474"/>
            <a:ext cx="1781156" cy="0"/>
          </a:xfrm>
          <a:custGeom>
            <a:avLst/>
            <a:gdLst/>
            <a:ahLst/>
            <a:cxnLst/>
            <a:rect l="l" t="t" r="r" b="b"/>
            <a:pathLst>
              <a:path w="2937510">
                <a:moveTo>
                  <a:pt x="0" y="0"/>
                </a:moveTo>
                <a:lnTo>
                  <a:pt x="2937510" y="0"/>
                </a:lnTo>
              </a:path>
            </a:pathLst>
          </a:custGeom>
          <a:ln w="53426">
            <a:solidFill>
              <a:srgbClr val="FFAB21"/>
            </a:solidFill>
          </a:ln>
        </p:spPr>
        <p:txBody>
          <a:bodyPr wrap="square" lIns="0" tIns="0" rIns="0" bIns="0" rtlCol="0"/>
          <a:lstStyle/>
          <a:p>
            <a:pPr defTabSz="554455"/>
            <a:endParaRPr sz="1091" kern="0">
              <a:solidFill>
                <a:sysClr val="windowText" lastClr="000000"/>
              </a:solidFill>
              <a:latin typeface="Calibri"/>
            </a:endParaRPr>
          </a:p>
        </p:txBody>
      </p:sp>
      <p:sp>
        <p:nvSpPr>
          <p:cNvPr id="25" name="object 5">
            <a:extLst>
              <a:ext uri="{FF2B5EF4-FFF2-40B4-BE49-F238E27FC236}">
                <a16:creationId xmlns:a16="http://schemas.microsoft.com/office/drawing/2014/main" id="{6CD11292-2E3D-9548-A31F-B348E37C33BA}"/>
              </a:ext>
            </a:extLst>
          </p:cNvPr>
          <p:cNvSpPr/>
          <p:nvPr/>
        </p:nvSpPr>
        <p:spPr>
          <a:xfrm>
            <a:off x="2975971" y="463989"/>
            <a:ext cx="7120334" cy="5936107"/>
          </a:xfrm>
          <a:custGeom>
            <a:avLst/>
            <a:gdLst/>
            <a:ahLst/>
            <a:cxnLst/>
            <a:rect l="l" t="t" r="r" b="b"/>
            <a:pathLst>
              <a:path w="11868150" h="9801225">
                <a:moveTo>
                  <a:pt x="11867714" y="0"/>
                </a:moveTo>
                <a:lnTo>
                  <a:pt x="0" y="0"/>
                </a:lnTo>
                <a:lnTo>
                  <a:pt x="0" y="9800748"/>
                </a:lnTo>
                <a:lnTo>
                  <a:pt x="11867714" y="9800748"/>
                </a:lnTo>
                <a:lnTo>
                  <a:pt x="11867714" y="0"/>
                </a:lnTo>
                <a:close/>
              </a:path>
            </a:pathLst>
          </a:custGeom>
          <a:gradFill flip="none" rotWithShape="1">
            <a:gsLst>
              <a:gs pos="0">
                <a:schemeClr val="accent2"/>
              </a:gs>
              <a:gs pos="61000">
                <a:schemeClr val="accent2">
                  <a:alpha val="73000"/>
                </a:schemeClr>
              </a:gs>
              <a:gs pos="77000">
                <a:schemeClr val="accent2">
                  <a:alpha val="45000"/>
                </a:schemeClr>
              </a:gs>
              <a:gs pos="100000">
                <a:schemeClr val="accent2">
                  <a:alpha val="0"/>
                </a:schemeClr>
              </a:gs>
            </a:gsLst>
            <a:lin ang="0" scaled="1"/>
            <a:tileRect/>
          </a:gradFill>
        </p:spPr>
        <p:txBody>
          <a:bodyPr wrap="square" lIns="0" tIns="0" rIns="0" bIns="0" rtlCol="0"/>
          <a:lstStyle/>
          <a:p>
            <a:pPr defTabSz="914218"/>
            <a:endParaRPr sz="1080" kern="0">
              <a:solidFill>
                <a:sysClr val="windowText" lastClr="000000"/>
              </a:solidFill>
              <a:latin typeface="Calibri"/>
            </a:endParaRPr>
          </a:p>
        </p:txBody>
      </p:sp>
      <p:sp>
        <p:nvSpPr>
          <p:cNvPr id="28" name="object 24">
            <a:extLst>
              <a:ext uri="{FF2B5EF4-FFF2-40B4-BE49-F238E27FC236}">
                <a16:creationId xmlns:a16="http://schemas.microsoft.com/office/drawing/2014/main" id="{745A0FAD-5BDB-5E42-5CAE-E4E3166BBCE8}"/>
              </a:ext>
            </a:extLst>
          </p:cNvPr>
          <p:cNvSpPr txBox="1"/>
          <p:nvPr/>
        </p:nvSpPr>
        <p:spPr>
          <a:xfrm>
            <a:off x="722754" y="6047499"/>
            <a:ext cx="2579246" cy="154764"/>
          </a:xfrm>
          <a:prstGeom prst="rect">
            <a:avLst/>
          </a:prstGeom>
        </p:spPr>
        <p:txBody>
          <a:bodyPr vert="horz" wrap="square" lIns="0" tIns="10011" rIns="0" bIns="0" rtlCol="0">
            <a:spAutoFit/>
          </a:bodyPr>
          <a:lstStyle/>
          <a:p>
            <a:pPr marL="7701" defTabSz="554455">
              <a:spcBef>
                <a:spcPts val="79"/>
              </a:spcBef>
            </a:pPr>
            <a:r>
              <a:rPr sz="940" kern="0" spc="43">
                <a:solidFill>
                  <a:srgbClr val="999FA7"/>
                </a:solidFill>
                <a:latin typeface="Lato"/>
                <a:cs typeface="Lato"/>
              </a:rPr>
              <a:t>©</a:t>
            </a:r>
            <a:r>
              <a:rPr sz="940" kern="0" spc="46">
                <a:solidFill>
                  <a:srgbClr val="999FA7"/>
                </a:solidFill>
                <a:latin typeface="Lato"/>
                <a:cs typeface="Lato"/>
              </a:rPr>
              <a:t> </a:t>
            </a:r>
            <a:r>
              <a:rPr sz="940" kern="0">
                <a:solidFill>
                  <a:srgbClr val="999FA7"/>
                </a:solidFill>
                <a:latin typeface="Lato"/>
                <a:cs typeface="Lato"/>
              </a:rPr>
              <a:t>202</a:t>
            </a:r>
            <a:r>
              <a:rPr lang="en-US" sz="940" kern="0">
                <a:solidFill>
                  <a:srgbClr val="999FA7"/>
                </a:solidFill>
                <a:latin typeface="Lato"/>
                <a:cs typeface="Lato"/>
              </a:rPr>
              <a:t>3</a:t>
            </a:r>
            <a:r>
              <a:rPr sz="940" kern="0" spc="49">
                <a:solidFill>
                  <a:srgbClr val="999FA7"/>
                </a:solidFill>
                <a:latin typeface="Lato"/>
                <a:cs typeface="Lato"/>
              </a:rPr>
              <a:t> </a:t>
            </a:r>
            <a:r>
              <a:rPr sz="940" kern="0">
                <a:solidFill>
                  <a:srgbClr val="999FA7"/>
                </a:solidFill>
                <a:latin typeface="Lato"/>
                <a:cs typeface="Lato"/>
              </a:rPr>
              <a:t>Faropoint.</a:t>
            </a:r>
            <a:r>
              <a:rPr sz="940" kern="0" spc="18">
                <a:solidFill>
                  <a:srgbClr val="999FA7"/>
                </a:solidFill>
                <a:latin typeface="Lato"/>
                <a:cs typeface="Lato"/>
              </a:rPr>
              <a:t> </a:t>
            </a:r>
            <a:r>
              <a:rPr sz="940" kern="0">
                <a:solidFill>
                  <a:srgbClr val="999FA7"/>
                </a:solidFill>
                <a:latin typeface="Lato"/>
                <a:cs typeface="Lato"/>
              </a:rPr>
              <a:t>All</a:t>
            </a:r>
            <a:r>
              <a:rPr sz="940" kern="0" spc="49">
                <a:solidFill>
                  <a:srgbClr val="999FA7"/>
                </a:solidFill>
                <a:latin typeface="Lato"/>
                <a:cs typeface="Lato"/>
              </a:rPr>
              <a:t> </a:t>
            </a:r>
            <a:r>
              <a:rPr sz="940" kern="0">
                <a:solidFill>
                  <a:srgbClr val="999FA7"/>
                </a:solidFill>
                <a:latin typeface="Lato"/>
                <a:cs typeface="Lato"/>
              </a:rPr>
              <a:t>rights</a:t>
            </a:r>
            <a:r>
              <a:rPr sz="940" kern="0" spc="46">
                <a:solidFill>
                  <a:srgbClr val="999FA7"/>
                </a:solidFill>
                <a:latin typeface="Lato"/>
                <a:cs typeface="Lato"/>
              </a:rPr>
              <a:t> </a:t>
            </a:r>
            <a:r>
              <a:rPr sz="940" kern="0" spc="-6">
                <a:solidFill>
                  <a:srgbClr val="999FA7"/>
                </a:solidFill>
                <a:latin typeface="Lato"/>
                <a:cs typeface="Lato"/>
              </a:rPr>
              <a:t>reserved.</a:t>
            </a:r>
            <a:endParaRPr sz="940" kern="0">
              <a:solidFill>
                <a:sysClr val="windowText" lastClr="000000"/>
              </a:solidFill>
              <a:latin typeface="Lato"/>
              <a:cs typeface="Lato"/>
            </a:endParaRPr>
          </a:p>
        </p:txBody>
      </p:sp>
      <p:sp>
        <p:nvSpPr>
          <p:cNvPr id="31" name="Content Placeholder 2">
            <a:extLst>
              <a:ext uri="{FF2B5EF4-FFF2-40B4-BE49-F238E27FC236}">
                <a16:creationId xmlns:a16="http://schemas.microsoft.com/office/drawing/2014/main" id="{3BF19C21-4920-6EC9-52BD-B5747544431C}"/>
              </a:ext>
            </a:extLst>
          </p:cNvPr>
          <p:cNvSpPr>
            <a:spLocks noGrp="1"/>
          </p:cNvSpPr>
          <p:nvPr>
            <p:ph idx="1" hasCustomPrompt="1"/>
          </p:nvPr>
        </p:nvSpPr>
        <p:spPr>
          <a:xfrm>
            <a:off x="1167172" y="2798203"/>
            <a:ext cx="10206082" cy="593773"/>
          </a:xfrm>
        </p:spPr>
        <p:txBody>
          <a:bodyPr anchor="ctr">
            <a:noAutofit/>
          </a:bodyPr>
          <a:lstStyle>
            <a:lvl1pPr marL="0" indent="0">
              <a:buClr>
                <a:srgbClr val="FEAB21"/>
              </a:buClr>
              <a:buFont typeface="Wingdings" panose="05000000000000000000" pitchFamily="2" charset="2"/>
              <a:buNone/>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
        <p:nvSpPr>
          <p:cNvPr id="32" name="Content Placeholder 2">
            <a:extLst>
              <a:ext uri="{FF2B5EF4-FFF2-40B4-BE49-F238E27FC236}">
                <a16:creationId xmlns:a16="http://schemas.microsoft.com/office/drawing/2014/main" id="{29EB1B73-237B-5056-4812-3A71CDD4BA54}"/>
              </a:ext>
            </a:extLst>
          </p:cNvPr>
          <p:cNvSpPr>
            <a:spLocks noGrp="1"/>
          </p:cNvSpPr>
          <p:nvPr>
            <p:ph idx="10" hasCustomPrompt="1"/>
          </p:nvPr>
        </p:nvSpPr>
        <p:spPr>
          <a:xfrm>
            <a:off x="1165943" y="3817289"/>
            <a:ext cx="10206082" cy="490722"/>
          </a:xfrm>
        </p:spPr>
        <p:txBody>
          <a:bodyPr anchor="ctr">
            <a:noAutofit/>
          </a:bodyPr>
          <a:lstStyle>
            <a:lvl1pPr marL="0" indent="0">
              <a:buClr>
                <a:srgbClr val="FEAB21"/>
              </a:buClr>
              <a:buFont typeface="Wingdings" panose="05000000000000000000" pitchFamily="2" charset="2"/>
              <a:buNone/>
              <a:defRPr sz="2000" b="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{TITLE HERE}</a:t>
            </a:r>
          </a:p>
        </p:txBody>
      </p:sp>
    </p:spTree>
    <p:extLst>
      <p:ext uri="{BB962C8B-B14F-4D97-AF65-F5344CB8AC3E}">
        <p14:creationId xmlns:p14="http://schemas.microsoft.com/office/powerpoint/2010/main" val="37494242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0"/>
            <a:ext cx="12207119" cy="4457700"/>
          </a:xfrm>
          <a:prstGeom prst="rect">
            <a:avLst/>
          </a:prstGeom>
        </p:spPr>
        <p:txBody>
          <a:bodyPr/>
          <a:lstStyle/>
          <a:p>
            <a:endParaRPr lang="th-TH"/>
          </a:p>
        </p:txBody>
      </p:sp>
    </p:spTree>
    <p:extLst>
      <p:ext uri="{BB962C8B-B14F-4D97-AF65-F5344CB8AC3E}">
        <p14:creationId xmlns:p14="http://schemas.microsoft.com/office/powerpoint/2010/main" val="4133354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9" name="Rectangle 8">
            <a:extLst>
              <a:ext uri="{FF2B5EF4-FFF2-40B4-BE49-F238E27FC236}">
                <a16:creationId xmlns:a16="http://schemas.microsoft.com/office/drawing/2014/main" id="{5C8731BD-78E6-81E3-20D3-B3F4189011C5}"/>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CB724C68-50E5-3709-B135-3A2B082FBC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8694" y="396716"/>
            <a:ext cx="7313244" cy="5943600"/>
          </a:xfrm>
          <a:prstGeom prst="rect">
            <a:avLst/>
          </a:prstGeom>
        </p:spPr>
      </p:pic>
      <p:pic>
        <p:nvPicPr>
          <p:cNvPr id="7" name="Picture 6">
            <a:extLst>
              <a:ext uri="{FF2B5EF4-FFF2-40B4-BE49-F238E27FC236}">
                <a16:creationId xmlns:a16="http://schemas.microsoft.com/office/drawing/2014/main" id="{A4714DD2-ED65-3891-9C0B-843BFF09A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1" name="Rectangle 10">
            <a:extLst>
              <a:ext uri="{FF2B5EF4-FFF2-40B4-BE49-F238E27FC236}">
                <a16:creationId xmlns:a16="http://schemas.microsoft.com/office/drawing/2014/main" id="{57A93ABA-98A0-D4B3-EB5C-D9382FA42157}"/>
              </a:ext>
            </a:extLst>
          </p:cNvPr>
          <p:cNvSpPr/>
          <p:nvPr/>
        </p:nvSpPr>
        <p:spPr>
          <a:xfrm>
            <a:off x="11539136"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2" name="TextBox 11">
            <a:extLst>
              <a:ext uri="{FF2B5EF4-FFF2-40B4-BE49-F238E27FC236}">
                <a16:creationId xmlns:a16="http://schemas.microsoft.com/office/drawing/2014/main" id="{ED829B6B-C54D-CEE8-6AC2-478DE8366DDD}"/>
              </a:ext>
            </a:extLst>
          </p:cNvPr>
          <p:cNvSpPr txBox="1"/>
          <p:nvPr/>
        </p:nvSpPr>
        <p:spPr>
          <a:xfrm>
            <a:off x="1183176" y="995665"/>
            <a:ext cx="1447960" cy="523220"/>
          </a:xfrm>
          <a:prstGeom prst="rect">
            <a:avLst/>
          </a:prstGeom>
          <a:noFill/>
        </p:spPr>
        <p:txBody>
          <a:bodyPr wrap="none" rtlCol="0">
            <a:spAutoFit/>
          </a:bodyPr>
          <a:lstStyle/>
          <a:p>
            <a:pPr marL="0" indent="0">
              <a:buClr>
                <a:srgbClr val="FFAB21"/>
              </a:buClr>
              <a:buFont typeface="Wingdings" panose="05000000000000000000" pitchFamily="2" charset="2"/>
              <a:buNone/>
            </a:pPr>
            <a:r>
              <a:rPr lang="en-US" sz="2800">
                <a:solidFill>
                  <a:schemeClr val="bg1"/>
                </a:solidFill>
                <a:latin typeface="Gilroy" panose="00000500000000000000"/>
              </a:rPr>
              <a:t>AGENDA</a:t>
            </a:r>
          </a:p>
        </p:txBody>
      </p:sp>
      <p:sp>
        <p:nvSpPr>
          <p:cNvPr id="13" name="Content Placeholder 2">
            <a:extLst>
              <a:ext uri="{FF2B5EF4-FFF2-40B4-BE49-F238E27FC236}">
                <a16:creationId xmlns:a16="http://schemas.microsoft.com/office/drawing/2014/main" id="{18808723-89F3-5E98-7E84-749577D73C49}"/>
              </a:ext>
            </a:extLst>
          </p:cNvPr>
          <p:cNvSpPr>
            <a:spLocks noGrp="1"/>
          </p:cNvSpPr>
          <p:nvPr>
            <p:ph idx="1" hasCustomPrompt="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chemeClr val="bg1"/>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chemeClr val="bg1"/>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chemeClr val="bg1"/>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chemeClr val="bg1"/>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574237"/>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32057-9E18-FB06-A3E1-1C14848B84B2}"/>
              </a:ext>
            </a:extLst>
          </p:cNvPr>
          <p:cNvSpPr/>
          <p:nvPr/>
        </p:nvSpPr>
        <p:spPr>
          <a:xfrm>
            <a:off x="200578" y="212640"/>
            <a:ext cx="4041058" cy="4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Rectangle 13">
            <a:extLst>
              <a:ext uri="{FF2B5EF4-FFF2-40B4-BE49-F238E27FC236}">
                <a16:creationId xmlns:a16="http://schemas.microsoft.com/office/drawing/2014/main" id="{5DB97AC3-DB80-615C-F996-1E0F4E64A37D}"/>
              </a:ext>
            </a:extLst>
          </p:cNvPr>
          <p:cNvSpPr/>
          <p:nvPr/>
        </p:nvSpPr>
        <p:spPr>
          <a:xfrm>
            <a:off x="457199" y="396716"/>
            <a:ext cx="11254739" cy="5943600"/>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effectLst>
                <a:outerShdw blurRad="38100" dist="38100" dir="2700000" algn="tl">
                  <a:srgbClr val="000000">
                    <a:alpha val="43137"/>
                  </a:srgbClr>
                </a:outerShdw>
              </a:effectLst>
            </a:endParaRPr>
          </a:p>
        </p:txBody>
      </p:sp>
      <p:pic>
        <p:nvPicPr>
          <p:cNvPr id="9" name="Picture 8" descr="A picture containing sky, outdoor">
            <a:extLst>
              <a:ext uri="{FF2B5EF4-FFF2-40B4-BE49-F238E27FC236}">
                <a16:creationId xmlns:a16="http://schemas.microsoft.com/office/drawing/2014/main" id="{59216AB8-CCF5-9F5F-25AA-BF14A3EEBAC5}"/>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3959947" y="970849"/>
            <a:ext cx="7751992" cy="4795334"/>
          </a:xfrm>
          <a:prstGeom prst="rect">
            <a:avLst/>
          </a:prstGeom>
          <a:effectLst>
            <a:softEdge rad="596900"/>
          </a:effectLst>
        </p:spPr>
      </p:pic>
      <p:pic>
        <p:nvPicPr>
          <p:cNvPr id="13" name="Picture 12">
            <a:extLst>
              <a:ext uri="{FF2B5EF4-FFF2-40B4-BE49-F238E27FC236}">
                <a16:creationId xmlns:a16="http://schemas.microsoft.com/office/drawing/2014/main" id="{574ECA86-4BEA-E190-F827-B94458A5E4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97" y="573174"/>
            <a:ext cx="312444" cy="304800"/>
          </a:xfrm>
          <a:prstGeom prst="rect">
            <a:avLst/>
          </a:prstGeom>
        </p:spPr>
      </p:pic>
      <p:sp>
        <p:nvSpPr>
          <p:cNvPr id="17" name="Content Placeholder 2">
            <a:extLst>
              <a:ext uri="{FF2B5EF4-FFF2-40B4-BE49-F238E27FC236}">
                <a16:creationId xmlns:a16="http://schemas.microsoft.com/office/drawing/2014/main" id="{887D0C8B-18FB-560D-F37D-754A77F9320C}"/>
              </a:ext>
            </a:extLst>
          </p:cNvPr>
          <p:cNvSpPr>
            <a:spLocks noGrp="1"/>
          </p:cNvSpPr>
          <p:nvPr>
            <p:ph idx="1" hasCustomPrompt="1"/>
          </p:nvPr>
        </p:nvSpPr>
        <p:spPr>
          <a:xfrm>
            <a:off x="1135523" y="2588582"/>
            <a:ext cx="10206082" cy="1157096"/>
          </a:xfrm>
        </p:spPr>
        <p:txBody>
          <a:bodyPr anchor="ctr">
            <a:noAutofit/>
          </a:bodyPr>
          <a:lstStyle>
            <a:lvl1pPr marL="228600" indent="-228600">
              <a:buClr>
                <a:srgbClr val="FEAB21"/>
              </a:buClr>
              <a:buFont typeface="Wingdings" panose="05000000000000000000" pitchFamily="2" charset="2"/>
              <a:buChar char="§"/>
              <a:defRPr sz="2800" b="1">
                <a:solidFill>
                  <a:schemeClr val="bg1"/>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{SECTION TITLE SLIDE}</a:t>
            </a:r>
          </a:p>
        </p:txBody>
      </p:sp>
    </p:spTree>
    <p:extLst>
      <p:ext uri="{BB962C8B-B14F-4D97-AF65-F5344CB8AC3E}">
        <p14:creationId xmlns:p14="http://schemas.microsoft.com/office/powerpoint/2010/main" val="2137536899"/>
      </p:ext>
    </p:extLst>
  </p:cSld>
  <p:clrMapOvr>
    <a:masterClrMapping/>
  </p:clrMapOvr>
  <p:hf sldNum="0" hdr="0" ftr="0" dt="0"/>
  <p:extLst>
    <p:ext uri="{DCECCB84-F9BA-43D5-87BE-67443E8EF086}">
      <p15:sldGuideLst xmlns:p15="http://schemas.microsoft.com/office/powerpoint/2012/main">
        <p15:guide id="1" pos="480">
          <p15:clr>
            <a:srgbClr val="FBAE40"/>
          </p15:clr>
        </p15:guide>
        <p15:guide id="2" pos="12296">
          <p15:clr>
            <a:srgbClr val="FBAE40"/>
          </p15:clr>
        </p15:guide>
        <p15:guide id="3" orient="horz" pos="493">
          <p15:clr>
            <a:srgbClr val="FBAE40"/>
          </p15:clr>
        </p15:guide>
        <p15:guide id="4" orient="horz" pos="6707">
          <p15:clr>
            <a:srgbClr val="FBAE40"/>
          </p15:clr>
        </p15:guide>
        <p15:guide id="5" pos="957">
          <p15:clr>
            <a:srgbClr val="FBAE40"/>
          </p15:clr>
        </p15:guide>
        <p15:guide id="6" pos="11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2" name="Content Placeholder 2">
            <a:extLst>
              <a:ext uri="{FF2B5EF4-FFF2-40B4-BE49-F238E27FC236}">
                <a16:creationId xmlns:a16="http://schemas.microsoft.com/office/drawing/2014/main" id="{5A856F06-20D7-E4FF-C357-196E70360A5B}"/>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109245"/>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UBSECTION 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4E4F1D-9627-971B-5789-8EA481CFEDD1}"/>
              </a:ext>
            </a:extLst>
          </p:cNvPr>
          <p:cNvGrpSpPr/>
          <p:nvPr/>
        </p:nvGrpSpPr>
        <p:grpSpPr>
          <a:xfrm>
            <a:off x="3341480" y="852742"/>
            <a:ext cx="8321040" cy="5120640"/>
            <a:chOff x="3341480" y="852742"/>
            <a:chExt cx="8321040" cy="5120640"/>
          </a:xfrm>
        </p:grpSpPr>
        <p:pic>
          <p:nvPicPr>
            <p:cNvPr id="8" name="Picture 2" descr="Architectural Interior Photography of a Warehouse Interior | David Fonda  Architectural Photography">
              <a:extLst>
                <a:ext uri="{FF2B5EF4-FFF2-40B4-BE49-F238E27FC236}">
                  <a16:creationId xmlns:a16="http://schemas.microsoft.com/office/drawing/2014/main" id="{B708C6A7-EB8E-2D78-EB49-5F227DA8874D}"/>
                </a:ext>
              </a:extLst>
            </p:cNvPr>
            <p:cNvPicPr>
              <a:picLocks noChangeAspect="1" noChangeArrowheads="1"/>
            </p:cNvPicPr>
            <p:nvPr/>
          </p:nvPicPr>
          <p:blipFill>
            <a:blip r:embed="rId3" cstate="screen">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3341480" y="852742"/>
              <a:ext cx="8318688" cy="5120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C335F5-CBEF-F428-434C-F4307302E4C7}"/>
                </a:ext>
              </a:extLst>
            </p:cNvPr>
            <p:cNvSpPr/>
            <p:nvPr/>
          </p:nvSpPr>
          <p:spPr>
            <a:xfrm>
              <a:off x="3341480" y="852742"/>
              <a:ext cx="8321040" cy="5120640"/>
            </a:xfrm>
            <a:prstGeom prst="rect">
              <a:avLst/>
            </a:prstGeom>
            <a:gradFill>
              <a:gsLst>
                <a:gs pos="100000">
                  <a:schemeClr val="bg1"/>
                </a:gs>
                <a:gs pos="53000">
                  <a:srgbClr val="FFFFFF">
                    <a:alpha val="75000"/>
                  </a:srgbClr>
                </a:gs>
                <a:gs pos="0">
                  <a:schemeClr val="bg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EFB853D-51BC-2DCE-F945-6F7DCDD78C87}"/>
              </a:ext>
            </a:extLst>
          </p:cNvPr>
          <p:cNvSpPr/>
          <p:nvPr/>
        </p:nvSpPr>
        <p:spPr>
          <a:xfrm>
            <a:off x="11487368" y="2349000"/>
            <a:ext cx="172800" cy="2160000"/>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graphicFrame>
        <p:nvGraphicFramePr>
          <p:cNvPr id="5" name="Object 4" hidden="1">
            <a:extLst>
              <a:ext uri="{FF2B5EF4-FFF2-40B4-BE49-F238E27FC236}">
                <a16:creationId xmlns:a16="http://schemas.microsoft.com/office/drawing/2014/main" id="{5CAE819B-6FDD-5A77-E502-95D6B9BCE271}"/>
              </a:ext>
            </a:extLst>
          </p:cNvPr>
          <p:cNvGraphicFramePr>
            <a:graphicFrameLocks noChangeAspect="1"/>
          </p:cNvGraphicFramePr>
          <p:nvPr>
            <p:custDataLst>
              <p:tags r:id="rId1"/>
            </p:custDataLst>
            <p:extLst>
              <p:ext uri="{D42A27DB-BD31-4B8C-83A1-F6EECF244321}">
                <p14:modId xmlns:p14="http://schemas.microsoft.com/office/powerpoint/2010/main" val="93055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1" imgH="411" progId="TCLayout.ActiveDocument.1">
                  <p:embed/>
                </p:oleObj>
              </mc:Choice>
              <mc:Fallback>
                <p:oleObj name="think-cell Slide" r:id="rId4" imgW="411" imgH="411" progId="TCLayout.ActiveDocument.1">
                  <p:embed/>
                  <p:pic>
                    <p:nvPicPr>
                      <p:cNvPr id="5" name="Object 4" hidden="1">
                        <a:extLst>
                          <a:ext uri="{FF2B5EF4-FFF2-40B4-BE49-F238E27FC236}">
                            <a16:creationId xmlns:a16="http://schemas.microsoft.com/office/drawing/2014/main" id="{5CAE819B-6FDD-5A77-E502-95D6B9BCE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68847460-2192-8DE6-79B1-4373647B1ACB}"/>
              </a:ext>
            </a:extLst>
          </p:cNvPr>
          <p:cNvSpPr>
            <a:spLocks noGrp="1"/>
          </p:cNvSpPr>
          <p:nvPr>
            <p:ph type="ftr" sz="quarter" idx="10"/>
          </p:nvPr>
        </p:nvSpPr>
        <p:spPr/>
        <p:txBody>
          <a:bodyPr lIns="0" tIns="0" rIns="0" bIns="0" anchor="b"/>
          <a:lstStyle>
            <a:lvl1pPr>
              <a:defRPr lang="en-US" smtClean="0"/>
            </a:lvl1pPr>
          </a:lstStyle>
          <a:p>
            <a:endParaRPr lang="en-IL"/>
          </a:p>
        </p:txBody>
      </p:sp>
      <p:sp>
        <p:nvSpPr>
          <p:cNvPr id="4" name="Slide Number Placeholder 3">
            <a:extLst>
              <a:ext uri="{FF2B5EF4-FFF2-40B4-BE49-F238E27FC236}">
                <a16:creationId xmlns:a16="http://schemas.microsoft.com/office/drawing/2014/main" id="{65A0928E-4A76-25E1-C8FB-2470788D1056}"/>
              </a:ext>
            </a:extLst>
          </p:cNvPr>
          <p:cNvSpPr>
            <a:spLocks noGrp="1"/>
          </p:cNvSpPr>
          <p:nvPr>
            <p:ph type="sldNum" sz="quarter" idx="11"/>
          </p:nvPr>
        </p:nvSpPr>
        <p:spPr/>
        <p:txBody>
          <a:bodyPr/>
          <a:lstStyle/>
          <a:p>
            <a:fld id="{A959DDEF-E82B-4BB2-B69D-420B9CEF68DC}" type="slidenum">
              <a:rPr lang="en-IL" smtClean="0"/>
              <a:t>‹#›</a:t>
            </a:fld>
            <a:endParaRPr lang="en-IL"/>
          </a:p>
        </p:txBody>
      </p:sp>
      <p:sp>
        <p:nvSpPr>
          <p:cNvPr id="6" name="Content Placeholder 2">
            <a:extLst>
              <a:ext uri="{FF2B5EF4-FFF2-40B4-BE49-F238E27FC236}">
                <a16:creationId xmlns:a16="http://schemas.microsoft.com/office/drawing/2014/main" id="{E1E345CB-5E3C-4DC5-360A-4655BCFB73ED}"/>
              </a:ext>
            </a:extLst>
          </p:cNvPr>
          <p:cNvSpPr>
            <a:spLocks noGrp="1"/>
          </p:cNvSpPr>
          <p:nvPr>
            <p:ph idx="1" hasCustomPrompt="1"/>
          </p:nvPr>
        </p:nvSpPr>
        <p:spPr>
          <a:xfrm>
            <a:off x="992959" y="2998114"/>
            <a:ext cx="10206082" cy="2480342"/>
          </a:xfrm>
        </p:spPr>
        <p:txBody>
          <a:bodyPr anchor="t">
            <a:normAutofit/>
          </a:bodyPr>
          <a:lstStyle>
            <a:lvl1pPr marL="228600" indent="-228600">
              <a:buClr>
                <a:srgbClr val="FEAB21"/>
              </a:buClr>
              <a:buFont typeface="Wingdings" panose="05000000000000000000" pitchFamily="2" charset="2"/>
              <a:buChar char="§"/>
              <a:defRPr sz="2000" b="1">
                <a:solidFill>
                  <a:srgbClr val="334050"/>
                </a:solidFill>
                <a:latin typeface="Gilroy" panose="00000500000000000000"/>
                <a:cs typeface="Poppins Medium" panose="00000600000000000000" pitchFamily="2" charset="0"/>
              </a:defRPr>
            </a:lvl1pPr>
            <a:lvl2pPr marL="571500" indent="-285750">
              <a:lnSpc>
                <a:spcPct val="100000"/>
              </a:lnSpc>
              <a:spcBef>
                <a:spcPts val="600"/>
              </a:spcBef>
              <a:buFont typeface="Arial" panose="020B0604020202020204" pitchFamily="34" charset="0"/>
              <a:buChar char="•"/>
              <a:defRPr sz="1800">
                <a:solidFill>
                  <a:srgbClr val="717984"/>
                </a:solidFill>
                <a:latin typeface="Gilroy" panose="00000500000000000000"/>
                <a:cs typeface="Poppins Medium" panose="00000600000000000000" pitchFamily="2"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Gilroy" panose="00000500000000000000"/>
                <a:cs typeface="Poppins Light" panose="00000400000000000000" pitchFamily="2"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Gilroy" panose="00000500000000000000"/>
                <a:cs typeface="Poppins Light" panose="00000400000000000000" pitchFamily="2"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Gilroy" panose="00000500000000000000"/>
                <a:cs typeface="Poppins Light" panose="00000400000000000000" pitchFamily="2" charset="0"/>
              </a:defRPr>
            </a:lvl5pPr>
          </a:lstStyle>
          <a:p>
            <a:pPr lvl="0"/>
            <a:r>
              <a:rPr lang="en-US"/>
              <a:t>{SUBSECTION TITLE SLIDE}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190948"/>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49" name="Content Placeholder 2">
            <a:extLst>
              <a:ext uri="{FF2B5EF4-FFF2-40B4-BE49-F238E27FC236}">
                <a16:creationId xmlns:a16="http://schemas.microsoft.com/office/drawing/2014/main" id="{3D6125BE-7A21-B118-6016-60EB1C055724}"/>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0" name="Picture 49" descr="Icon&#10;&#10;Description automatically generated">
            <a:extLst>
              <a:ext uri="{FF2B5EF4-FFF2-40B4-BE49-F238E27FC236}">
                <a16:creationId xmlns:a16="http://schemas.microsoft.com/office/drawing/2014/main" id="{790142F4-E28A-B9BC-EAC0-962730A0FD4A}"/>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8718530" y="0"/>
            <a:ext cx="3473470" cy="6858000"/>
          </a:xfrm>
          <a:prstGeom prst="rect">
            <a:avLst/>
          </a:prstGeom>
        </p:spPr>
      </p:pic>
    </p:spTree>
    <p:extLst>
      <p:ext uri="{BB962C8B-B14F-4D97-AF65-F5344CB8AC3E}">
        <p14:creationId xmlns:p14="http://schemas.microsoft.com/office/powerpoint/2010/main" val="394683648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ext format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AC7EA7F-C1CD-A3C3-64F2-016EC7576C04}"/>
              </a:ext>
            </a:extLst>
          </p:cNvPr>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a:extLst>
              <a:ext uri="{FF2B5EF4-FFF2-40B4-BE49-F238E27FC236}">
                <a16:creationId xmlns:a16="http://schemas.microsoft.com/office/drawing/2014/main" id="{BA20CD80-393A-DC33-8D6B-E1C1A73A1C6B}"/>
              </a:ext>
            </a:extLst>
          </p:cNvPr>
          <p:cNvSpPr>
            <a:spLocks noGrp="1"/>
          </p:cNvSpPr>
          <p:nvPr>
            <p:ph idx="1"/>
          </p:nvPr>
        </p:nvSpPr>
        <p:spPr>
          <a:xfrm>
            <a:off x="992959" y="1613266"/>
            <a:ext cx="10206082" cy="3631469"/>
          </a:xfrm>
        </p:spPr>
        <p:txBody>
          <a:bodyPr anchor="ctr">
            <a:normAutofit/>
          </a:bodyPr>
          <a:lstStyle>
            <a:lvl1pPr marL="228600" indent="-228600">
              <a:buClr>
                <a:srgbClr val="FEAB21"/>
              </a:buClr>
              <a:buFont typeface="Wingdings" panose="05000000000000000000" pitchFamily="2" charset="2"/>
              <a:buChar char="§"/>
              <a:defRPr sz="200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83678"/>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Text format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A997C-D365-7D4B-AE1F-385074BB415E}"/>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8" name="Straight Connector 7">
            <a:extLst>
              <a:ext uri="{FF2B5EF4-FFF2-40B4-BE49-F238E27FC236}">
                <a16:creationId xmlns:a16="http://schemas.microsoft.com/office/drawing/2014/main" id="{444EAA47-46F9-7C4F-B99B-B7FE5D441664}"/>
              </a:ext>
            </a:extLst>
          </p:cNvPr>
          <p:cNvCxnSpPr>
            <a:cxnSpLocks/>
          </p:cNvCxnSpPr>
          <p:nvPr/>
        </p:nvCxnSpPr>
        <p:spPr>
          <a:xfrm>
            <a:off x="910663"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14F11D-EE09-CA4E-973D-E1625530AF1F}"/>
              </a:ext>
            </a:extLst>
          </p:cNvPr>
          <p:cNvSpPr txBox="1"/>
          <p:nvPr/>
        </p:nvSpPr>
        <p:spPr>
          <a:xfrm>
            <a:off x="910664"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0" name="TextBox 9">
            <a:extLst>
              <a:ext uri="{FF2B5EF4-FFF2-40B4-BE49-F238E27FC236}">
                <a16:creationId xmlns:a16="http://schemas.microsoft.com/office/drawing/2014/main" id="{790A1869-DCEF-D843-A03F-011B39F41C41}"/>
              </a:ext>
            </a:extLst>
          </p:cNvPr>
          <p:cNvSpPr txBox="1"/>
          <p:nvPr/>
        </p:nvSpPr>
        <p:spPr>
          <a:xfrm>
            <a:off x="910664"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1" name="TextBox 10">
            <a:extLst>
              <a:ext uri="{FF2B5EF4-FFF2-40B4-BE49-F238E27FC236}">
                <a16:creationId xmlns:a16="http://schemas.microsoft.com/office/drawing/2014/main" id="{79D33E70-4F0D-B544-A49E-7CA9C1E36F7F}"/>
              </a:ext>
            </a:extLst>
          </p:cNvPr>
          <p:cNvSpPr txBox="1"/>
          <p:nvPr/>
        </p:nvSpPr>
        <p:spPr>
          <a:xfrm>
            <a:off x="910664"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2" name="TextBox 11">
            <a:extLst>
              <a:ext uri="{FF2B5EF4-FFF2-40B4-BE49-F238E27FC236}">
                <a16:creationId xmlns:a16="http://schemas.microsoft.com/office/drawing/2014/main" id="{A74942DA-BD08-704B-AA9D-18268909DDC9}"/>
              </a:ext>
            </a:extLst>
          </p:cNvPr>
          <p:cNvSpPr txBox="1"/>
          <p:nvPr/>
        </p:nvSpPr>
        <p:spPr>
          <a:xfrm>
            <a:off x="910664" y="1651928"/>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13" name="TextBox 12">
            <a:extLst>
              <a:ext uri="{FF2B5EF4-FFF2-40B4-BE49-F238E27FC236}">
                <a16:creationId xmlns:a16="http://schemas.microsoft.com/office/drawing/2014/main" id="{0619DA71-64DA-3549-BF5C-A586A80EE4EE}"/>
              </a:ext>
            </a:extLst>
          </p:cNvPr>
          <p:cNvSpPr txBox="1"/>
          <p:nvPr/>
        </p:nvSpPr>
        <p:spPr>
          <a:xfrm>
            <a:off x="910664" y="5518207"/>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3" name="Rectangle 2">
            <a:extLst>
              <a:ext uri="{FF2B5EF4-FFF2-40B4-BE49-F238E27FC236}">
                <a16:creationId xmlns:a16="http://schemas.microsoft.com/office/drawing/2014/main" id="{25F6FA2F-DF42-4842-A87B-B45DD778661F}"/>
              </a:ext>
            </a:extLst>
          </p:cNvPr>
          <p:cNvSpPr/>
          <p:nvPr/>
        </p:nvSpPr>
        <p:spPr>
          <a:xfrm>
            <a:off x="910663" y="4106993"/>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 name="Rectangle 3">
            <a:extLst>
              <a:ext uri="{FF2B5EF4-FFF2-40B4-BE49-F238E27FC236}">
                <a16:creationId xmlns:a16="http://schemas.microsoft.com/office/drawing/2014/main" id="{0D761772-B1D0-A34B-B091-2DA7943FB0CD}"/>
              </a:ext>
            </a:extLst>
          </p:cNvPr>
          <p:cNvSpPr/>
          <p:nvPr/>
        </p:nvSpPr>
        <p:spPr>
          <a:xfrm>
            <a:off x="809751"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4" name="TextBox 13">
            <a:extLst>
              <a:ext uri="{FF2B5EF4-FFF2-40B4-BE49-F238E27FC236}">
                <a16:creationId xmlns:a16="http://schemas.microsoft.com/office/drawing/2014/main" id="{63ADF0A5-D30C-4540-9AE8-C5C81D852FC9}"/>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17" name="TextBox 16">
            <a:extLst>
              <a:ext uri="{FF2B5EF4-FFF2-40B4-BE49-F238E27FC236}">
                <a16:creationId xmlns:a16="http://schemas.microsoft.com/office/drawing/2014/main" id="{7B495B2D-DCB6-F448-BD8F-D614BA336364}"/>
              </a:ext>
            </a:extLst>
          </p:cNvPr>
          <p:cNvSpPr txBox="1"/>
          <p:nvPr/>
        </p:nvSpPr>
        <p:spPr>
          <a:xfrm>
            <a:off x="9505128"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22" name="Rectangle 21">
            <a:extLst>
              <a:ext uri="{FF2B5EF4-FFF2-40B4-BE49-F238E27FC236}">
                <a16:creationId xmlns:a16="http://schemas.microsoft.com/office/drawing/2014/main" id="{B2305EA2-D101-9348-8723-2982C3B74262}"/>
              </a:ext>
            </a:extLst>
          </p:cNvPr>
          <p:cNvSpPr/>
          <p:nvPr/>
        </p:nvSpPr>
        <p:spPr>
          <a:xfrm>
            <a:off x="9570697"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5" name="TextBox 24">
            <a:extLst>
              <a:ext uri="{FF2B5EF4-FFF2-40B4-BE49-F238E27FC236}">
                <a16:creationId xmlns:a16="http://schemas.microsoft.com/office/drawing/2014/main" id="{8E4E1EA3-5313-414F-8750-DEEE0CE2CC85}"/>
              </a:ext>
            </a:extLst>
          </p:cNvPr>
          <p:cNvSpPr txBox="1"/>
          <p:nvPr/>
        </p:nvSpPr>
        <p:spPr>
          <a:xfrm>
            <a:off x="4237078" y="2407534"/>
            <a:ext cx="4791473" cy="4264437"/>
          </a:xfrm>
          <a:prstGeom prst="rect">
            <a:avLst/>
          </a:prstGeom>
          <a:noFill/>
        </p:spPr>
        <p:txBody>
          <a:bodyPr wrap="square" rtlCol="0">
            <a:spAutoFit/>
          </a:bodyPr>
          <a:lstStyle/>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45"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45"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28" name="Rectangle 27">
            <a:extLst>
              <a:ext uri="{FF2B5EF4-FFF2-40B4-BE49-F238E27FC236}">
                <a16:creationId xmlns:a16="http://schemas.microsoft.com/office/drawing/2014/main" id="{3AA9A057-6557-4143-9C87-B3BAC7A0F2C6}"/>
              </a:ext>
            </a:extLst>
          </p:cNvPr>
          <p:cNvSpPr/>
          <p:nvPr/>
        </p:nvSpPr>
        <p:spPr>
          <a:xfrm>
            <a:off x="9570697"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9" name="Rectangle 28">
            <a:extLst>
              <a:ext uri="{FF2B5EF4-FFF2-40B4-BE49-F238E27FC236}">
                <a16:creationId xmlns:a16="http://schemas.microsoft.com/office/drawing/2014/main" id="{02AFE752-5A40-994B-9BE4-B4E4F7E69A04}"/>
              </a:ext>
            </a:extLst>
          </p:cNvPr>
          <p:cNvSpPr/>
          <p:nvPr/>
        </p:nvSpPr>
        <p:spPr>
          <a:xfrm>
            <a:off x="9570697"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0" name="Rectangle 29">
            <a:extLst>
              <a:ext uri="{FF2B5EF4-FFF2-40B4-BE49-F238E27FC236}">
                <a16:creationId xmlns:a16="http://schemas.microsoft.com/office/drawing/2014/main" id="{DAFA7FEF-4A4E-7B40-8D14-9E7E48BA5DCA}"/>
              </a:ext>
            </a:extLst>
          </p:cNvPr>
          <p:cNvSpPr/>
          <p:nvPr/>
        </p:nvSpPr>
        <p:spPr>
          <a:xfrm>
            <a:off x="9570697"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1" name="Rectangle 30">
            <a:extLst>
              <a:ext uri="{FF2B5EF4-FFF2-40B4-BE49-F238E27FC236}">
                <a16:creationId xmlns:a16="http://schemas.microsoft.com/office/drawing/2014/main" id="{027BC2AE-DA59-0641-805F-EB6FB6477F2F}"/>
              </a:ext>
            </a:extLst>
          </p:cNvPr>
          <p:cNvSpPr/>
          <p:nvPr/>
        </p:nvSpPr>
        <p:spPr>
          <a:xfrm>
            <a:off x="9570697"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2" name="TextBox 31">
            <a:extLst>
              <a:ext uri="{FF2B5EF4-FFF2-40B4-BE49-F238E27FC236}">
                <a16:creationId xmlns:a16="http://schemas.microsoft.com/office/drawing/2014/main" id="{6BBD590E-8791-5347-B4F1-639C352F0851}"/>
              </a:ext>
            </a:extLst>
          </p:cNvPr>
          <p:cNvSpPr txBox="1"/>
          <p:nvPr/>
        </p:nvSpPr>
        <p:spPr>
          <a:xfrm>
            <a:off x="9505128"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36" name="Straight Connector 35">
            <a:extLst>
              <a:ext uri="{FF2B5EF4-FFF2-40B4-BE49-F238E27FC236}">
                <a16:creationId xmlns:a16="http://schemas.microsoft.com/office/drawing/2014/main" id="{E2BF0550-4C88-8743-97C4-A3EBAF85F5A8}"/>
              </a:ext>
            </a:extLst>
          </p:cNvPr>
          <p:cNvCxnSpPr/>
          <p:nvPr/>
        </p:nvCxnSpPr>
        <p:spPr>
          <a:xfrm>
            <a:off x="9570696"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28A4FA-74B8-6343-B961-0723508D1AF9}"/>
              </a:ext>
            </a:extLst>
          </p:cNvPr>
          <p:cNvCxnSpPr/>
          <p:nvPr/>
        </p:nvCxnSpPr>
        <p:spPr>
          <a:xfrm>
            <a:off x="9570696"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EB584C-320F-E24D-9BF2-000C9F0C36EC}"/>
              </a:ext>
            </a:extLst>
          </p:cNvPr>
          <p:cNvCxnSpPr/>
          <p:nvPr/>
        </p:nvCxnSpPr>
        <p:spPr>
          <a:xfrm>
            <a:off x="9570696"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9A4C270-00F8-AF46-8507-3112F44275A7}"/>
              </a:ext>
            </a:extLst>
          </p:cNvPr>
          <p:cNvSpPr/>
          <p:nvPr/>
        </p:nvSpPr>
        <p:spPr>
          <a:xfrm>
            <a:off x="9570697" y="4063348"/>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 name="TextBox 1">
            <a:extLst>
              <a:ext uri="{FF2B5EF4-FFF2-40B4-BE49-F238E27FC236}">
                <a16:creationId xmlns:a16="http://schemas.microsoft.com/office/drawing/2014/main" id="{63F13A7C-8CC1-96E3-AAFC-D402534F8252}"/>
              </a:ext>
            </a:extLst>
          </p:cNvPr>
          <p:cNvSpPr txBox="1"/>
          <p:nvPr/>
        </p:nvSpPr>
        <p:spPr>
          <a:xfrm>
            <a:off x="910662" y="915549"/>
            <a:ext cx="4948791" cy="683264"/>
          </a:xfrm>
          <a:prstGeom prst="rect">
            <a:avLst/>
          </a:prstGeom>
          <a:noFill/>
        </p:spPr>
        <p:txBody>
          <a:bodyPr wrap="none" rtlCol="0">
            <a:spAutoFit/>
          </a:bodyPr>
          <a:lstStyle/>
          <a:p>
            <a:r>
              <a:rPr lang="en-US" sz="3840" baseline="0">
                <a:solidFill>
                  <a:srgbClr val="33404F"/>
                </a:solidFill>
                <a:latin typeface="Gilroy" pitchFamily="2" charset="77"/>
              </a:rPr>
              <a:t>Main header (64) / dark</a:t>
            </a:r>
          </a:p>
        </p:txBody>
      </p:sp>
      <p:cxnSp>
        <p:nvCxnSpPr>
          <p:cNvPr id="5" name="Straight Connector 4">
            <a:extLst>
              <a:ext uri="{FF2B5EF4-FFF2-40B4-BE49-F238E27FC236}">
                <a16:creationId xmlns:a16="http://schemas.microsoft.com/office/drawing/2014/main" id="{C3E2D688-CAB9-FAE5-CCCB-8C12185D19CA}"/>
              </a:ext>
            </a:extLst>
          </p:cNvPr>
          <p:cNvCxnSpPr>
            <a:cxnSpLocks/>
          </p:cNvCxnSpPr>
          <p:nvPr/>
        </p:nvCxnSpPr>
        <p:spPr>
          <a:xfrm>
            <a:off x="910662" y="2303566"/>
            <a:ext cx="2124909" cy="0"/>
          </a:xfrm>
          <a:prstGeom prst="line">
            <a:avLst/>
          </a:prstGeom>
          <a:ln w="53340">
            <a:solidFill>
              <a:srgbClr val="FFAB2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AB4501-205E-C1BD-CEE0-5D9CDE677A2C}"/>
              </a:ext>
            </a:extLst>
          </p:cNvPr>
          <p:cNvSpPr txBox="1"/>
          <p:nvPr/>
        </p:nvSpPr>
        <p:spPr>
          <a:xfrm>
            <a:off x="910663" y="2553500"/>
            <a:ext cx="2784267" cy="288605"/>
          </a:xfrm>
          <a:prstGeom prst="rect">
            <a:avLst/>
          </a:prstGeom>
          <a:noFill/>
        </p:spPr>
        <p:txBody>
          <a:bodyPr wrap="square" rtlCol="0">
            <a:spAutoFit/>
          </a:bodyPr>
          <a:lstStyle/>
          <a:p>
            <a:pPr>
              <a:lnSpc>
                <a:spcPts val="1680"/>
              </a:lnSpc>
            </a:pPr>
            <a:r>
              <a:rPr lang="en-US" sz="12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(20) / dark</a:t>
            </a:r>
          </a:p>
        </p:txBody>
      </p:sp>
      <p:sp>
        <p:nvSpPr>
          <p:cNvPr id="15" name="TextBox 14">
            <a:extLst>
              <a:ext uri="{FF2B5EF4-FFF2-40B4-BE49-F238E27FC236}">
                <a16:creationId xmlns:a16="http://schemas.microsoft.com/office/drawing/2014/main" id="{BD2CCEF7-96EB-B936-8469-8498DA99A8D0}"/>
              </a:ext>
            </a:extLst>
          </p:cNvPr>
          <p:cNvSpPr txBox="1"/>
          <p:nvPr/>
        </p:nvSpPr>
        <p:spPr>
          <a:xfrm>
            <a:off x="910663" y="3003498"/>
            <a:ext cx="2784267" cy="310341"/>
          </a:xfrm>
          <a:prstGeom prst="rect">
            <a:avLst/>
          </a:prstGeom>
          <a:noFill/>
        </p:spPr>
        <p:txBody>
          <a:bodyPr wrap="square" rtlCol="0">
            <a:spAutoFit/>
          </a:bodyPr>
          <a:lstStyle/>
          <a:p>
            <a:pPr>
              <a:lnSpc>
                <a:spcPts val="1680"/>
              </a:lnSpc>
            </a:pPr>
            <a:r>
              <a:rPr lang="en-US" sz="144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(24) / dark</a:t>
            </a:r>
          </a:p>
        </p:txBody>
      </p:sp>
      <p:sp>
        <p:nvSpPr>
          <p:cNvPr id="18" name="TextBox 17">
            <a:extLst>
              <a:ext uri="{FF2B5EF4-FFF2-40B4-BE49-F238E27FC236}">
                <a16:creationId xmlns:a16="http://schemas.microsoft.com/office/drawing/2014/main" id="{3F9D001F-CD9D-D230-C883-1EA332722741}"/>
              </a:ext>
            </a:extLst>
          </p:cNvPr>
          <p:cNvSpPr txBox="1"/>
          <p:nvPr/>
        </p:nvSpPr>
        <p:spPr>
          <a:xfrm>
            <a:off x="910663" y="3474580"/>
            <a:ext cx="2784267" cy="391582"/>
          </a:xfrm>
          <a:prstGeom prst="rect">
            <a:avLst/>
          </a:prstGeom>
          <a:noFill/>
        </p:spPr>
        <p:txBody>
          <a:bodyPr wrap="square" rtlCol="0">
            <a:spAutoFit/>
          </a:bodyPr>
          <a:lstStyle/>
          <a:p>
            <a:pPr>
              <a:lnSpc>
                <a:spcPts val="264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Small body (30) / dark</a:t>
            </a:r>
          </a:p>
        </p:txBody>
      </p:sp>
      <p:sp>
        <p:nvSpPr>
          <p:cNvPr id="19" name="TextBox 18">
            <a:extLst>
              <a:ext uri="{FF2B5EF4-FFF2-40B4-BE49-F238E27FC236}">
                <a16:creationId xmlns:a16="http://schemas.microsoft.com/office/drawing/2014/main" id="{A933D00B-09CB-D311-C135-51DFA27D5D84}"/>
              </a:ext>
            </a:extLst>
          </p:cNvPr>
          <p:cNvSpPr txBox="1"/>
          <p:nvPr/>
        </p:nvSpPr>
        <p:spPr>
          <a:xfrm>
            <a:off x="910663" y="1651927"/>
            <a:ext cx="3461845" cy="424732"/>
          </a:xfrm>
          <a:prstGeom prst="rect">
            <a:avLst/>
          </a:prstGeom>
          <a:noFill/>
        </p:spPr>
        <p:txBody>
          <a:bodyPr wrap="none" rtlCol="0">
            <a:spAutoFit/>
          </a:bodyPr>
          <a:lstStyle/>
          <a:p>
            <a:r>
              <a:rPr lang="en-US" sz="2160">
                <a:solidFill>
                  <a:srgbClr val="33404F"/>
                </a:solidFill>
                <a:latin typeface="Gilroy" pitchFamily="2" charset="77"/>
              </a:rPr>
              <a:t>Secondary header (36) / dark</a:t>
            </a:r>
          </a:p>
        </p:txBody>
      </p:sp>
      <p:sp>
        <p:nvSpPr>
          <p:cNvPr id="20" name="TextBox 19">
            <a:extLst>
              <a:ext uri="{FF2B5EF4-FFF2-40B4-BE49-F238E27FC236}">
                <a16:creationId xmlns:a16="http://schemas.microsoft.com/office/drawing/2014/main" id="{B6E5FA43-154C-FAEB-2FDB-83D95936AA35}"/>
              </a:ext>
            </a:extLst>
          </p:cNvPr>
          <p:cNvSpPr txBox="1"/>
          <p:nvPr/>
        </p:nvSpPr>
        <p:spPr>
          <a:xfrm>
            <a:off x="910663" y="5518206"/>
            <a:ext cx="2735649" cy="285335"/>
          </a:xfrm>
          <a:prstGeom prst="rect">
            <a:avLst/>
          </a:prstGeom>
          <a:noFill/>
        </p:spPr>
        <p:txBody>
          <a:bodyPr wrap="square" rtlCol="0">
            <a:spAutoFit/>
          </a:bodyPr>
          <a:lstStyle/>
          <a:p>
            <a:pPr>
              <a:lnSpc>
                <a:spcPts val="1680"/>
              </a:lnSpc>
            </a:pPr>
            <a:r>
              <a:rPr lang="en-US" sz="1080" b="0" i="1">
                <a:solidFill>
                  <a:srgbClr val="33404F"/>
                </a:solidFill>
                <a:latin typeface="Lato Light" panose="020F0502020204030203" pitchFamily="34" charset="0"/>
                <a:ea typeface="Lato Light" panose="020F0502020204030203" pitchFamily="34" charset="0"/>
                <a:cs typeface="Lato Light" panose="020F0502020204030203" pitchFamily="34" charset="0"/>
              </a:rPr>
              <a:t>Image / table / graph description (18) / dark</a:t>
            </a:r>
          </a:p>
        </p:txBody>
      </p:sp>
      <p:sp>
        <p:nvSpPr>
          <p:cNvPr id="21" name="Rectangle 20">
            <a:extLst>
              <a:ext uri="{FF2B5EF4-FFF2-40B4-BE49-F238E27FC236}">
                <a16:creationId xmlns:a16="http://schemas.microsoft.com/office/drawing/2014/main" id="{23026ADB-7BAB-F736-6C92-45A743C68DEE}"/>
              </a:ext>
            </a:extLst>
          </p:cNvPr>
          <p:cNvSpPr/>
          <p:nvPr/>
        </p:nvSpPr>
        <p:spPr>
          <a:xfrm>
            <a:off x="910662" y="4106992"/>
            <a:ext cx="2784267" cy="1100771"/>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3" name="Rectangle 22">
            <a:extLst>
              <a:ext uri="{FF2B5EF4-FFF2-40B4-BE49-F238E27FC236}">
                <a16:creationId xmlns:a16="http://schemas.microsoft.com/office/drawing/2014/main" id="{F06F83D1-BB46-5688-2DDB-53F48CB018F9}"/>
              </a:ext>
            </a:extLst>
          </p:cNvPr>
          <p:cNvSpPr/>
          <p:nvPr/>
        </p:nvSpPr>
        <p:spPr>
          <a:xfrm>
            <a:off x="809750" y="4304937"/>
            <a:ext cx="104180" cy="701426"/>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4" name="TextBox 23">
            <a:extLst>
              <a:ext uri="{FF2B5EF4-FFF2-40B4-BE49-F238E27FC236}">
                <a16:creationId xmlns:a16="http://schemas.microsoft.com/office/drawing/2014/main" id="{7DC758B5-6C8E-15F5-232B-D9345D627ED7}"/>
              </a:ext>
            </a:extLst>
          </p:cNvPr>
          <p:cNvSpPr txBox="1"/>
          <p:nvPr/>
        </p:nvSpPr>
        <p:spPr>
          <a:xfrm>
            <a:off x="1132913" y="4423047"/>
            <a:ext cx="2277256" cy="506614"/>
          </a:xfrm>
          <a:prstGeom prst="rect">
            <a:avLst/>
          </a:prstGeom>
          <a:noFill/>
        </p:spPr>
        <p:txBody>
          <a:bodyPr wrap="square" rtlCol="0">
            <a:spAutoFit/>
          </a:bodyPr>
          <a:lstStyle/>
          <a:p>
            <a:pPr>
              <a:lnSpc>
                <a:spcPts val="1680"/>
              </a:lnSpc>
            </a:pPr>
            <a:r>
              <a:rPr lang="en-US" sz="1200" b="0" i="0">
                <a:solidFill>
                  <a:schemeClr val="bg1"/>
                </a:solidFill>
                <a:latin typeface="Lato Medium" panose="020F0502020204030203" pitchFamily="34" charset="0"/>
                <a:ea typeface="Lato Medium" panose="020F0502020204030203" pitchFamily="34" charset="0"/>
                <a:cs typeface="Lato Medium" panose="020F0502020204030203" pitchFamily="34" charset="0"/>
              </a:rPr>
              <a:t>Indented box’ header:</a:t>
            </a:r>
          </a:p>
          <a:p>
            <a:pPr>
              <a:lnSpc>
                <a:spcPts val="1680"/>
              </a:lnSpc>
            </a:pPr>
            <a:r>
              <a:rPr lang="en-US" sz="1200">
                <a:solidFill>
                  <a:srgbClr val="C2C6CA"/>
                </a:solidFill>
                <a:latin typeface="Lato Light" panose="020F0502020204030203" pitchFamily="34" charset="0"/>
                <a:ea typeface="Lato Light" panose="020F0502020204030203" pitchFamily="34" charset="0"/>
                <a:cs typeface="Lato Light" panose="020F0502020204030203" pitchFamily="34" charset="0"/>
              </a:rPr>
              <a:t>Indented box’ small body (20)</a:t>
            </a:r>
          </a:p>
        </p:txBody>
      </p:sp>
      <p:sp>
        <p:nvSpPr>
          <p:cNvPr id="26" name="TextBox 25">
            <a:extLst>
              <a:ext uri="{FF2B5EF4-FFF2-40B4-BE49-F238E27FC236}">
                <a16:creationId xmlns:a16="http://schemas.microsoft.com/office/drawing/2014/main" id="{7A6648CA-C567-3BB5-DE8C-0AC16025D140}"/>
              </a:ext>
            </a:extLst>
          </p:cNvPr>
          <p:cNvSpPr txBox="1"/>
          <p:nvPr/>
        </p:nvSpPr>
        <p:spPr>
          <a:xfrm>
            <a:off x="910663" y="44676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Text styles</a:t>
            </a:r>
          </a:p>
        </p:txBody>
      </p:sp>
      <p:sp>
        <p:nvSpPr>
          <p:cNvPr id="27" name="TextBox 26">
            <a:extLst>
              <a:ext uri="{FF2B5EF4-FFF2-40B4-BE49-F238E27FC236}">
                <a16:creationId xmlns:a16="http://schemas.microsoft.com/office/drawing/2014/main" id="{7C22672F-BF9E-30D8-C527-C017E95D7EC9}"/>
              </a:ext>
            </a:extLst>
          </p:cNvPr>
          <p:cNvSpPr txBox="1"/>
          <p:nvPr/>
        </p:nvSpPr>
        <p:spPr>
          <a:xfrm>
            <a:off x="9505127" y="446760"/>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Color palette</a:t>
            </a:r>
          </a:p>
        </p:txBody>
      </p:sp>
      <p:sp>
        <p:nvSpPr>
          <p:cNvPr id="33" name="Rectangle 32">
            <a:extLst>
              <a:ext uri="{FF2B5EF4-FFF2-40B4-BE49-F238E27FC236}">
                <a16:creationId xmlns:a16="http://schemas.microsoft.com/office/drawing/2014/main" id="{B45CEBBC-87B2-08AC-D440-F144ABC3BBB7}"/>
              </a:ext>
            </a:extLst>
          </p:cNvPr>
          <p:cNvSpPr/>
          <p:nvPr/>
        </p:nvSpPr>
        <p:spPr>
          <a:xfrm>
            <a:off x="9570696" y="3433786"/>
            <a:ext cx="1566899" cy="559969"/>
          </a:xfrm>
          <a:prstGeom prst="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34" name="TextBox 33">
            <a:extLst>
              <a:ext uri="{FF2B5EF4-FFF2-40B4-BE49-F238E27FC236}">
                <a16:creationId xmlns:a16="http://schemas.microsoft.com/office/drawing/2014/main" id="{B6A08D69-C9A2-EA43-3742-91C0FA5EFD49}"/>
              </a:ext>
            </a:extLst>
          </p:cNvPr>
          <p:cNvSpPr txBox="1"/>
          <p:nvPr/>
        </p:nvSpPr>
        <p:spPr>
          <a:xfrm>
            <a:off x="4237077" y="2407533"/>
            <a:ext cx="4791473" cy="4264437"/>
          </a:xfrm>
          <a:prstGeom prst="rect">
            <a:avLst/>
          </a:prstGeom>
          <a:noFill/>
        </p:spPr>
        <p:txBody>
          <a:bodyPr wrap="square" rtlCol="0">
            <a:spAutoFit/>
          </a:bodyPr>
          <a:lstStyle/>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Faropoint is a US Real Estate Logistics Investment Firm, founded in 2012. The company is focusing on Middle &amp; Last mile Industrial Real Estate.</a:t>
            </a:r>
          </a:p>
          <a:p>
            <a:pPr marL="0" algn="l" defTabSz="914327" rtl="0" eaLnBrk="1" latinLnBrk="0" hangingPunct="1">
              <a:lnSpc>
                <a:spcPts val="2640"/>
              </a:lnSpc>
              <a:spcBef>
                <a:spcPts val="840"/>
              </a:spcBef>
            </a:pPr>
            <a:r>
              <a:rPr lang="en-US" sz="1800" b="0" i="0" kern="1200">
                <a:solidFill>
                  <a:srgbClr val="33404F"/>
                </a:solidFill>
                <a:latin typeface="Lato" panose="020F0502020204030203" pitchFamily="34" charset="0"/>
                <a:ea typeface="Lato" panose="020F0502020204030203" pitchFamily="34" charset="0"/>
                <a:cs typeface="Lato" panose="020F0502020204030203" pitchFamily="34" charset="0"/>
              </a:rPr>
              <a:t>Faropoint is Launching its Second Real Estate Logistics Fund (Faropoint Logistic Fund II) Targeting $250M of Equity @12-14% NET IRR.</a:t>
            </a:r>
          </a:p>
          <a:p>
            <a:pPr marL="0" algn="l" defTabSz="914327" rtl="0" eaLnBrk="1" latinLnBrk="0" hangingPunct="1">
              <a:lnSpc>
                <a:spcPts val="2640"/>
              </a:lnSpc>
              <a:spcBef>
                <a:spcPts val="840"/>
              </a:spcBef>
            </a:pPr>
            <a:r>
              <a:rPr lang="en-US" sz="1800" kern="1200">
                <a:solidFill>
                  <a:srgbClr val="5B6672"/>
                </a:solidFill>
                <a:latin typeface="Lato Light" panose="020F0502020204030203" pitchFamily="34" charset="0"/>
                <a:ea typeface="Lato Light" panose="020F0502020204030203" pitchFamily="34" charset="0"/>
                <a:cs typeface="Lato Light" panose="020F0502020204030203" pitchFamily="34" charset="0"/>
              </a:rPr>
              <a:t>Amongst our Investors are Institutional Pension Funds and Insurance Companies, Universities, Top Tier Family Offices and HNWI</a:t>
            </a:r>
          </a:p>
        </p:txBody>
      </p:sp>
      <p:sp>
        <p:nvSpPr>
          <p:cNvPr id="35" name="Rectangle 34">
            <a:extLst>
              <a:ext uri="{FF2B5EF4-FFF2-40B4-BE49-F238E27FC236}">
                <a16:creationId xmlns:a16="http://schemas.microsoft.com/office/drawing/2014/main" id="{C83F9E01-29B4-46F6-59AD-A559918AD2A1}"/>
              </a:ext>
            </a:extLst>
          </p:cNvPr>
          <p:cNvSpPr/>
          <p:nvPr/>
        </p:nvSpPr>
        <p:spPr>
          <a:xfrm>
            <a:off x="9570696" y="915550"/>
            <a:ext cx="1566899" cy="559969"/>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0" name="Rectangle 39">
            <a:extLst>
              <a:ext uri="{FF2B5EF4-FFF2-40B4-BE49-F238E27FC236}">
                <a16:creationId xmlns:a16="http://schemas.microsoft.com/office/drawing/2014/main" id="{4E48F451-1AED-BEE0-0326-193EDC9C650A}"/>
              </a:ext>
            </a:extLst>
          </p:cNvPr>
          <p:cNvSpPr/>
          <p:nvPr/>
        </p:nvSpPr>
        <p:spPr>
          <a:xfrm>
            <a:off x="9570696" y="1545109"/>
            <a:ext cx="1566899" cy="559969"/>
          </a:xfrm>
          <a:prstGeom prst="rect">
            <a:avLst/>
          </a:prstGeom>
          <a:solidFill>
            <a:srgbClr val="5B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1" name="Rectangle 40">
            <a:extLst>
              <a:ext uri="{FF2B5EF4-FFF2-40B4-BE49-F238E27FC236}">
                <a16:creationId xmlns:a16="http://schemas.microsoft.com/office/drawing/2014/main" id="{E79BED76-890C-F8F3-29A2-AFD629C3C3FD}"/>
              </a:ext>
            </a:extLst>
          </p:cNvPr>
          <p:cNvSpPr/>
          <p:nvPr/>
        </p:nvSpPr>
        <p:spPr>
          <a:xfrm>
            <a:off x="9570696" y="2174668"/>
            <a:ext cx="1566899" cy="559969"/>
          </a:xfrm>
          <a:prstGeom prst="rect">
            <a:avLst/>
          </a:prstGeom>
          <a:solidFill>
            <a:srgbClr val="70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2" name="Rectangle 41">
            <a:extLst>
              <a:ext uri="{FF2B5EF4-FFF2-40B4-BE49-F238E27FC236}">
                <a16:creationId xmlns:a16="http://schemas.microsoft.com/office/drawing/2014/main" id="{80E23DEA-62BD-DC9C-0623-197451601A0E}"/>
              </a:ext>
            </a:extLst>
          </p:cNvPr>
          <p:cNvSpPr/>
          <p:nvPr/>
        </p:nvSpPr>
        <p:spPr>
          <a:xfrm>
            <a:off x="9570696" y="2804227"/>
            <a:ext cx="1566899" cy="559969"/>
          </a:xfrm>
          <a:prstGeom prst="rect">
            <a:avLst/>
          </a:prstGeom>
          <a:solidFill>
            <a:srgbClr val="C2C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43" name="TextBox 42">
            <a:extLst>
              <a:ext uri="{FF2B5EF4-FFF2-40B4-BE49-F238E27FC236}">
                <a16:creationId xmlns:a16="http://schemas.microsoft.com/office/drawing/2014/main" id="{B7172B82-B504-7E2D-FB4D-1815440163AD}"/>
              </a:ext>
            </a:extLst>
          </p:cNvPr>
          <p:cNvSpPr txBox="1"/>
          <p:nvPr/>
        </p:nvSpPr>
        <p:spPr>
          <a:xfrm>
            <a:off x="9505127" y="5247361"/>
            <a:ext cx="1632469"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Separators</a:t>
            </a:r>
          </a:p>
        </p:txBody>
      </p:sp>
      <p:cxnSp>
        <p:nvCxnSpPr>
          <p:cNvPr id="44" name="Straight Connector 43">
            <a:extLst>
              <a:ext uri="{FF2B5EF4-FFF2-40B4-BE49-F238E27FC236}">
                <a16:creationId xmlns:a16="http://schemas.microsoft.com/office/drawing/2014/main" id="{FFC8F584-8DFB-DBD0-E6BB-BAFDC20C98C3}"/>
              </a:ext>
            </a:extLst>
          </p:cNvPr>
          <p:cNvCxnSpPr/>
          <p:nvPr/>
        </p:nvCxnSpPr>
        <p:spPr>
          <a:xfrm>
            <a:off x="9570695" y="5703427"/>
            <a:ext cx="1840519" cy="0"/>
          </a:xfrm>
          <a:prstGeom prst="line">
            <a:avLst/>
          </a:prstGeom>
          <a:ln w="19050">
            <a:solidFill>
              <a:srgbClr val="FFAB2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2D2D89-7473-6E5B-298A-0ACBBF947903}"/>
              </a:ext>
            </a:extLst>
          </p:cNvPr>
          <p:cNvCxnSpPr/>
          <p:nvPr/>
        </p:nvCxnSpPr>
        <p:spPr>
          <a:xfrm>
            <a:off x="9570695" y="6328460"/>
            <a:ext cx="1840519" cy="0"/>
          </a:xfrm>
          <a:prstGeom prst="line">
            <a:avLst/>
          </a:prstGeom>
          <a:ln w="19050">
            <a:solidFill>
              <a:srgbClr val="C2C6C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0A73BC-152E-DFEE-6725-1E408B618F93}"/>
              </a:ext>
            </a:extLst>
          </p:cNvPr>
          <p:cNvCxnSpPr/>
          <p:nvPr/>
        </p:nvCxnSpPr>
        <p:spPr>
          <a:xfrm>
            <a:off x="9570695" y="6015944"/>
            <a:ext cx="1840519" cy="0"/>
          </a:xfrm>
          <a:prstGeom prst="line">
            <a:avLst/>
          </a:prstGeom>
          <a:ln w="19050">
            <a:solidFill>
              <a:srgbClr val="707983"/>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9B076B0-5AF2-76F7-8EB7-F0BD0A97F4D5}"/>
              </a:ext>
            </a:extLst>
          </p:cNvPr>
          <p:cNvSpPr/>
          <p:nvPr/>
        </p:nvSpPr>
        <p:spPr>
          <a:xfrm>
            <a:off x="9570696" y="4063347"/>
            <a:ext cx="1566899" cy="559969"/>
          </a:xfrm>
          <a:prstGeom prst="rect">
            <a:avLst/>
          </a:prstGeom>
          <a:solidFill>
            <a:srgbClr val="FFA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Tree>
    <p:extLst>
      <p:ext uri="{BB962C8B-B14F-4D97-AF65-F5344CB8AC3E}">
        <p14:creationId xmlns:p14="http://schemas.microsoft.com/office/powerpoint/2010/main" val="351948026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Icon system">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02BAFF-78E0-A942-BC4E-221A19DE372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3" name="Picture 2">
            <a:extLst>
              <a:ext uri="{FF2B5EF4-FFF2-40B4-BE49-F238E27FC236}">
                <a16:creationId xmlns:a16="http://schemas.microsoft.com/office/drawing/2014/main" id="{2FF47634-1965-0A40-9DE7-45526688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3" y="1525633"/>
            <a:ext cx="906851" cy="906780"/>
          </a:xfrm>
          <a:prstGeom prst="rect">
            <a:avLst/>
          </a:prstGeom>
        </p:spPr>
      </p:pic>
      <p:pic>
        <p:nvPicPr>
          <p:cNvPr id="4" name="Picture 3">
            <a:extLst>
              <a:ext uri="{FF2B5EF4-FFF2-40B4-BE49-F238E27FC236}">
                <a16:creationId xmlns:a16="http://schemas.microsoft.com/office/drawing/2014/main" id="{C9EB3071-F6D2-7F49-B65A-21378C9C2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6" y="1518013"/>
            <a:ext cx="906851" cy="914400"/>
          </a:xfrm>
          <a:prstGeom prst="rect">
            <a:avLst/>
          </a:prstGeom>
        </p:spPr>
      </p:pic>
      <p:pic>
        <p:nvPicPr>
          <p:cNvPr id="5" name="Picture 4">
            <a:extLst>
              <a:ext uri="{FF2B5EF4-FFF2-40B4-BE49-F238E27FC236}">
                <a16:creationId xmlns:a16="http://schemas.microsoft.com/office/drawing/2014/main" id="{F2B375C3-6CF2-864D-982A-83B494527D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6" name="Picture 5">
            <a:extLst>
              <a:ext uri="{FF2B5EF4-FFF2-40B4-BE49-F238E27FC236}">
                <a16:creationId xmlns:a16="http://schemas.microsoft.com/office/drawing/2014/main" id="{391B44EF-8CF6-1F47-8ABF-C2C7612B6F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2" y="1525633"/>
            <a:ext cx="1143089" cy="990600"/>
          </a:xfrm>
          <a:prstGeom prst="rect">
            <a:avLst/>
          </a:prstGeom>
        </p:spPr>
      </p:pic>
      <p:pic>
        <p:nvPicPr>
          <p:cNvPr id="7" name="Picture 6">
            <a:extLst>
              <a:ext uri="{FF2B5EF4-FFF2-40B4-BE49-F238E27FC236}">
                <a16:creationId xmlns:a16="http://schemas.microsoft.com/office/drawing/2014/main" id="{7BD4E978-1FA2-6944-96FE-72B6B31872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30" y="3162407"/>
            <a:ext cx="1066883" cy="914400"/>
          </a:xfrm>
          <a:prstGeom prst="rect">
            <a:avLst/>
          </a:prstGeom>
        </p:spPr>
      </p:pic>
      <p:pic>
        <p:nvPicPr>
          <p:cNvPr id="8" name="Picture 7">
            <a:extLst>
              <a:ext uri="{FF2B5EF4-FFF2-40B4-BE49-F238E27FC236}">
                <a16:creationId xmlns:a16="http://schemas.microsoft.com/office/drawing/2014/main" id="{7EC29B75-8C4F-2A42-905B-E6303D075C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9" name="Picture 8">
            <a:extLst>
              <a:ext uri="{FF2B5EF4-FFF2-40B4-BE49-F238E27FC236}">
                <a16:creationId xmlns:a16="http://schemas.microsoft.com/office/drawing/2014/main" id="{30B56AF6-5C85-0240-9549-E6AC3B495A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10" name="Picture 9">
            <a:extLst>
              <a:ext uri="{FF2B5EF4-FFF2-40B4-BE49-F238E27FC236}">
                <a16:creationId xmlns:a16="http://schemas.microsoft.com/office/drawing/2014/main" id="{6FA056DF-BB41-564D-94DF-FC298D4F54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8" y="5459186"/>
            <a:ext cx="198135" cy="198120"/>
          </a:xfrm>
          <a:prstGeom prst="rect">
            <a:avLst/>
          </a:prstGeom>
        </p:spPr>
      </p:pic>
      <p:pic>
        <p:nvPicPr>
          <p:cNvPr id="11" name="Picture 10">
            <a:extLst>
              <a:ext uri="{FF2B5EF4-FFF2-40B4-BE49-F238E27FC236}">
                <a16:creationId xmlns:a16="http://schemas.microsoft.com/office/drawing/2014/main" id="{2D87282D-3C58-9A4E-B5D9-E0034B0BB1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5" y="5459186"/>
            <a:ext cx="198135" cy="198120"/>
          </a:xfrm>
          <a:prstGeom prst="rect">
            <a:avLst/>
          </a:prstGeom>
        </p:spPr>
      </p:pic>
      <p:pic>
        <p:nvPicPr>
          <p:cNvPr id="12" name="Picture 11">
            <a:extLst>
              <a:ext uri="{FF2B5EF4-FFF2-40B4-BE49-F238E27FC236}">
                <a16:creationId xmlns:a16="http://schemas.microsoft.com/office/drawing/2014/main" id="{45268CF9-1EDB-A74E-844D-1EE0B2DD8C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2" y="5459186"/>
            <a:ext cx="198135" cy="198120"/>
          </a:xfrm>
          <a:prstGeom prst="rect">
            <a:avLst/>
          </a:prstGeom>
        </p:spPr>
      </p:pic>
      <p:pic>
        <p:nvPicPr>
          <p:cNvPr id="13" name="Picture 12">
            <a:extLst>
              <a:ext uri="{FF2B5EF4-FFF2-40B4-BE49-F238E27FC236}">
                <a16:creationId xmlns:a16="http://schemas.microsoft.com/office/drawing/2014/main" id="{F72FE4CD-2058-E14E-B4D9-A15E0800712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8" y="5424896"/>
            <a:ext cx="266721" cy="266700"/>
          </a:xfrm>
          <a:prstGeom prst="rect">
            <a:avLst/>
          </a:prstGeom>
        </p:spPr>
      </p:pic>
      <p:pic>
        <p:nvPicPr>
          <p:cNvPr id="14" name="Picture 13">
            <a:extLst>
              <a:ext uri="{FF2B5EF4-FFF2-40B4-BE49-F238E27FC236}">
                <a16:creationId xmlns:a16="http://schemas.microsoft.com/office/drawing/2014/main" id="{94700669-8FE2-A84E-A725-1B495E03809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1" y="5424896"/>
            <a:ext cx="266721" cy="266700"/>
          </a:xfrm>
          <a:prstGeom prst="rect">
            <a:avLst/>
          </a:prstGeom>
        </p:spPr>
      </p:pic>
      <p:pic>
        <p:nvPicPr>
          <p:cNvPr id="17" name="Picture 16">
            <a:extLst>
              <a:ext uri="{FF2B5EF4-FFF2-40B4-BE49-F238E27FC236}">
                <a16:creationId xmlns:a16="http://schemas.microsoft.com/office/drawing/2014/main" id="{ADB5F2BF-C2B1-F640-872F-453505C93D1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18" name="Picture 17">
            <a:extLst>
              <a:ext uri="{FF2B5EF4-FFF2-40B4-BE49-F238E27FC236}">
                <a16:creationId xmlns:a16="http://schemas.microsoft.com/office/drawing/2014/main" id="{45D82D7F-FFB1-EF43-BB1F-3BA62D92B4F6}"/>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19" name="Picture 18">
            <a:extLst>
              <a:ext uri="{FF2B5EF4-FFF2-40B4-BE49-F238E27FC236}">
                <a16:creationId xmlns:a16="http://schemas.microsoft.com/office/drawing/2014/main" id="{E8339A44-A126-0448-945B-9C6A44D82D87}"/>
              </a:ext>
            </a:extLst>
          </p:cNvPr>
          <p:cNvPicPr>
            <a:picLocks noChangeAspect="1"/>
          </p:cNvPicPr>
          <p:nvPr/>
        </p:nvPicPr>
        <p:blipFill>
          <a:blip r:embed="rId16"/>
          <a:stretch>
            <a:fillRect/>
          </a:stretch>
        </p:blipFill>
        <p:spPr>
          <a:xfrm>
            <a:off x="7540853" y="1521103"/>
            <a:ext cx="979390" cy="915840"/>
          </a:xfrm>
          <a:prstGeom prst="rect">
            <a:avLst/>
          </a:prstGeom>
        </p:spPr>
      </p:pic>
      <p:pic>
        <p:nvPicPr>
          <p:cNvPr id="20" name="Picture 19">
            <a:extLst>
              <a:ext uri="{FF2B5EF4-FFF2-40B4-BE49-F238E27FC236}">
                <a16:creationId xmlns:a16="http://schemas.microsoft.com/office/drawing/2014/main" id="{E8CE8A3C-FD01-9348-8E4C-799A5B769D1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21" name="Picture 20">
            <a:extLst>
              <a:ext uri="{FF2B5EF4-FFF2-40B4-BE49-F238E27FC236}">
                <a16:creationId xmlns:a16="http://schemas.microsoft.com/office/drawing/2014/main" id="{75A9DC72-A556-C744-B5A5-591378289CE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8" y="5438590"/>
            <a:ext cx="198135" cy="198120"/>
          </a:xfrm>
          <a:prstGeom prst="rect">
            <a:avLst/>
          </a:prstGeom>
        </p:spPr>
      </p:pic>
      <p:pic>
        <p:nvPicPr>
          <p:cNvPr id="23" name="Picture 22">
            <a:extLst>
              <a:ext uri="{FF2B5EF4-FFF2-40B4-BE49-F238E27FC236}">
                <a16:creationId xmlns:a16="http://schemas.microsoft.com/office/drawing/2014/main" id="{FC18FEE8-A021-D648-858F-F0F0041DE8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6" y="1604117"/>
            <a:ext cx="914471" cy="952500"/>
          </a:xfrm>
          <a:prstGeom prst="rect">
            <a:avLst/>
          </a:prstGeom>
        </p:spPr>
      </p:pic>
      <p:pic>
        <p:nvPicPr>
          <p:cNvPr id="24" name="Picture 23">
            <a:extLst>
              <a:ext uri="{FF2B5EF4-FFF2-40B4-BE49-F238E27FC236}">
                <a16:creationId xmlns:a16="http://schemas.microsoft.com/office/drawing/2014/main" id="{97EA992E-97DE-E44A-8FDD-B44DB00DEAC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9" y="1665077"/>
            <a:ext cx="914471" cy="891540"/>
          </a:xfrm>
          <a:prstGeom prst="rect">
            <a:avLst/>
          </a:prstGeom>
        </p:spPr>
      </p:pic>
      <p:sp>
        <p:nvSpPr>
          <p:cNvPr id="2" name="Rectangle 1">
            <a:extLst>
              <a:ext uri="{FF2B5EF4-FFF2-40B4-BE49-F238E27FC236}">
                <a16:creationId xmlns:a16="http://schemas.microsoft.com/office/drawing/2014/main" id="{C314ED8D-26FE-95BF-5BFF-CD74E44A8D57}"/>
              </a:ext>
            </a:extLst>
          </p:cNvPr>
          <p:cNvSpPr/>
          <p:nvPr/>
        </p:nvSpPr>
        <p:spPr>
          <a:xfrm>
            <a:off x="1364087" y="4990014"/>
            <a:ext cx="4749808" cy="1136468"/>
          </a:xfrm>
          <a:prstGeom prst="rect">
            <a:avLst/>
          </a:prstGeom>
          <a:solidFill>
            <a:srgbClr val="33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sp>
        <p:nvSpPr>
          <p:cNvPr id="22" name="TextBox 21">
            <a:extLst>
              <a:ext uri="{FF2B5EF4-FFF2-40B4-BE49-F238E27FC236}">
                <a16:creationId xmlns:a16="http://schemas.microsoft.com/office/drawing/2014/main" id="{39892D75-3BC3-FFC5-76B6-867585959F30}"/>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Icon system</a:t>
            </a:r>
          </a:p>
        </p:txBody>
      </p:sp>
      <p:pic>
        <p:nvPicPr>
          <p:cNvPr id="25" name="Picture 24">
            <a:extLst>
              <a:ext uri="{FF2B5EF4-FFF2-40B4-BE49-F238E27FC236}">
                <a16:creationId xmlns:a16="http://schemas.microsoft.com/office/drawing/2014/main" id="{6224BCD4-2EDC-E1E2-C847-4DB41AA831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662" y="1525633"/>
            <a:ext cx="906851" cy="906780"/>
          </a:xfrm>
          <a:prstGeom prst="rect">
            <a:avLst/>
          </a:prstGeom>
        </p:spPr>
      </p:pic>
      <p:pic>
        <p:nvPicPr>
          <p:cNvPr id="26" name="Picture 25">
            <a:extLst>
              <a:ext uri="{FF2B5EF4-FFF2-40B4-BE49-F238E27FC236}">
                <a16:creationId xmlns:a16="http://schemas.microsoft.com/office/drawing/2014/main" id="{CBC3E924-DBAE-355C-72E6-533FF390C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7245" y="1518013"/>
            <a:ext cx="906851" cy="914400"/>
          </a:xfrm>
          <a:prstGeom prst="rect">
            <a:avLst/>
          </a:prstGeom>
        </p:spPr>
      </p:pic>
      <p:pic>
        <p:nvPicPr>
          <p:cNvPr id="27" name="Picture 26">
            <a:extLst>
              <a:ext uri="{FF2B5EF4-FFF2-40B4-BE49-F238E27FC236}">
                <a16:creationId xmlns:a16="http://schemas.microsoft.com/office/drawing/2014/main" id="{B900F2CA-4099-4F00-2311-E9A3AD2EEB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3828" y="1518013"/>
            <a:ext cx="914471" cy="914400"/>
          </a:xfrm>
          <a:prstGeom prst="rect">
            <a:avLst/>
          </a:prstGeom>
        </p:spPr>
      </p:pic>
      <p:pic>
        <p:nvPicPr>
          <p:cNvPr id="28" name="Picture 27">
            <a:extLst>
              <a:ext uri="{FF2B5EF4-FFF2-40B4-BE49-F238E27FC236}">
                <a16:creationId xmlns:a16="http://schemas.microsoft.com/office/drawing/2014/main" id="{BE7F1FAF-D591-6C0F-095D-E472F8B5F2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8031" y="1525633"/>
            <a:ext cx="1143089" cy="990600"/>
          </a:xfrm>
          <a:prstGeom prst="rect">
            <a:avLst/>
          </a:prstGeom>
        </p:spPr>
      </p:pic>
      <p:pic>
        <p:nvPicPr>
          <p:cNvPr id="29" name="Picture 28">
            <a:extLst>
              <a:ext uri="{FF2B5EF4-FFF2-40B4-BE49-F238E27FC236}">
                <a16:creationId xmlns:a16="http://schemas.microsoft.com/office/drawing/2014/main" id="{E48A39A6-9427-8444-905C-AF296A55A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3829" y="3162407"/>
            <a:ext cx="1066883" cy="914400"/>
          </a:xfrm>
          <a:prstGeom prst="rect">
            <a:avLst/>
          </a:prstGeom>
        </p:spPr>
      </p:pic>
      <p:pic>
        <p:nvPicPr>
          <p:cNvPr id="30" name="Picture 29">
            <a:extLst>
              <a:ext uri="{FF2B5EF4-FFF2-40B4-BE49-F238E27FC236}">
                <a16:creationId xmlns:a16="http://schemas.microsoft.com/office/drawing/2014/main" id="{FB6C4BE8-9790-1CAD-CBEA-D6FE40D476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38238" y="3163602"/>
            <a:ext cx="891610" cy="914400"/>
          </a:xfrm>
          <a:prstGeom prst="rect">
            <a:avLst/>
          </a:prstGeom>
        </p:spPr>
      </p:pic>
      <p:pic>
        <p:nvPicPr>
          <p:cNvPr id="31" name="Picture 30">
            <a:extLst>
              <a:ext uri="{FF2B5EF4-FFF2-40B4-BE49-F238E27FC236}">
                <a16:creationId xmlns:a16="http://schemas.microsoft.com/office/drawing/2014/main" id="{0BB88A8C-232E-AC23-861D-4639DD9E76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3296" y="3163602"/>
            <a:ext cx="876368" cy="990600"/>
          </a:xfrm>
          <a:prstGeom prst="rect">
            <a:avLst/>
          </a:prstGeom>
        </p:spPr>
      </p:pic>
      <p:pic>
        <p:nvPicPr>
          <p:cNvPr id="32" name="Picture 31">
            <a:extLst>
              <a:ext uri="{FF2B5EF4-FFF2-40B4-BE49-F238E27FC236}">
                <a16:creationId xmlns:a16="http://schemas.microsoft.com/office/drawing/2014/main" id="{FB41DA77-E4F3-8F19-CF58-E6AC24DCD2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51407" y="5459186"/>
            <a:ext cx="198135" cy="198120"/>
          </a:xfrm>
          <a:prstGeom prst="rect">
            <a:avLst/>
          </a:prstGeom>
        </p:spPr>
      </p:pic>
      <p:pic>
        <p:nvPicPr>
          <p:cNvPr id="33" name="Picture 32">
            <a:extLst>
              <a:ext uri="{FF2B5EF4-FFF2-40B4-BE49-F238E27FC236}">
                <a16:creationId xmlns:a16="http://schemas.microsoft.com/office/drawing/2014/main" id="{0EAD01BA-F7F9-440B-611D-7F8A9AD3F1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1094" y="5459186"/>
            <a:ext cx="198135" cy="198120"/>
          </a:xfrm>
          <a:prstGeom prst="rect">
            <a:avLst/>
          </a:prstGeom>
        </p:spPr>
      </p:pic>
      <p:pic>
        <p:nvPicPr>
          <p:cNvPr id="34" name="Picture 33">
            <a:extLst>
              <a:ext uri="{FF2B5EF4-FFF2-40B4-BE49-F238E27FC236}">
                <a16:creationId xmlns:a16="http://schemas.microsoft.com/office/drawing/2014/main" id="{37AD11A8-D19D-979D-933A-E00EEFDBEE8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30781" y="5459186"/>
            <a:ext cx="198135" cy="198120"/>
          </a:xfrm>
          <a:prstGeom prst="rect">
            <a:avLst/>
          </a:prstGeom>
        </p:spPr>
      </p:pic>
      <p:pic>
        <p:nvPicPr>
          <p:cNvPr id="35" name="Picture 34">
            <a:extLst>
              <a:ext uri="{FF2B5EF4-FFF2-40B4-BE49-F238E27FC236}">
                <a16:creationId xmlns:a16="http://schemas.microsoft.com/office/drawing/2014/main" id="{2E8C21AD-F21E-404A-8904-B8E585BCBFC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70467" y="5424896"/>
            <a:ext cx="266721" cy="266700"/>
          </a:xfrm>
          <a:prstGeom prst="rect">
            <a:avLst/>
          </a:prstGeom>
        </p:spPr>
      </p:pic>
      <p:pic>
        <p:nvPicPr>
          <p:cNvPr id="36" name="Picture 35">
            <a:extLst>
              <a:ext uri="{FF2B5EF4-FFF2-40B4-BE49-F238E27FC236}">
                <a16:creationId xmlns:a16="http://schemas.microsoft.com/office/drawing/2014/main" id="{EEAA5426-C68F-4884-B74C-D507B070F34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8740" y="5424896"/>
            <a:ext cx="266721" cy="266700"/>
          </a:xfrm>
          <a:prstGeom prst="rect">
            <a:avLst/>
          </a:prstGeom>
        </p:spPr>
      </p:pic>
      <p:pic>
        <p:nvPicPr>
          <p:cNvPr id="37" name="Picture 36">
            <a:extLst>
              <a:ext uri="{FF2B5EF4-FFF2-40B4-BE49-F238E27FC236}">
                <a16:creationId xmlns:a16="http://schemas.microsoft.com/office/drawing/2014/main" id="{46C7FB9D-B135-FD2F-E939-F84DDDBD74E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43566" y="3030039"/>
            <a:ext cx="5143902" cy="3482340"/>
          </a:xfrm>
          <a:prstGeom prst="rect">
            <a:avLst/>
          </a:prstGeom>
        </p:spPr>
      </p:pic>
      <p:pic>
        <p:nvPicPr>
          <p:cNvPr id="38" name="Picture 37">
            <a:extLst>
              <a:ext uri="{FF2B5EF4-FFF2-40B4-BE49-F238E27FC236}">
                <a16:creationId xmlns:a16="http://schemas.microsoft.com/office/drawing/2014/main" id="{DE3D55E9-E4DD-5290-518B-B5FAF06B5C7E}"/>
              </a:ext>
            </a:extLst>
          </p:cNvPr>
          <p:cNvPicPr>
            <a:picLocks noChangeAspect="1"/>
          </p:cNvPicPr>
          <p:nvPr/>
        </p:nvPicPr>
        <p:blipFill>
          <a:blip r:embed="rId15"/>
          <a:stretch>
            <a:fillRect/>
          </a:stretch>
        </p:blipFill>
        <p:spPr>
          <a:xfrm>
            <a:off x="5799170" y="3162407"/>
            <a:ext cx="888706" cy="915840"/>
          </a:xfrm>
          <a:prstGeom prst="rect">
            <a:avLst/>
          </a:prstGeom>
        </p:spPr>
      </p:pic>
      <p:pic>
        <p:nvPicPr>
          <p:cNvPr id="39" name="Picture 38">
            <a:extLst>
              <a:ext uri="{FF2B5EF4-FFF2-40B4-BE49-F238E27FC236}">
                <a16:creationId xmlns:a16="http://schemas.microsoft.com/office/drawing/2014/main" id="{04C599C3-26C5-F887-EEE7-7D314CE4D9BF}"/>
              </a:ext>
            </a:extLst>
          </p:cNvPr>
          <p:cNvPicPr>
            <a:picLocks noChangeAspect="1"/>
          </p:cNvPicPr>
          <p:nvPr/>
        </p:nvPicPr>
        <p:blipFill>
          <a:blip r:embed="rId16"/>
          <a:stretch>
            <a:fillRect/>
          </a:stretch>
        </p:blipFill>
        <p:spPr>
          <a:xfrm>
            <a:off x="7540852" y="1521103"/>
            <a:ext cx="979390" cy="915840"/>
          </a:xfrm>
          <a:prstGeom prst="rect">
            <a:avLst/>
          </a:prstGeom>
        </p:spPr>
      </p:pic>
      <p:pic>
        <p:nvPicPr>
          <p:cNvPr id="40" name="Picture 39">
            <a:extLst>
              <a:ext uri="{FF2B5EF4-FFF2-40B4-BE49-F238E27FC236}">
                <a16:creationId xmlns:a16="http://schemas.microsoft.com/office/drawing/2014/main" id="{BEF8E566-CD06-83CD-3496-614B5FFF071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35893" y="6359979"/>
            <a:ext cx="152412" cy="152400"/>
          </a:xfrm>
          <a:prstGeom prst="rect">
            <a:avLst/>
          </a:prstGeom>
        </p:spPr>
      </p:pic>
      <p:pic>
        <p:nvPicPr>
          <p:cNvPr id="41" name="Picture 40">
            <a:extLst>
              <a:ext uri="{FF2B5EF4-FFF2-40B4-BE49-F238E27FC236}">
                <a16:creationId xmlns:a16="http://schemas.microsoft.com/office/drawing/2014/main" id="{8A4EB9D2-A23F-FC1B-5099-B2BBAE7E7D2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76997" y="5438590"/>
            <a:ext cx="198135" cy="198120"/>
          </a:xfrm>
          <a:prstGeom prst="rect">
            <a:avLst/>
          </a:prstGeom>
        </p:spPr>
      </p:pic>
      <p:pic>
        <p:nvPicPr>
          <p:cNvPr id="42" name="Picture 41">
            <a:extLst>
              <a:ext uri="{FF2B5EF4-FFF2-40B4-BE49-F238E27FC236}">
                <a16:creationId xmlns:a16="http://schemas.microsoft.com/office/drawing/2014/main" id="{2484A63E-8351-D7C4-A5D8-E9386FDBC09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117975" y="1604117"/>
            <a:ext cx="914471" cy="952500"/>
          </a:xfrm>
          <a:prstGeom prst="rect">
            <a:avLst/>
          </a:prstGeom>
        </p:spPr>
      </p:pic>
      <p:pic>
        <p:nvPicPr>
          <p:cNvPr id="43" name="Picture 42">
            <a:extLst>
              <a:ext uri="{FF2B5EF4-FFF2-40B4-BE49-F238E27FC236}">
                <a16:creationId xmlns:a16="http://schemas.microsoft.com/office/drawing/2014/main" id="{7B674541-6CAA-29BE-E521-94237949F4D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741638" y="1665077"/>
            <a:ext cx="914471" cy="891540"/>
          </a:xfrm>
          <a:prstGeom prst="rect">
            <a:avLst/>
          </a:prstGeom>
        </p:spPr>
      </p:pic>
    </p:spTree>
    <p:extLst>
      <p:ext uri="{BB962C8B-B14F-4D97-AF65-F5344CB8AC3E}">
        <p14:creationId xmlns:p14="http://schemas.microsoft.com/office/powerpoint/2010/main" val="279659934"/>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Icon system">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A0D80FE-B886-4344-9706-F8E8749BF116}"/>
              </a:ext>
            </a:extLst>
          </p:cNvPr>
          <p:cNvSpPr txBox="1"/>
          <p:nvPr/>
        </p:nvSpPr>
        <p:spPr>
          <a:xfrm>
            <a:off x="910664"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2" name="Picture 1">
            <a:extLst>
              <a:ext uri="{FF2B5EF4-FFF2-40B4-BE49-F238E27FC236}">
                <a16:creationId xmlns:a16="http://schemas.microsoft.com/office/drawing/2014/main" id="{A82C6694-360C-5A46-A8C4-58B3DA67C160}"/>
              </a:ext>
            </a:extLst>
          </p:cNvPr>
          <p:cNvPicPr>
            <a:picLocks noChangeAspect="1"/>
          </p:cNvPicPr>
          <p:nvPr/>
        </p:nvPicPr>
        <p:blipFill>
          <a:blip r:embed="rId2"/>
          <a:stretch>
            <a:fillRect/>
          </a:stretch>
        </p:blipFill>
        <p:spPr>
          <a:xfrm>
            <a:off x="1504593" y="1558290"/>
            <a:ext cx="9182817" cy="3741420"/>
          </a:xfrm>
          <a:prstGeom prst="rect">
            <a:avLst/>
          </a:prstGeom>
        </p:spPr>
      </p:pic>
      <p:sp>
        <p:nvSpPr>
          <p:cNvPr id="3" name="TextBox 2">
            <a:extLst>
              <a:ext uri="{FF2B5EF4-FFF2-40B4-BE49-F238E27FC236}">
                <a16:creationId xmlns:a16="http://schemas.microsoft.com/office/drawing/2014/main" id="{ED4D3C6C-22B7-9431-0125-7BDBF67C72A2}"/>
              </a:ext>
            </a:extLst>
          </p:cNvPr>
          <p:cNvSpPr txBox="1"/>
          <p:nvPr/>
        </p:nvSpPr>
        <p:spPr>
          <a:xfrm>
            <a:off x="910663" y="418980"/>
            <a:ext cx="2784267" cy="310341"/>
          </a:xfrm>
          <a:prstGeom prst="rect">
            <a:avLst/>
          </a:prstGeom>
          <a:noFill/>
        </p:spPr>
        <p:txBody>
          <a:bodyPr wrap="square" rtlCol="0">
            <a:spAutoFit/>
          </a:bodyPr>
          <a:lstStyle/>
          <a:p>
            <a:pPr>
              <a:lnSpc>
                <a:spcPts val="1680"/>
              </a:lnSpc>
              <a:spcBef>
                <a:spcPts val="840"/>
              </a:spcBef>
            </a:pPr>
            <a:r>
              <a:rPr lang="en-US" sz="1800">
                <a:solidFill>
                  <a:srgbClr val="33404F"/>
                </a:solidFill>
                <a:latin typeface="Lato Light" panose="020F0502020204030203" pitchFamily="34" charset="0"/>
                <a:ea typeface="Lato Light" panose="020F0502020204030203" pitchFamily="34" charset="0"/>
                <a:cs typeface="Lato Light" panose="020F0502020204030203" pitchFamily="34" charset="0"/>
              </a:rPr>
              <a:t>Logos</a:t>
            </a:r>
          </a:p>
        </p:txBody>
      </p:sp>
      <p:pic>
        <p:nvPicPr>
          <p:cNvPr id="4" name="Picture 3">
            <a:extLst>
              <a:ext uri="{FF2B5EF4-FFF2-40B4-BE49-F238E27FC236}">
                <a16:creationId xmlns:a16="http://schemas.microsoft.com/office/drawing/2014/main" id="{BB1E15FB-1C75-14B4-F447-CD37444A7A3F}"/>
              </a:ext>
            </a:extLst>
          </p:cNvPr>
          <p:cNvPicPr>
            <a:picLocks noChangeAspect="1"/>
          </p:cNvPicPr>
          <p:nvPr/>
        </p:nvPicPr>
        <p:blipFill>
          <a:blip r:embed="rId2"/>
          <a:stretch>
            <a:fillRect/>
          </a:stretch>
        </p:blipFill>
        <p:spPr>
          <a:xfrm>
            <a:off x="1504592" y="1558290"/>
            <a:ext cx="9182817" cy="3741420"/>
          </a:xfrm>
          <a:prstGeom prst="rect">
            <a:avLst/>
          </a:prstGeom>
        </p:spPr>
      </p:pic>
    </p:spTree>
    <p:extLst>
      <p:ext uri="{BB962C8B-B14F-4D97-AF65-F5344CB8AC3E}">
        <p14:creationId xmlns:p14="http://schemas.microsoft.com/office/powerpoint/2010/main" val="410625364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Icon syst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132BE-468A-4548-B5B0-2BDEC6079EF6}"/>
              </a:ext>
            </a:extLst>
          </p:cNvPr>
          <p:cNvPicPr>
            <a:picLocks noChangeAspect="1"/>
          </p:cNvPicPr>
          <p:nvPr/>
        </p:nvPicPr>
        <p:blipFill>
          <a:blip r:embed="rId2"/>
          <a:stretch>
            <a:fillRect/>
          </a:stretch>
        </p:blipFill>
        <p:spPr>
          <a:xfrm>
            <a:off x="913997" y="2084070"/>
            <a:ext cx="10364009" cy="2689860"/>
          </a:xfrm>
          <a:prstGeom prst="rect">
            <a:avLst/>
          </a:prstGeom>
        </p:spPr>
      </p:pic>
      <p:pic>
        <p:nvPicPr>
          <p:cNvPr id="2" name="Picture 1">
            <a:extLst>
              <a:ext uri="{FF2B5EF4-FFF2-40B4-BE49-F238E27FC236}">
                <a16:creationId xmlns:a16="http://schemas.microsoft.com/office/drawing/2014/main" id="{6D3A8713-FF38-E92E-90F6-6F773848C42D}"/>
              </a:ext>
            </a:extLst>
          </p:cNvPr>
          <p:cNvPicPr>
            <a:picLocks noChangeAspect="1"/>
          </p:cNvPicPr>
          <p:nvPr/>
        </p:nvPicPr>
        <p:blipFill>
          <a:blip r:embed="rId2"/>
          <a:stretch>
            <a:fillRect/>
          </a:stretch>
        </p:blipFill>
        <p:spPr>
          <a:xfrm>
            <a:off x="913996" y="2084070"/>
            <a:ext cx="10364009" cy="2689860"/>
          </a:xfrm>
          <a:prstGeom prst="rect">
            <a:avLst/>
          </a:prstGeom>
        </p:spPr>
      </p:pic>
    </p:spTree>
    <p:extLst>
      <p:ext uri="{BB962C8B-B14F-4D97-AF65-F5344CB8AC3E}">
        <p14:creationId xmlns:p14="http://schemas.microsoft.com/office/powerpoint/2010/main" val="635237982"/>
      </p:ext>
    </p:extLst>
  </p:cSld>
  <p:clrMapOvr>
    <a:masterClrMapping/>
  </p:clrMapOvr>
  <p:hf sldNum="0" hdr="0" ftr="0" dt="0"/>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2897982"/>
            <a:ext cx="12204731" cy="3960019"/>
          </a:xfrm>
          <a:prstGeom prst="rect">
            <a:avLst/>
          </a:prstGeom>
        </p:spPr>
        <p:txBody>
          <a:bodyPr/>
          <a:lstStyle/>
          <a:p>
            <a:endParaRPr lang="th-TH"/>
          </a:p>
        </p:txBody>
      </p:sp>
    </p:spTree>
    <p:extLst>
      <p:ext uri="{BB962C8B-B14F-4D97-AF65-F5344CB8AC3E}">
        <p14:creationId xmlns:p14="http://schemas.microsoft.com/office/powerpoint/2010/main" val="3835345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hasCustomPrompt="1"/>
          </p:nvPr>
        </p:nvSpPr>
        <p:spPr>
          <a:xfrm>
            <a:off x="838200" y="87537"/>
            <a:ext cx="10515600" cy="905377"/>
          </a:xfrm>
        </p:spPr>
        <p:txBody>
          <a:bodyPr anchor="b">
            <a:normAutofit/>
          </a:bodyPr>
          <a:lstStyle>
            <a:lvl1pPr>
              <a:defRPr sz="3200" b="1">
                <a:solidFill>
                  <a:srgbClr val="717984"/>
                </a:solidFill>
                <a:latin typeface="Poppins Medium" panose="00000600000000000000" pitchFamily="2" charset="0"/>
                <a:cs typeface="Poppins Medium" panose="00000600000000000000" pitchFamily="2" charset="0"/>
              </a:defRPr>
            </a:lvl1pPr>
          </a:lstStyle>
          <a:p>
            <a:r>
              <a:rPr lang="en-US"/>
              <a:t>Agenda</a:t>
            </a:r>
          </a:p>
        </p:txBody>
      </p:sp>
      <p:sp>
        <p:nvSpPr>
          <p:cNvPr id="5" name="Footer Placeholder 4">
            <a:extLst>
              <a:ext uri="{FF2B5EF4-FFF2-40B4-BE49-F238E27FC236}">
                <a16:creationId xmlns:a16="http://schemas.microsoft.com/office/drawing/2014/main" id="{344C3062-9393-DE93-FCA3-576BC1C5006A}"/>
              </a:ext>
            </a:extLst>
          </p:cNvPr>
          <p:cNvSpPr>
            <a:spLocks noGrp="1"/>
          </p:cNvSpPr>
          <p:nvPr>
            <p:ph type="ftr" sz="quarter" idx="11"/>
          </p:nvPr>
        </p:nvSpPr>
        <p:spPr>
          <a:xfrm>
            <a:off x="4038600" y="6356350"/>
            <a:ext cx="4114800" cy="365125"/>
          </a:xfrm>
          <a:prstGeom prst="rect">
            <a:avLst/>
          </a:prstGeom>
        </p:spPr>
        <p:txBody>
          <a:bodyPr/>
          <a:lstStyle>
            <a:lvl1pPr>
              <a:defRPr>
                <a:solidFill>
                  <a:srgbClr val="334050"/>
                </a:solidFill>
                <a:latin typeface="Poppins ExtraBold" panose="00000900000000000000" pitchFamily="2" charset="0"/>
                <a:cs typeface="Poppins ExtraBold" panose="00000900000000000000" pitchFamily="2" charset="0"/>
              </a:defRPr>
            </a:lvl1pPr>
          </a:lstStyle>
          <a:p>
            <a:endParaRPr lang="en-US"/>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B5AD3E59-6322-BB78-C2B8-49ED33E36444}"/>
              </a:ext>
            </a:extLst>
          </p:cNvPr>
          <p:cNvSpPr>
            <a:spLocks noGrp="1"/>
          </p:cNvSpPr>
          <p:nvPr>
            <p:ph idx="1"/>
          </p:nvPr>
        </p:nvSpPr>
        <p:spPr>
          <a:xfrm>
            <a:off x="838200" y="1825625"/>
            <a:ext cx="10515600" cy="4351338"/>
          </a:xfrm>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8850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E8D1-0BCD-BFEB-A405-BB040CBACCBC}"/>
              </a:ext>
            </a:extLst>
          </p:cNvPr>
          <p:cNvSpPr>
            <a:spLocks noGrp="1"/>
          </p:cNvSpPr>
          <p:nvPr>
            <p:ph type="title"/>
          </p:nvPr>
        </p:nvSpPr>
        <p:spPr>
          <a:xfrm>
            <a:off x="838200" y="87537"/>
            <a:ext cx="10515600" cy="905377"/>
          </a:xfrm>
        </p:spPr>
        <p:txBody>
          <a:bodyPr anchor="b">
            <a:normAutofit/>
          </a:bodyPr>
          <a:lstStyle>
            <a:lvl1pPr>
              <a:defRPr sz="3200" b="1">
                <a:solidFill>
                  <a:srgbClr val="334050"/>
                </a:solidFill>
                <a:latin typeface="Poppins Medium" panose="00000600000000000000" pitchFamily="2" charset="0"/>
                <a:cs typeface="Poppins Medium" panose="000006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5366EE3-8439-8E54-2FAD-E1495189BD89}"/>
              </a:ext>
            </a:extLst>
          </p:cNvPr>
          <p:cNvSpPr>
            <a:spLocks noGrp="1"/>
          </p:cNvSpPr>
          <p:nvPr>
            <p:ph idx="1"/>
          </p:nvPr>
        </p:nvSpPr>
        <p:spPr/>
        <p:txBody>
          <a:bodyPr/>
          <a:lstStyle>
            <a:lvl1pPr marL="228600" indent="-228600">
              <a:buClr>
                <a:srgbClr val="FEAB21"/>
              </a:buClr>
              <a:buFont typeface="Wingdings" panose="05000000000000000000" pitchFamily="2" charset="2"/>
              <a:buChar char="§"/>
              <a:defRPr sz="2400">
                <a:solidFill>
                  <a:srgbClr val="334050"/>
                </a:solidFill>
                <a:latin typeface="Poppins Medium" panose="00000600000000000000" pitchFamily="2" charset="0"/>
                <a:cs typeface="Poppins Medium" panose="00000600000000000000" pitchFamily="2" charset="0"/>
              </a:defRPr>
            </a:lvl1pPr>
            <a:lvl2pPr>
              <a:defRPr sz="2000">
                <a:solidFill>
                  <a:srgbClr val="717984"/>
                </a:solidFill>
                <a:latin typeface="Poppins Medium" panose="00000600000000000000" pitchFamily="2" charset="0"/>
                <a:cs typeface="Poppins Medium" panose="00000600000000000000" pitchFamily="2" charset="0"/>
              </a:defRPr>
            </a:lvl2pPr>
            <a:lvl3pPr marL="1143000" indent="-228600">
              <a:buSzPct val="85000"/>
              <a:buFont typeface="Courier New" panose="02070309020205020404" pitchFamily="49" charset="0"/>
              <a:buChar char="o"/>
              <a:defRPr sz="1800">
                <a:solidFill>
                  <a:srgbClr val="717984"/>
                </a:solidFill>
                <a:latin typeface="Poppins Light" panose="00000400000000000000" pitchFamily="2" charset="0"/>
                <a:cs typeface="Poppins Light" panose="00000400000000000000" pitchFamily="2" charset="0"/>
              </a:defRPr>
            </a:lvl3pPr>
            <a:lvl4pPr marL="1600200" indent="-228600">
              <a:buFont typeface="Calibri" panose="020F0502020204030204" pitchFamily="34" charset="0"/>
              <a:buChar char="­"/>
              <a:defRPr>
                <a:solidFill>
                  <a:srgbClr val="717984"/>
                </a:solidFill>
                <a:latin typeface="Poppins Light" panose="00000400000000000000" pitchFamily="2" charset="0"/>
                <a:cs typeface="Poppins Light" panose="00000400000000000000" pitchFamily="2" charset="0"/>
              </a:defRPr>
            </a:lvl4pPr>
            <a:lvl5pPr marL="2057400" indent="-228600">
              <a:buSzPct val="70000"/>
              <a:buFont typeface="Wingdings" panose="05000000000000000000" pitchFamily="2" charset="2"/>
              <a:buChar char="Ø"/>
              <a:defRPr>
                <a:solidFill>
                  <a:srgbClr val="717984"/>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CF49685-D97F-7207-BF2F-D4192A2E4F72}"/>
              </a:ext>
            </a:extLst>
          </p:cNvPr>
          <p:cNvCxnSpPr>
            <a:cxnSpLocks/>
          </p:cNvCxnSpPr>
          <p:nvPr userDrawn="1"/>
        </p:nvCxnSpPr>
        <p:spPr>
          <a:xfrm>
            <a:off x="609600" y="975765"/>
            <a:ext cx="10972800" cy="0"/>
          </a:xfrm>
          <a:prstGeom prst="line">
            <a:avLst/>
          </a:prstGeom>
          <a:ln w="38100">
            <a:solidFill>
              <a:srgbClr val="FEAB2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A556840-47B9-FF6B-C0B8-112142E89D2F}"/>
              </a:ext>
            </a:extLst>
          </p:cNvPr>
          <p:cNvSpPr>
            <a:spLocks noGrp="1"/>
          </p:cNvSpPr>
          <p:nvPr>
            <p:ph type="body" sz="quarter" idx="12"/>
          </p:nvPr>
        </p:nvSpPr>
        <p:spPr>
          <a:xfrm>
            <a:off x="838201" y="1016221"/>
            <a:ext cx="10515599" cy="499386"/>
          </a:xfrm>
        </p:spPr>
        <p:txBody>
          <a:bodyPr>
            <a:normAutofit/>
          </a:bodyPr>
          <a:lstStyle>
            <a:lvl1pPr marL="0" indent="0">
              <a:buNone/>
              <a:defRPr sz="2400" i="1">
                <a:solidFill>
                  <a:srgbClr val="717984"/>
                </a:solidFill>
                <a:latin typeface="Poppins Medium" panose="00000600000000000000" pitchFamily="2" charset="0"/>
                <a:cs typeface="Poppins Medium" panose="000006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975151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CA97C3-8140-4347-AE5B-2B1BD1DAD8A4}"/>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827489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38818"/>
            <a:ext cx="10515600" cy="765175"/>
          </a:xfrm>
        </p:spPr>
        <p:txBody>
          <a:bodyPr>
            <a:noAutofit/>
          </a:bodyPr>
          <a:lstStyle>
            <a:lvl1pPr algn="ctr">
              <a:defRPr sz="6600"/>
            </a:lvl1pPr>
          </a:lstStyle>
          <a:p>
            <a:r>
              <a:rPr lang="en-US"/>
              <a:t>Click to edit Master title style</a:t>
            </a:r>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a:p>
        </p:txBody>
      </p:sp>
      <p:sp>
        <p:nvSpPr>
          <p:cNvPr id="4" name="Content Placeholder 3"/>
          <p:cNvSpPr>
            <a:spLocks noGrp="1"/>
          </p:cNvSpPr>
          <p:nvPr>
            <p:ph sz="quarter" idx="13"/>
          </p:nvPr>
        </p:nvSpPr>
        <p:spPr>
          <a:xfrm>
            <a:off x="3644900" y="1147534"/>
            <a:ext cx="4902200" cy="406400"/>
          </a:xfrm>
        </p:spPr>
        <p:txBody>
          <a:bodyPr anchor="ctr">
            <a:noAutofit/>
          </a:bodyPr>
          <a:lstStyle>
            <a:lvl1pPr marL="0" indent="0" algn="ctr">
              <a:buFont typeface="Arial" panose="020B0604020202020204" pitchFamily="34" charset="0"/>
              <a:buNone/>
              <a:defRPr sz="1600"/>
            </a:lvl1pPr>
          </a:lstStyle>
          <a:p>
            <a:pPr lvl="0"/>
            <a:r>
              <a:rPr lang="en-US"/>
              <a:t>Click to edit Master text styles</a:t>
            </a:r>
          </a:p>
        </p:txBody>
      </p:sp>
    </p:spTree>
    <p:extLst>
      <p:ext uri="{BB962C8B-B14F-4D97-AF65-F5344CB8AC3E}">
        <p14:creationId xmlns:p14="http://schemas.microsoft.com/office/powerpoint/2010/main" val="2284921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555" y="546306"/>
            <a:ext cx="10072437" cy="685481"/>
          </a:xfrm>
        </p:spPr>
        <p:txBody>
          <a:bodyPr anchor="ctr">
            <a:normAutofit/>
          </a:bodyPr>
          <a:lstStyle>
            <a:lvl1pPr>
              <a:defRPr sz="2160" b="1">
                <a:solidFill>
                  <a:srgbClr val="44546A"/>
                </a:solidFill>
                <a:latin typeface="Gilroy"/>
              </a:defRPr>
            </a:lvl1pPr>
          </a:lstStyle>
          <a:p>
            <a:r>
              <a:rPr lang="en-US"/>
              <a:t>Click to edit Master title style</a:t>
            </a:r>
          </a:p>
        </p:txBody>
      </p:sp>
      <p:sp>
        <p:nvSpPr>
          <p:cNvPr id="3" name="Content Placeholder 2"/>
          <p:cNvSpPr>
            <a:spLocks noGrp="1"/>
          </p:cNvSpPr>
          <p:nvPr>
            <p:ph idx="1"/>
          </p:nvPr>
        </p:nvSpPr>
        <p:spPr>
          <a:xfrm>
            <a:off x="1069349" y="2469163"/>
            <a:ext cx="10206082" cy="2209026"/>
          </a:xfrm>
        </p:spPr>
        <p:txBody>
          <a:bodyPr>
            <a:normAutofit/>
          </a:bodyPr>
          <a:lstStyle>
            <a:lvl1pPr marL="228605" indent="-228605">
              <a:buClr>
                <a:srgbClr val="FFAB21"/>
              </a:buClr>
              <a:buFont typeface="Wingdings" panose="05000000000000000000" pitchFamily="2" charset="2"/>
              <a:buChar char="§"/>
              <a:defRPr sz="2000">
                <a:solidFill>
                  <a:srgbClr val="44546A"/>
                </a:solidFill>
                <a:latin typeface="Gilroy"/>
              </a:defRPr>
            </a:lvl1pPr>
            <a:lvl2pPr marL="685814" indent="-228605">
              <a:buClr>
                <a:srgbClr val="44546A"/>
              </a:buClr>
              <a:buFont typeface="Arial" panose="020B0604020202020204" pitchFamily="34" charset="0"/>
              <a:buChar char="•"/>
              <a:defRPr sz="1800">
                <a:solidFill>
                  <a:srgbClr val="707984"/>
                </a:solidFill>
                <a:latin typeface="Gilroy"/>
              </a:defRPr>
            </a:lvl2pPr>
            <a:lvl3pPr marL="1143023" indent="-228605">
              <a:buClr>
                <a:srgbClr val="FFAB21"/>
              </a:buClr>
              <a:buFont typeface="Courier New" panose="02070309020205020404" pitchFamily="49" charset="0"/>
              <a:buChar char="o"/>
              <a:defRPr sz="1600">
                <a:solidFill>
                  <a:srgbClr val="707984"/>
                </a:solidFill>
                <a:latin typeface="Gilroy"/>
              </a:defRPr>
            </a:lvl3pPr>
            <a:lvl4pPr marL="1600232" indent="-228605">
              <a:buClr>
                <a:srgbClr val="FFAB21"/>
              </a:buClr>
              <a:buFont typeface="Wingdings" panose="05000000000000000000" pitchFamily="2" charset="2"/>
              <a:buChar char="v"/>
              <a:defRPr sz="1400">
                <a:solidFill>
                  <a:srgbClr val="707984"/>
                </a:solidFill>
                <a:latin typeface="Gilroy"/>
              </a:defRPr>
            </a:lvl4pPr>
            <a:lvl5pPr marL="2057441" indent="-228605">
              <a:buClr>
                <a:srgbClr val="FFAB21"/>
              </a:buClr>
              <a:buFont typeface="Wingdings" panose="05000000000000000000" pitchFamily="2" charset="2"/>
              <a:buChar char="Ø"/>
              <a:defRPr sz="1400">
                <a:solidFill>
                  <a:srgbClr val="707984"/>
                </a:solidFill>
                <a:latin typeface="Gilro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904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Text formats">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6D77CBC-548B-95E7-738A-D8B44EFE7DAD}"/>
              </a:ext>
            </a:extLst>
          </p:cNvPr>
          <p:cNvSpPr>
            <a:spLocks noGrp="1"/>
          </p:cNvSpPr>
          <p:nvPr>
            <p:ph idx="1"/>
          </p:nvPr>
        </p:nvSpPr>
        <p:spPr>
          <a:xfrm>
            <a:off x="762555" y="1613265"/>
            <a:ext cx="10206082" cy="3631469"/>
          </a:xfrm>
          <a:prstGeom prst="rect">
            <a:avLst/>
          </a:prstGeom>
        </p:spPr>
        <p:txBody>
          <a:bodyPr anchor="ctr">
            <a:normAutofit/>
          </a:bodyPr>
          <a:lstStyle>
            <a:lvl1pPr marL="228600" indent="-228600">
              <a:buClr>
                <a:srgbClr val="FEAB21"/>
              </a:buClr>
              <a:buFont typeface="Wingdings" panose="05000000000000000000" pitchFamily="2" charset="2"/>
              <a:buChar char="§"/>
              <a:defRPr sz="1400">
                <a:solidFill>
                  <a:srgbClr val="33404F"/>
                </a:solidFill>
                <a:latin typeface="Gilroy" panose="00000500000000000000"/>
                <a:ea typeface="Lato Medium" panose="020F0502020204030203" pitchFamily="34" charset="0"/>
                <a:cs typeface="Lato Medium" panose="020F0502020204030203" pitchFamily="34" charset="0"/>
              </a:defRPr>
            </a:lvl1pPr>
            <a:lvl2pPr marL="571500" indent="-285750">
              <a:lnSpc>
                <a:spcPct val="100000"/>
              </a:lnSpc>
              <a:spcBef>
                <a:spcPts val="600"/>
              </a:spcBef>
              <a:buFont typeface="Arial" panose="020B060402020202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2pPr>
            <a:lvl3pPr marL="801688" indent="-228600">
              <a:lnSpc>
                <a:spcPct val="100000"/>
              </a:lnSpc>
              <a:spcBef>
                <a:spcPts val="600"/>
              </a:spcBef>
              <a:buSzPct val="85000"/>
              <a:buFont typeface="Courier New" panose="02070309020205020404" pitchFamily="49" charset="0"/>
              <a:buChar char="o"/>
              <a:defRPr sz="1400">
                <a:solidFill>
                  <a:srgbClr val="33404F"/>
                </a:solidFill>
                <a:latin typeface="Gilroy" panose="00000500000000000000"/>
                <a:ea typeface="Lato Medium" panose="020F0502020204030203" pitchFamily="34" charset="0"/>
                <a:cs typeface="Lato Medium" panose="020F0502020204030203" pitchFamily="34" charset="0"/>
              </a:defRPr>
            </a:lvl3pPr>
            <a:lvl4pPr marL="1139825" indent="-228600">
              <a:lnSpc>
                <a:spcPct val="100000"/>
              </a:lnSpc>
              <a:spcBef>
                <a:spcPts val="600"/>
              </a:spcBef>
              <a:buFont typeface="Calibri" panose="020F0502020204030204" pitchFamily="34" charset="0"/>
              <a:buChar char="­"/>
              <a:defRPr sz="1400">
                <a:solidFill>
                  <a:srgbClr val="33404F"/>
                </a:solidFill>
                <a:latin typeface="Gilroy" panose="00000500000000000000"/>
                <a:ea typeface="Lato Medium" panose="020F0502020204030203" pitchFamily="34" charset="0"/>
                <a:cs typeface="Lato Medium" panose="020F0502020204030203" pitchFamily="34" charset="0"/>
              </a:defRPr>
            </a:lvl4pPr>
            <a:lvl5pPr marL="1376363" indent="-236538">
              <a:lnSpc>
                <a:spcPct val="100000"/>
              </a:lnSpc>
              <a:spcBef>
                <a:spcPts val="600"/>
              </a:spcBef>
              <a:buSzPct val="70000"/>
              <a:buFont typeface="Wingdings" panose="05000000000000000000" pitchFamily="2" charset="2"/>
              <a:buChar char="Ø"/>
              <a:defRPr sz="1400">
                <a:solidFill>
                  <a:srgbClr val="33404F"/>
                </a:solidFill>
                <a:latin typeface="Gilroy" panose="00000500000000000000"/>
                <a:ea typeface="Lato Medium" panose="020F0502020204030203" pitchFamily="34" charset="0"/>
                <a:cs typeface="Lato Medium"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6E7D6656-9CF4-F15E-1253-3227DB521D71}"/>
              </a:ext>
            </a:extLst>
          </p:cNvPr>
          <p:cNvSpPr>
            <a:spLocks noGrp="1"/>
          </p:cNvSpPr>
          <p:nvPr>
            <p:ph type="title" hasCustomPrompt="1"/>
          </p:nvPr>
        </p:nvSpPr>
        <p:spPr>
          <a:xfrm>
            <a:off x="762552" y="546306"/>
            <a:ext cx="7315200" cy="457200"/>
          </a:xfrm>
          <a:prstGeom prst="rect">
            <a:avLst/>
          </a:prstGeom>
        </p:spPr>
        <p:txBody>
          <a:bodyPr anchor="ctr">
            <a:noAutofit/>
          </a:bodyPr>
          <a:lstStyle>
            <a:lvl1pPr>
              <a:defRPr sz="2800" b="1">
                <a:solidFill>
                  <a:srgbClr val="44546A"/>
                </a:solidFill>
                <a:latin typeface="Gilroy"/>
              </a:defRPr>
            </a:lvl1pPr>
          </a:lstStyle>
          <a:p>
            <a:r>
              <a:rPr lang="en-US"/>
              <a:t>(Title here) | (sub-title here)</a:t>
            </a:r>
          </a:p>
        </p:txBody>
      </p:sp>
      <p:sp>
        <p:nvSpPr>
          <p:cNvPr id="9" name="Text Placeholder 13">
            <a:extLst>
              <a:ext uri="{FF2B5EF4-FFF2-40B4-BE49-F238E27FC236}">
                <a16:creationId xmlns:a16="http://schemas.microsoft.com/office/drawing/2014/main" id="{55E937FD-C4BF-710E-CF5E-1D76DA0EA3A4}"/>
              </a:ext>
            </a:extLst>
          </p:cNvPr>
          <p:cNvSpPr>
            <a:spLocks noGrp="1"/>
          </p:cNvSpPr>
          <p:nvPr>
            <p:ph type="body" sz="quarter" idx="11" hasCustomPrompt="1"/>
          </p:nvPr>
        </p:nvSpPr>
        <p:spPr>
          <a:xfrm>
            <a:off x="762553" y="1041116"/>
            <a:ext cx="7315200" cy="457200"/>
          </a:xfrm>
          <a:prstGeom prst="rect">
            <a:avLst/>
          </a:prstGeom>
        </p:spPr>
        <p:txBody>
          <a:bodyPr anchor="t"/>
          <a:lstStyle>
            <a:lvl1pPr>
              <a:defRPr sz="2000" b="0">
                <a:solidFill>
                  <a:schemeClr val="bg1">
                    <a:lumMod val="50000"/>
                  </a:schemeClr>
                </a:solidFill>
                <a:latin typeface="Gilroy" panose="00000500000000000000"/>
              </a:defRPr>
            </a:lvl1pPr>
          </a:lstStyle>
          <a:p>
            <a:pPr lvl="0"/>
            <a:r>
              <a:rPr lang="en-US"/>
              <a:t>(tagline here)</a:t>
            </a:r>
          </a:p>
        </p:txBody>
      </p:sp>
      <p:cxnSp>
        <p:nvCxnSpPr>
          <p:cNvPr id="10" name="Straight Connector 9">
            <a:extLst>
              <a:ext uri="{FF2B5EF4-FFF2-40B4-BE49-F238E27FC236}">
                <a16:creationId xmlns:a16="http://schemas.microsoft.com/office/drawing/2014/main" id="{5BAE9B0F-DCC5-5BE4-8B48-E8CFF8BA3CA4}"/>
              </a:ext>
            </a:extLst>
          </p:cNvPr>
          <p:cNvCxnSpPr/>
          <p:nvPr/>
        </p:nvCxnSpPr>
        <p:spPr>
          <a:xfrm>
            <a:off x="762552" y="1022311"/>
            <a:ext cx="7315200" cy="0"/>
          </a:xfrm>
          <a:prstGeom prst="line">
            <a:avLst/>
          </a:prstGeom>
          <a:ln w="28575">
            <a:solidFill>
              <a:srgbClr val="FEAB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028781"/>
      </p:ext>
    </p:extLst>
  </p:cSld>
  <p:clrMapOvr>
    <a:masterClrMapping/>
  </p:clrMapOvr>
  <p:extLst>
    <p:ext uri="{DCECCB84-F9BA-43D5-87BE-67443E8EF086}">
      <p15:sldGuideLst xmlns:p15="http://schemas.microsoft.com/office/powerpoint/2012/main">
        <p15:guide id="1" pos="957">
          <p15:clr>
            <a:srgbClr val="FBAE40"/>
          </p15:clr>
        </p15:guide>
        <p15:guide id="2" pos="11842">
          <p15:clr>
            <a:srgbClr val="FBAE40"/>
          </p15:clr>
        </p15:guide>
        <p15:guide id="3" orient="horz" pos="493">
          <p15:clr>
            <a:srgbClr val="FBAE40"/>
          </p15:clr>
        </p15:guide>
        <p15:guide id="4" orient="horz" pos="670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5EE33854-41CF-433C-A2EB-0F8C8B2AA6A7}"/>
              </a:ext>
            </a:extLst>
          </p:cNvPr>
          <p:cNvSpPr>
            <a:spLocks noGrp="1"/>
          </p:cNvSpPr>
          <p:nvPr>
            <p:ph type="sldNum" sz="quarter" idx="4"/>
          </p:nvPr>
        </p:nvSpPr>
        <p:spPr>
          <a:xfrm>
            <a:off x="11825367" y="6521738"/>
            <a:ext cx="366634" cy="336263"/>
          </a:xfrm>
          <a:prstGeom prst="rect">
            <a:avLst/>
          </a:prstGeom>
        </p:spPr>
        <p:txBody>
          <a:bodyPr anchor="b"/>
          <a:lstStyle>
            <a:lvl1pPr algn="r">
              <a:defRPr sz="690" b="1">
                <a:latin typeface="Lato Light" panose="020F0502020204030203"/>
              </a:defRPr>
            </a:lvl1pPr>
          </a:lstStyle>
          <a:p>
            <a:fld id="{55939D5A-F909-DD46-ABD9-975AC8500914}" type="slidenum">
              <a:rPr lang="en-US" smtClean="0"/>
              <a:pPr/>
              <a:t>‹#›</a:t>
            </a:fld>
            <a:endParaRPr lang="en-US"/>
          </a:p>
        </p:txBody>
      </p:sp>
      <p:sp>
        <p:nvSpPr>
          <p:cNvPr id="4" name="Object14">
            <a:extLst>
              <a:ext uri="{FF2B5EF4-FFF2-40B4-BE49-F238E27FC236}">
                <a16:creationId xmlns:a16="http://schemas.microsoft.com/office/drawing/2014/main" id="{34D566AC-2526-6B44-AC93-3FA522CB8AF7}"/>
              </a:ext>
            </a:extLst>
          </p:cNvPr>
          <p:cNvSpPr/>
          <p:nvPr userDrawn="1"/>
        </p:nvSpPr>
        <p:spPr>
          <a:xfrm>
            <a:off x="1837384" y="469229"/>
            <a:ext cx="8517233" cy="552450"/>
          </a:xfrm>
          <a:prstGeom prst="rect">
            <a:avLst/>
          </a:prstGeom>
          <a:noFill/>
          <a:ln/>
        </p:spPr>
        <p:txBody>
          <a:bodyPr wrap="square" lIns="0" tIns="0" rIns="0" bIns="0" rtlCol="0" anchor="b"/>
          <a:lstStyle/>
          <a:p>
            <a:pPr marL="0" algn="ctr" defTabSz="609539" rtl="1" eaLnBrk="1" latinLnBrk="0" hangingPunct="1">
              <a:lnSpc>
                <a:spcPct val="150000"/>
              </a:lnSpc>
            </a:pPr>
            <a:endParaRPr lang="en-US" sz="2666"/>
          </a:p>
        </p:txBody>
      </p:sp>
      <p:sp>
        <p:nvSpPr>
          <p:cNvPr id="10" name="Content Placeholder 9">
            <a:extLst>
              <a:ext uri="{FF2B5EF4-FFF2-40B4-BE49-F238E27FC236}">
                <a16:creationId xmlns:a16="http://schemas.microsoft.com/office/drawing/2014/main" id="{2036A5DE-4599-0A42-8072-B98A327EA39C}"/>
              </a:ext>
            </a:extLst>
          </p:cNvPr>
          <p:cNvSpPr>
            <a:spLocks noGrp="1"/>
          </p:cNvSpPr>
          <p:nvPr>
            <p:ph sz="quarter" idx="10"/>
          </p:nvPr>
        </p:nvSpPr>
        <p:spPr>
          <a:xfrm>
            <a:off x="3382" y="776511"/>
            <a:ext cx="12188619" cy="587375"/>
          </a:xfrm>
          <a:prstGeom prst="rect">
            <a:avLst/>
          </a:prstGeom>
        </p:spPr>
        <p:txBody>
          <a:bodyPr numCol="1" anchor="ctr"/>
          <a:lstStyle>
            <a:lvl1pPr marL="0" indent="0" algn="ctr">
              <a:buNone/>
              <a:defRPr sz="2400" b="1">
                <a:solidFill>
                  <a:srgbClr val="4B4B4B"/>
                </a:solidFill>
                <a:latin typeface="Poppins" pitchFamily="2" charset="77"/>
                <a:cs typeface="Poppins" pitchFamily="2" charset="77"/>
              </a:defRPr>
            </a:lvl1pPr>
          </a:lstStyle>
          <a:p>
            <a:pPr lvl="0"/>
            <a:endParaRPr lang="en-US"/>
          </a:p>
        </p:txBody>
      </p:sp>
      <p:sp>
        <p:nvSpPr>
          <p:cNvPr id="15" name="Content Placeholder 14">
            <a:extLst>
              <a:ext uri="{FF2B5EF4-FFF2-40B4-BE49-F238E27FC236}">
                <a16:creationId xmlns:a16="http://schemas.microsoft.com/office/drawing/2014/main" id="{8470CE6F-7742-A44C-AE6A-9CB0AD79CB7E}"/>
              </a:ext>
            </a:extLst>
          </p:cNvPr>
          <p:cNvSpPr>
            <a:spLocks noGrp="1"/>
          </p:cNvSpPr>
          <p:nvPr>
            <p:ph sz="quarter" idx="11"/>
          </p:nvPr>
        </p:nvSpPr>
        <p:spPr>
          <a:xfrm>
            <a:off x="3382" y="1416610"/>
            <a:ext cx="12188619" cy="519642"/>
          </a:xfrm>
          <a:prstGeom prst="rect">
            <a:avLst/>
          </a:prstGeom>
        </p:spPr>
        <p:txBody>
          <a:bodyPr anchor="ctr"/>
          <a:lstStyle>
            <a:lvl1pPr marL="0" indent="0" algn="ctr">
              <a:buNone/>
              <a:defRPr sz="2160">
                <a:solidFill>
                  <a:srgbClr val="FFAC22"/>
                </a:solidFill>
              </a:defRPr>
            </a:lvl1pPr>
          </a:lstStyle>
          <a:p>
            <a:pPr lvl="0"/>
            <a:r>
              <a:rPr lang="en-US"/>
              <a:t>Click to edit Master text styles</a:t>
            </a:r>
          </a:p>
        </p:txBody>
      </p:sp>
    </p:spTree>
    <p:extLst>
      <p:ext uri="{BB962C8B-B14F-4D97-AF65-F5344CB8AC3E}">
        <p14:creationId xmlns:p14="http://schemas.microsoft.com/office/powerpoint/2010/main" val="812657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54D1E80-D66D-40B6-BAEE-26FC64CA4FE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C54D1E80-D66D-40B6-BAEE-26FC64CA4F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6C753DD-64B8-4E21-A402-C1330C7B247F}"/>
              </a:ext>
            </a:extLst>
          </p:cNvPr>
          <p:cNvSpPr/>
          <p:nvPr userDrawn="1">
            <p:custDataLst>
              <p:tags r:id="rId2"/>
            </p:custDataLst>
          </p:nvPr>
        </p:nvSpPr>
        <p:spPr>
          <a:xfrm>
            <a:off x="0" y="0"/>
            <a:ext cx="158750" cy="15875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Cambria" panose="02040503050406030204" pitchFamily="18" charset="0"/>
              <a:ea typeface="+mj-ea"/>
              <a:cs typeface="+mj-cs"/>
              <a:sym typeface="Cambria" panose="02040503050406030204" pitchFamily="18" charset="0"/>
            </a:endParaRP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a:xfrm>
            <a:off x="11409431" y="6529386"/>
            <a:ext cx="537262" cy="206104"/>
          </a:xfrm>
          <a:prstGeom prst="rect">
            <a:avLst/>
          </a:prstGeom>
        </p:spPr>
        <p:txBody>
          <a:bodyPr anchor="ctr"/>
          <a:lstStyle>
            <a:lvl1pPr algn="r">
              <a:defRPr lang="en-US" smtClean="0"/>
            </a:lvl1pPr>
          </a:lstStyle>
          <a:p>
            <a:fld id="{19B51A1E-902D-48AF-9020-955120F399B6}" type="slidenum">
              <a:rPr lang="en-US" smtClean="0"/>
              <a:pPr/>
              <a:t>‹#›</a:t>
            </a:fld>
            <a:endParaRPr lang="en-US"/>
          </a:p>
        </p:txBody>
      </p:sp>
      <p:sp>
        <p:nvSpPr>
          <p:cNvPr id="32" name="Text Placeholder 16">
            <a:extLst>
              <a:ext uri="{FF2B5EF4-FFF2-40B4-BE49-F238E27FC236}">
                <a16:creationId xmlns:a16="http://schemas.microsoft.com/office/drawing/2014/main" id="{8ACD5EE3-ACCB-D8AF-31BF-8AFF13E23920}"/>
              </a:ext>
            </a:extLst>
          </p:cNvPr>
          <p:cNvSpPr>
            <a:spLocks noGrp="1"/>
          </p:cNvSpPr>
          <p:nvPr>
            <p:ph type="body" sz="quarter" idx="16" hasCustomPrompt="1"/>
          </p:nvPr>
        </p:nvSpPr>
        <p:spPr>
          <a:xfrm>
            <a:off x="609601" y="657021"/>
            <a:ext cx="10966450" cy="411889"/>
          </a:xfrm>
          <a:prstGeom prst="rect">
            <a:avLst/>
          </a:prstGeom>
          <a:noFill/>
        </p:spPr>
        <p:txBody>
          <a:bodyPr vert="horz" lIns="0" tIns="0" rIns="0" bIns="45720" rtlCol="0" anchor="t">
            <a:noAutofit/>
          </a:bodyPr>
          <a:lstStyle>
            <a:lvl1pPr marL="0" indent="0">
              <a:buNone/>
              <a:defRPr lang="en-US" sz="2800" b="1" i="0" dirty="0">
                <a:solidFill>
                  <a:schemeClr val="accent2"/>
                </a:solidFill>
                <a:latin typeface="Gilroy"/>
              </a:defRPr>
            </a:lvl1pPr>
          </a:lstStyle>
          <a:p>
            <a:pPr marL="266700" lvl="0" indent="-266700"/>
            <a:r>
              <a:rPr lang="en-US"/>
              <a:t>Edit Master text styles</a:t>
            </a:r>
          </a:p>
        </p:txBody>
      </p:sp>
      <p:pic>
        <p:nvPicPr>
          <p:cNvPr id="8" name="Picture 7">
            <a:extLst>
              <a:ext uri="{FF2B5EF4-FFF2-40B4-BE49-F238E27FC236}">
                <a16:creationId xmlns:a16="http://schemas.microsoft.com/office/drawing/2014/main" id="{DC33CAE6-A2BB-9432-EABD-168DC229096D}"/>
              </a:ext>
            </a:extLst>
          </p:cNvPr>
          <p:cNvPicPr>
            <a:picLocks noChangeAspect="1"/>
          </p:cNvPicPr>
          <p:nvPr userDrawn="1"/>
        </p:nvPicPr>
        <p:blipFill>
          <a:blip r:embed="rId6"/>
          <a:stretch>
            <a:fillRect/>
          </a:stretch>
        </p:blipFill>
        <p:spPr>
          <a:xfrm>
            <a:off x="239265" y="189129"/>
            <a:ext cx="304824" cy="304800"/>
          </a:xfrm>
          <a:prstGeom prst="rect">
            <a:avLst/>
          </a:prstGeom>
        </p:spPr>
      </p:pic>
      <p:sp>
        <p:nvSpPr>
          <p:cNvPr id="2" name="Text Placeholder 16">
            <a:extLst>
              <a:ext uri="{FF2B5EF4-FFF2-40B4-BE49-F238E27FC236}">
                <a16:creationId xmlns:a16="http://schemas.microsoft.com/office/drawing/2014/main" id="{D2CA2A90-37FA-FFED-F086-AAF8F7FF0F05}"/>
              </a:ext>
            </a:extLst>
          </p:cNvPr>
          <p:cNvSpPr>
            <a:spLocks noGrp="1"/>
          </p:cNvSpPr>
          <p:nvPr>
            <p:ph type="body" sz="quarter" idx="17" hasCustomPrompt="1"/>
          </p:nvPr>
        </p:nvSpPr>
        <p:spPr>
          <a:xfrm>
            <a:off x="609601" y="1068910"/>
            <a:ext cx="10972799" cy="424732"/>
          </a:xfrm>
          <a:prstGeom prst="rect">
            <a:avLst/>
          </a:prstGeom>
          <a:noFill/>
        </p:spPr>
        <p:txBody>
          <a:bodyPr wrap="square" lIns="0" rIns="0" rtlCol="0">
            <a:spAutoFit/>
          </a:bodyPr>
          <a:lstStyle>
            <a:lvl1pPr marL="0" indent="0">
              <a:buFont typeface="Arial" panose="020B0604020202020204" pitchFamily="34" charset="0"/>
              <a:buNone/>
              <a:defRPr lang="en-US" sz="2400" b="0" dirty="0">
                <a:solidFill>
                  <a:schemeClr val="accent1">
                    <a:lumMod val="75000"/>
                  </a:schemeClr>
                </a:solidFill>
                <a:latin typeface="Gilroy" panose="00000500000000000000" pitchFamily="50" charset="0"/>
              </a:defRPr>
            </a:lvl1pPr>
          </a:lstStyle>
          <a:p>
            <a:pPr marL="0" lvl="0"/>
            <a:r>
              <a:rPr lang="en-US"/>
              <a:t>Edit Master text styles</a:t>
            </a:r>
          </a:p>
        </p:txBody>
      </p:sp>
    </p:spTree>
    <p:extLst>
      <p:ext uri="{BB962C8B-B14F-4D97-AF65-F5344CB8AC3E}">
        <p14:creationId xmlns:p14="http://schemas.microsoft.com/office/powerpoint/2010/main" val="17859840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5064749" y="0"/>
            <a:ext cx="7127251" cy="6858000"/>
          </a:xfrm>
          <a:prstGeom prst="rect">
            <a:avLst/>
          </a:prstGeom>
        </p:spPr>
        <p:txBody>
          <a:bodyPr/>
          <a:lstStyle/>
          <a:p>
            <a:endParaRPr lang="th-TH"/>
          </a:p>
        </p:txBody>
      </p:sp>
    </p:spTree>
    <p:extLst>
      <p:ext uri="{BB962C8B-B14F-4D97-AF65-F5344CB8AC3E}">
        <p14:creationId xmlns:p14="http://schemas.microsoft.com/office/powerpoint/2010/main" val="9651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ส่วนหัวของส่วน">
    <p:spTree>
      <p:nvGrpSpPr>
        <p:cNvPr id="1" name=""/>
        <p:cNvGrpSpPr/>
        <p:nvPr/>
      </p:nvGrpSpPr>
      <p:grpSpPr>
        <a:xfrm>
          <a:off x="0" y="0"/>
          <a:ext cx="0" cy="0"/>
          <a:chOff x="0" y="0"/>
          <a:chExt cx="0" cy="0"/>
        </a:xfrm>
      </p:grpSpPr>
      <p:sp>
        <p:nvSpPr>
          <p:cNvPr id="8" name="ตัวแทนรูปภาพ 7"/>
          <p:cNvSpPr>
            <a:spLocks noGrp="1"/>
          </p:cNvSpPr>
          <p:nvPr>
            <p:ph type="pic" sz="quarter" idx="10"/>
          </p:nvPr>
        </p:nvSpPr>
        <p:spPr>
          <a:xfrm>
            <a:off x="0" y="0"/>
            <a:ext cx="12192000" cy="3619500"/>
          </a:xfrm>
          <a:prstGeom prst="rect">
            <a:avLst/>
          </a:prstGeom>
        </p:spPr>
        <p:txBody>
          <a:bodyPr/>
          <a:lstStyle/>
          <a:p>
            <a:endParaRPr lang="th-TH"/>
          </a:p>
        </p:txBody>
      </p:sp>
    </p:spTree>
    <p:extLst>
      <p:ext uri="{BB962C8B-B14F-4D97-AF65-F5344CB8AC3E}">
        <p14:creationId xmlns:p14="http://schemas.microsoft.com/office/powerpoint/2010/main" val="104247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1485900"/>
            <a:ext cx="12192000" cy="2362200"/>
          </a:xfrm>
          <a:prstGeom prst="rect">
            <a:avLst/>
          </a:prstGeom>
        </p:spPr>
        <p:txBody>
          <a:bodyPr/>
          <a:lstStyle/>
          <a:p>
            <a:endParaRPr lang="th-TH"/>
          </a:p>
        </p:txBody>
      </p:sp>
    </p:spTree>
    <p:extLst>
      <p:ext uri="{BB962C8B-B14F-4D97-AF65-F5344CB8AC3E}">
        <p14:creationId xmlns:p14="http://schemas.microsoft.com/office/powerpoint/2010/main" val="225973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1485900"/>
            <a:ext cx="10297394" cy="3352800"/>
          </a:xfrm>
          <a:prstGeom prst="rect">
            <a:avLst/>
          </a:prstGeom>
        </p:spPr>
        <p:txBody>
          <a:bodyPr/>
          <a:lstStyle/>
          <a:p>
            <a:endParaRPr lang="th-TH"/>
          </a:p>
        </p:txBody>
      </p:sp>
    </p:spTree>
    <p:extLst>
      <p:ext uri="{BB962C8B-B14F-4D97-AF65-F5344CB8AC3E}">
        <p14:creationId xmlns:p14="http://schemas.microsoft.com/office/powerpoint/2010/main" val="328501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15119" y="15578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a:p>
        </p:txBody>
      </p:sp>
      <p:sp>
        <p:nvSpPr>
          <p:cNvPr id="3" name="ตัวแทนรูปภาพ 14"/>
          <p:cNvSpPr>
            <a:spLocks noGrp="1"/>
          </p:cNvSpPr>
          <p:nvPr>
            <p:ph type="pic" sz="quarter" idx="11"/>
          </p:nvPr>
        </p:nvSpPr>
        <p:spPr>
          <a:xfrm>
            <a:off x="6390151" y="3924300"/>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a:p>
        </p:txBody>
      </p:sp>
    </p:spTree>
    <p:extLst>
      <p:ext uri="{BB962C8B-B14F-4D97-AF65-F5344CB8AC3E}">
        <p14:creationId xmlns:p14="http://schemas.microsoft.com/office/powerpoint/2010/main" val="221424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3.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2.emf"/><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oleObject" Target="../embeddings/oleObject2.bin"/><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AF7F819-8352-3807-06E2-0BF4F9A75BEF}"/>
              </a:ext>
            </a:extLst>
          </p:cNvPr>
          <p:cNvGraphicFramePr>
            <a:graphicFrameLocks noChangeAspect="1"/>
          </p:cNvGraphicFramePr>
          <p:nvPr userDrawn="1">
            <p:custDataLst>
              <p:tags r:id="rId29"/>
            </p:custDataLst>
            <p:extLst>
              <p:ext uri="{D42A27DB-BD31-4B8C-83A1-F6EECF244321}">
                <p14:modId xmlns:p14="http://schemas.microsoft.com/office/powerpoint/2010/main" val="1633330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404" imgH="405" progId="TCLayout.ActiveDocument.1">
                  <p:embed/>
                </p:oleObj>
              </mc:Choice>
              <mc:Fallback>
                <p:oleObj name="think-cell Slide" r:id="rId30" imgW="404" imgH="405" progId="TCLayout.ActiveDocument.1">
                  <p:embed/>
                  <p:pic>
                    <p:nvPicPr>
                      <p:cNvPr id="2" name="think-cell data - do not delete" hidden="1">
                        <a:extLst>
                          <a:ext uri="{FF2B5EF4-FFF2-40B4-BE49-F238E27FC236}">
                            <a16:creationId xmlns:a16="http://schemas.microsoft.com/office/drawing/2014/main" id="{FAF7F819-8352-3807-06E2-0BF4F9A75BEF}"/>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1599985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Lst>
  <p:hf sldNum="0" hdr="0" ftr="0" dt="0"/>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th-TH"/>
      </a:defPPr>
      <a:lvl1pPr marL="0" algn="l" defTabSz="457200" rtl="0" eaLnBrk="1" latinLnBrk="0" hangingPunct="1">
        <a:defRPr sz="1400" kern="1200">
          <a:solidFill>
            <a:schemeClr val="tx1"/>
          </a:solidFill>
          <a:latin typeface="+mn-lt"/>
          <a:ea typeface="+mn-ea"/>
          <a:cs typeface="+mn-cs"/>
        </a:defRPr>
      </a:lvl1pPr>
      <a:lvl2pPr marL="228600" algn="l" defTabSz="457200" rtl="0" eaLnBrk="1" latinLnBrk="0" hangingPunct="1">
        <a:defRPr sz="1400" kern="1200">
          <a:solidFill>
            <a:schemeClr val="tx1"/>
          </a:solidFill>
          <a:latin typeface="+mn-lt"/>
          <a:ea typeface="+mn-ea"/>
          <a:cs typeface="+mn-cs"/>
        </a:defRPr>
      </a:lvl2pPr>
      <a:lvl3pPr marL="457200" algn="l" defTabSz="457200" rtl="0" eaLnBrk="1" latinLnBrk="0" hangingPunct="1">
        <a:defRPr sz="1400" kern="1200">
          <a:solidFill>
            <a:schemeClr val="tx1"/>
          </a:solidFill>
          <a:latin typeface="+mn-lt"/>
          <a:ea typeface="+mn-ea"/>
          <a:cs typeface="+mn-cs"/>
        </a:defRPr>
      </a:lvl3pPr>
      <a:lvl4pPr marL="685800" algn="l" defTabSz="457200" rtl="0" eaLnBrk="1" latinLnBrk="0" hangingPunct="1">
        <a:defRPr sz="1400" kern="1200">
          <a:solidFill>
            <a:schemeClr val="tx1"/>
          </a:solidFill>
          <a:latin typeface="+mn-lt"/>
          <a:ea typeface="+mn-ea"/>
          <a:cs typeface="+mn-cs"/>
        </a:defRPr>
      </a:lvl4pPr>
      <a:lvl5pPr marL="914400" algn="l" defTabSz="457200" rtl="0" eaLnBrk="1" latinLnBrk="0" hangingPunct="1">
        <a:defRPr sz="1400" kern="1200">
          <a:solidFill>
            <a:schemeClr val="tx1"/>
          </a:solidFill>
          <a:latin typeface="+mn-lt"/>
          <a:ea typeface="+mn-ea"/>
          <a:cs typeface="+mn-cs"/>
        </a:defRPr>
      </a:lvl5pPr>
      <a:lvl6pPr marL="1143000" algn="l" defTabSz="457200" rtl="0" eaLnBrk="1" latinLnBrk="0" hangingPunct="1">
        <a:defRPr sz="1400" kern="1200">
          <a:solidFill>
            <a:schemeClr val="tx1"/>
          </a:solidFill>
          <a:latin typeface="+mn-lt"/>
          <a:ea typeface="+mn-ea"/>
          <a:cs typeface="+mn-cs"/>
        </a:defRPr>
      </a:lvl6pPr>
      <a:lvl7pPr marL="1371600" algn="l" defTabSz="457200" rtl="0" eaLnBrk="1" latinLnBrk="0" hangingPunct="1">
        <a:defRPr sz="1400" kern="1200">
          <a:solidFill>
            <a:schemeClr val="tx1"/>
          </a:solidFill>
          <a:latin typeface="+mn-lt"/>
          <a:ea typeface="+mn-ea"/>
          <a:cs typeface="+mn-cs"/>
        </a:defRPr>
      </a:lvl7pPr>
      <a:lvl8pPr marL="1600200" algn="l" defTabSz="457200" rtl="0" eaLnBrk="1" latinLnBrk="0" hangingPunct="1">
        <a:defRPr sz="1400" kern="1200">
          <a:solidFill>
            <a:schemeClr val="tx1"/>
          </a:solidFill>
          <a:latin typeface="+mn-lt"/>
          <a:ea typeface="+mn-ea"/>
          <a:cs typeface="+mn-cs"/>
        </a:defRPr>
      </a:lvl8pPr>
      <a:lvl9pPr marL="1828800" algn="l" defTabSz="4572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C7F0F2-9132-8211-107B-1F1F6299DC59}"/>
              </a:ext>
            </a:extLst>
          </p:cNvPr>
          <p:cNvGraphicFramePr>
            <a:graphicFrameLocks noChangeAspect="1"/>
          </p:cNvGraphicFramePr>
          <p:nvPr>
            <p:custDataLst>
              <p:tags r:id="rId22"/>
            </p:custDataLst>
            <p:extLst>
              <p:ext uri="{D42A27DB-BD31-4B8C-83A1-F6EECF244321}">
                <p14:modId xmlns:p14="http://schemas.microsoft.com/office/powerpoint/2010/main" val="428286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411" imgH="411" progId="TCLayout.ActiveDocument.1">
                  <p:embed/>
                </p:oleObj>
              </mc:Choice>
              <mc:Fallback>
                <p:oleObj name="think-cell Slide" r:id="rId23" imgW="411" imgH="411" progId="TCLayout.ActiveDocument.1">
                  <p:embed/>
                  <p:pic>
                    <p:nvPicPr>
                      <p:cNvPr id="9" name="Object 8" hidden="1">
                        <a:extLst>
                          <a:ext uri="{FF2B5EF4-FFF2-40B4-BE49-F238E27FC236}">
                            <a16:creationId xmlns:a16="http://schemas.microsoft.com/office/drawing/2014/main" id="{B6C7F0F2-9132-8211-107B-1F1F6299DC59}"/>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pic>
        <p:nvPicPr>
          <p:cNvPr id="16" name="bg object 16"/>
          <p:cNvPicPr/>
          <p:nvPr/>
        </p:nvPicPr>
        <p:blipFill>
          <a:blip r:embed="rId25" cstate="screen">
            <a:extLst>
              <a:ext uri="{28A0092B-C50C-407E-A947-70E740481C1C}">
                <a14:useLocalDpi xmlns:a14="http://schemas.microsoft.com/office/drawing/2010/main"/>
              </a:ext>
            </a:extLst>
          </a:blip>
          <a:stretch>
            <a:fillRect/>
          </a:stretch>
        </p:blipFill>
        <p:spPr>
          <a:xfrm>
            <a:off x="275095" y="223232"/>
            <a:ext cx="274320" cy="276707"/>
          </a:xfrm>
          <a:prstGeom prst="rect">
            <a:avLst/>
          </a:prstGeom>
        </p:spPr>
      </p:pic>
      <p:sp>
        <p:nvSpPr>
          <p:cNvPr id="2" name="Holder 2"/>
          <p:cNvSpPr>
            <a:spLocks noGrp="1"/>
          </p:cNvSpPr>
          <p:nvPr>
            <p:ph type="title"/>
          </p:nvPr>
        </p:nvSpPr>
        <p:spPr>
          <a:xfrm>
            <a:off x="914259" y="2243517"/>
            <a:ext cx="1097896" cy="423193"/>
          </a:xfrm>
          <a:prstGeom prst="rect">
            <a:avLst/>
          </a:prstGeom>
        </p:spPr>
        <p:txBody>
          <a:bodyPr wrap="square" lIns="0" tIns="0" rIns="0" bIns="0">
            <a:spAutoFit/>
          </a:bodyPr>
          <a:lstStyle>
            <a:lvl1pPr>
              <a:defRPr sz="2750" b="1" i="0">
                <a:solidFill>
                  <a:schemeClr val="bg1"/>
                </a:solidFill>
                <a:latin typeface="Lato"/>
                <a:cs typeface="Lato"/>
              </a:defRPr>
            </a:lvl1pPr>
          </a:lstStyle>
          <a:p>
            <a:endParaRPr/>
          </a:p>
        </p:txBody>
      </p:sp>
      <p:sp>
        <p:nvSpPr>
          <p:cNvPr id="3" name="Holder 3"/>
          <p:cNvSpPr>
            <a:spLocks noGrp="1"/>
          </p:cNvSpPr>
          <p:nvPr>
            <p:ph type="body" idx="1"/>
          </p:nvPr>
        </p:nvSpPr>
        <p:spPr>
          <a:xfrm>
            <a:off x="1069349" y="2469163"/>
            <a:ext cx="1020608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US"/>
          </a:p>
        </p:txBody>
      </p:sp>
      <p:sp>
        <p:nvSpPr>
          <p:cNvPr id="5" name="Holder 5"/>
          <p:cNvSpPr>
            <a:spLocks noGrp="1"/>
          </p:cNvSpPr>
          <p:nvPr>
            <p:ph type="dt" sz="half" idx="6"/>
          </p:nvPr>
        </p:nvSpPr>
        <p:spPr>
          <a:xfrm>
            <a:off x="609602"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8/9/2025</a:t>
            </a:fld>
            <a:endParaRPr lang="en-US"/>
          </a:p>
        </p:txBody>
      </p:sp>
      <p:sp>
        <p:nvSpPr>
          <p:cNvPr id="6" name="Holder 6"/>
          <p:cNvSpPr>
            <a:spLocks noGrp="1"/>
          </p:cNvSpPr>
          <p:nvPr>
            <p:ph type="sldNum" sz="quarter" idx="7"/>
          </p:nvPr>
        </p:nvSpPr>
        <p:spPr>
          <a:xfrm>
            <a:off x="8778241"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lang="en-US" smtClean="0"/>
              <a:t>‹#›</a:t>
            </a:fld>
            <a:endParaRPr lang="en-US"/>
          </a:p>
        </p:txBody>
      </p:sp>
      <p:sp>
        <p:nvSpPr>
          <p:cNvPr id="7" name="TextBox 6">
            <a:extLst>
              <a:ext uri="{FF2B5EF4-FFF2-40B4-BE49-F238E27FC236}">
                <a16:creationId xmlns:a16="http://schemas.microsoft.com/office/drawing/2014/main" id="{D2A8B8EF-2534-F65E-C780-279BDBF9EC13}"/>
              </a:ext>
            </a:extLst>
          </p:cNvPr>
          <p:cNvSpPr txBox="1"/>
          <p:nvPr/>
        </p:nvSpPr>
        <p:spPr>
          <a:xfrm>
            <a:off x="627025" y="269253"/>
            <a:ext cx="4121955" cy="221599"/>
          </a:xfrm>
          <a:prstGeom prst="rect">
            <a:avLst/>
          </a:prstGeom>
          <a:noFill/>
        </p:spPr>
        <p:txBody>
          <a:bodyPr wrap="square" rtlCol="0">
            <a:spAutoFit/>
          </a:bodyPr>
          <a:lstStyle/>
          <a:p>
            <a:r>
              <a:rPr lang="en-US" sz="840" b="0" i="0">
                <a:solidFill>
                  <a:srgbClr val="33404F"/>
                </a:solidFill>
                <a:latin typeface="Gilroy" pitchFamily="2" charset="77"/>
              </a:rPr>
              <a:t>Q1 2025 Fund 3 FPR </a:t>
            </a:r>
            <a:r>
              <a:rPr lang="en-US" sz="840">
                <a:solidFill>
                  <a:srgbClr val="FFAB21"/>
                </a:solidFill>
                <a:latin typeface="Gilroy-Medium" pitchFamily="2" charset="77"/>
              </a:rPr>
              <a:t>•</a:t>
            </a:r>
            <a:r>
              <a:rPr lang="en-US" sz="840">
                <a:solidFill>
                  <a:srgbClr val="C2C6CA"/>
                </a:solidFill>
                <a:latin typeface="Gilroy-Medium" pitchFamily="2" charset="77"/>
              </a:rPr>
              <a:t> </a:t>
            </a:r>
            <a:r>
              <a:rPr lang="en-US" sz="840">
                <a:solidFill>
                  <a:srgbClr val="33404F"/>
                </a:solidFill>
                <a:latin typeface="Gilroy-Medium" pitchFamily="2" charset="77"/>
              </a:rPr>
              <a:t>April 2025</a:t>
            </a:r>
            <a:endParaRPr lang="en-US" sz="840">
              <a:solidFill>
                <a:srgbClr val="33404F"/>
              </a:solidFill>
              <a:latin typeface="Gilroy" pitchFamily="2" charset="77"/>
            </a:endParaRPr>
          </a:p>
        </p:txBody>
      </p:sp>
    </p:spTree>
    <p:extLst>
      <p:ext uri="{BB962C8B-B14F-4D97-AF65-F5344CB8AC3E}">
        <p14:creationId xmlns:p14="http://schemas.microsoft.com/office/powerpoint/2010/main" val="7406949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669" r:id="rId15"/>
    <p:sldLayoutId id="2147483726" r:id="rId16"/>
    <p:sldLayoutId id="2147483802" r:id="rId17"/>
    <p:sldLayoutId id="2147483803" r:id="rId18"/>
    <p:sldLayoutId id="2147483805" r:id="rId19"/>
    <p:sldLayoutId id="2147483806" r:id="rId20"/>
  </p:sldLayoutIdLst>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bodyStyle>
    <p:otherStyle>
      <a:lvl1pPr marL="0" eaLnBrk="1" hangingPunct="1">
        <a:defRPr>
          <a:latin typeface="+mn-lt"/>
          <a:ea typeface="+mn-ea"/>
          <a:cs typeface="+mn-cs"/>
        </a:defRPr>
      </a:lvl1pPr>
      <a:lvl2pPr marL="277260" eaLnBrk="1" hangingPunct="1">
        <a:defRPr>
          <a:latin typeface="+mn-lt"/>
          <a:ea typeface="+mn-ea"/>
          <a:cs typeface="+mn-cs"/>
        </a:defRPr>
      </a:lvl2pPr>
      <a:lvl3pPr marL="554521" eaLnBrk="1" hangingPunct="1">
        <a:defRPr>
          <a:latin typeface="+mn-lt"/>
          <a:ea typeface="+mn-ea"/>
          <a:cs typeface="+mn-cs"/>
        </a:defRPr>
      </a:lvl3pPr>
      <a:lvl4pPr marL="831783" eaLnBrk="1" hangingPunct="1">
        <a:defRPr>
          <a:latin typeface="+mn-lt"/>
          <a:ea typeface="+mn-ea"/>
          <a:cs typeface="+mn-cs"/>
        </a:defRPr>
      </a:lvl4pPr>
      <a:lvl5pPr marL="1109043" eaLnBrk="1" hangingPunct="1">
        <a:defRPr>
          <a:latin typeface="+mn-lt"/>
          <a:ea typeface="+mn-ea"/>
          <a:cs typeface="+mn-cs"/>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6.xml"/><Relationship Id="rId2" Type="http://schemas.openxmlformats.org/officeDocument/2006/relationships/slideLayout" Target="../slideLayouts/slideLayout35.xml"/><Relationship Id="rId1" Type="http://schemas.openxmlformats.org/officeDocument/2006/relationships/tags" Target="../tags/tag15.xml"/><Relationship Id="rId6" Type="http://schemas.openxmlformats.org/officeDocument/2006/relationships/chart" Target="../charts/chart5.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00.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3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89.emf"/></Relationships>
</file>

<file path=ppt/slides/_rels/slide101.xml.rels><?xml version="1.0" encoding="UTF-8" standalone="yes"?>
<Relationships xmlns="http://schemas.openxmlformats.org/package/2006/relationships"><Relationship Id="rId8" Type="http://schemas.openxmlformats.org/officeDocument/2006/relationships/chart" Target="../charts/chart64.xml"/><Relationship Id="rId3" Type="http://schemas.openxmlformats.org/officeDocument/2006/relationships/notesSlide" Target="../notesSlides/notesSlide80.xml"/><Relationship Id="rId7" Type="http://schemas.openxmlformats.org/officeDocument/2006/relationships/chart" Target="../charts/chart63.xml"/><Relationship Id="rId2" Type="http://schemas.openxmlformats.org/officeDocument/2006/relationships/slideLayout" Target="../slideLayouts/slideLayout35.xml"/><Relationship Id="rId1" Type="http://schemas.openxmlformats.org/officeDocument/2006/relationships/tags" Target="../tags/tag57.xml"/><Relationship Id="rId6" Type="http://schemas.openxmlformats.org/officeDocument/2006/relationships/chart" Target="../charts/chart62.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4.xml"/><Relationship Id="rId1" Type="http://schemas.openxmlformats.org/officeDocument/2006/relationships/tags" Target="../tags/tag58.xml"/><Relationship Id="rId5" Type="http://schemas.openxmlformats.org/officeDocument/2006/relationships/chart" Target="../charts/chart65.xml"/><Relationship Id="rId4" Type="http://schemas.openxmlformats.org/officeDocument/2006/relationships/image" Target="../media/image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9.png"/><Relationship Id="rId7" Type="http://schemas.openxmlformats.org/officeDocument/2006/relationships/image" Target="../media/image90.emf"/><Relationship Id="rId2" Type="http://schemas.openxmlformats.org/officeDocument/2006/relationships/notesSlide" Target="../notesSlides/notesSlide81.xml"/><Relationship Id="rId1" Type="http://schemas.openxmlformats.org/officeDocument/2006/relationships/slideLayout" Target="../slideLayouts/slideLayout3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0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3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92.emf"/></Relationships>
</file>

<file path=ppt/slides/_rels/slide106.xml.rels><?xml version="1.0" encoding="UTF-8" standalone="yes"?>
<Relationships xmlns="http://schemas.openxmlformats.org/package/2006/relationships"><Relationship Id="rId8" Type="http://schemas.openxmlformats.org/officeDocument/2006/relationships/chart" Target="../charts/chart68.xml"/><Relationship Id="rId3" Type="http://schemas.openxmlformats.org/officeDocument/2006/relationships/notesSlide" Target="../notesSlides/notesSlide83.xml"/><Relationship Id="rId7" Type="http://schemas.openxmlformats.org/officeDocument/2006/relationships/chart" Target="../charts/chart67.xml"/><Relationship Id="rId2" Type="http://schemas.openxmlformats.org/officeDocument/2006/relationships/slideLayout" Target="../slideLayouts/slideLayout35.xml"/><Relationship Id="rId1" Type="http://schemas.openxmlformats.org/officeDocument/2006/relationships/tags" Target="../tags/tag59.xml"/><Relationship Id="rId6" Type="http://schemas.openxmlformats.org/officeDocument/2006/relationships/chart" Target="../charts/chart66.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8" Type="http://schemas.openxmlformats.org/officeDocument/2006/relationships/chart" Target="../charts/chart71.xml"/><Relationship Id="rId3" Type="http://schemas.openxmlformats.org/officeDocument/2006/relationships/notesSlide" Target="../notesSlides/notesSlide84.xml"/><Relationship Id="rId7" Type="http://schemas.openxmlformats.org/officeDocument/2006/relationships/chart" Target="../charts/chart70.xml"/><Relationship Id="rId2" Type="http://schemas.openxmlformats.org/officeDocument/2006/relationships/slideLayout" Target="../slideLayouts/slideLayout35.xml"/><Relationship Id="rId1" Type="http://schemas.openxmlformats.org/officeDocument/2006/relationships/tags" Target="../tags/tag60.xml"/><Relationship Id="rId6" Type="http://schemas.openxmlformats.org/officeDocument/2006/relationships/chart" Target="../charts/chart69.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35.xml"/><Relationship Id="rId4" Type="http://schemas.openxmlformats.org/officeDocument/2006/relationships/image" Target="../media/image60.svg"/></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35.xml"/><Relationship Id="rId4" Type="http://schemas.openxmlformats.org/officeDocument/2006/relationships/image" Target="../media/image60.svg"/></Relationships>
</file>

<file path=ppt/slides/_rels/slide11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slide" Target="slide115.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7.xml"/><Relationship Id="rId1" Type="http://schemas.openxmlformats.org/officeDocument/2006/relationships/slideLayout" Target="../slideLayouts/slideLayout35.xml"/><Relationship Id="rId6" Type="http://schemas.openxmlformats.org/officeDocument/2006/relationships/image" Target="../media/image96.emf"/><Relationship Id="rId5" Type="http://schemas.openxmlformats.org/officeDocument/2006/relationships/image" Target="../media/image95.png"/><Relationship Id="rId4" Type="http://schemas.openxmlformats.org/officeDocument/2006/relationships/image" Target="../media/image94.emf"/></Relationships>
</file>

<file path=ppt/slides/_rels/slide11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notesSlide" Target="../notesSlides/notesSlide88.xml"/><Relationship Id="rId1" Type="http://schemas.openxmlformats.org/officeDocument/2006/relationships/slideLayout" Target="../slideLayouts/slideLayout35.xml"/><Relationship Id="rId5" Type="http://schemas.openxmlformats.org/officeDocument/2006/relationships/image" Target="../media/image99.emf"/><Relationship Id="rId4" Type="http://schemas.openxmlformats.org/officeDocument/2006/relationships/slide" Target="slide30.xml"/></Relationships>
</file>

<file path=ppt/slides/_rels/slide11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9.xml"/><Relationship Id="rId1" Type="http://schemas.openxmlformats.org/officeDocument/2006/relationships/slideLayout" Target="../slideLayouts/slideLayout3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s>
</file>

<file path=ppt/slides/_rels/slide11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slide" Target="slide30.xml"/><Relationship Id="rId1" Type="http://schemas.openxmlformats.org/officeDocument/2006/relationships/slideLayout" Target="../slideLayouts/slideLayout35.xml"/><Relationship Id="rId4" Type="http://schemas.openxmlformats.org/officeDocument/2006/relationships/image" Target="../media/image105.png"/></Relationships>
</file>

<file path=ppt/slides/_rels/slide119.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5.xml"/><Relationship Id="rId6" Type="http://schemas.openxmlformats.org/officeDocument/2006/relationships/chart" Target="../charts/chart72.xml"/><Relationship Id="rId5" Type="http://schemas.openxmlformats.org/officeDocument/2006/relationships/image" Target="../media/image109.emf"/><Relationship Id="rId4" Type="http://schemas.openxmlformats.org/officeDocument/2006/relationships/image" Target="../media/image10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5.xml"/><Relationship Id="rId1" Type="http://schemas.openxmlformats.org/officeDocument/2006/relationships/tags" Target="../tags/tag61.xml"/><Relationship Id="rId6" Type="http://schemas.openxmlformats.org/officeDocument/2006/relationships/image" Target="../media/image111.emf"/><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22.xml.rels><?xml version="1.0" encoding="UTF-8" standalone="yes"?>
<Relationships xmlns="http://schemas.openxmlformats.org/package/2006/relationships"><Relationship Id="rId3" Type="http://schemas.openxmlformats.org/officeDocument/2006/relationships/image" Target="../media/image112.emf"/><Relationship Id="rId2" Type="http://schemas.microsoft.com/office/2018/10/relationships/comments" Target="../comments/modernComment_1E0C_AB18D469.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93.xml"/><Relationship Id="rId7" Type="http://schemas.microsoft.com/office/2007/relationships/hdphoto" Target="../media/hdphoto1.wdp"/><Relationship Id="rId2" Type="http://schemas.openxmlformats.org/officeDocument/2006/relationships/slideLayout" Target="../slideLayouts/slideLayout35.xml"/><Relationship Id="rId1" Type="http://schemas.openxmlformats.org/officeDocument/2006/relationships/tags" Target="../tags/tag62.x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23.bin"/><Relationship Id="rId9" Type="http://schemas.openxmlformats.org/officeDocument/2006/relationships/image" Target="../media/image114.png"/></Relationships>
</file>

<file path=ppt/slides/_rels/slide124.xml.rels><?xml version="1.0" encoding="UTF-8" standalone="yes"?>
<Relationships xmlns="http://schemas.openxmlformats.org/package/2006/relationships"><Relationship Id="rId3" Type="http://schemas.microsoft.com/office/2018/10/relationships/comments" Target="../comments/modernComment_1E16_C8241D58.xml"/><Relationship Id="rId2" Type="http://schemas.openxmlformats.org/officeDocument/2006/relationships/notesSlide" Target="../notesSlides/notesSlide94.xml"/><Relationship Id="rId1" Type="http://schemas.openxmlformats.org/officeDocument/2006/relationships/slideLayout" Target="../slideLayouts/slideLayout35.xml"/><Relationship Id="rId5" Type="http://schemas.openxmlformats.org/officeDocument/2006/relationships/image" Target="../media/image117.png"/><Relationship Id="rId4" Type="http://schemas.microsoft.com/office/2014/relationships/chartEx" Target="../charts/chartEx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xml"/><Relationship Id="rId1" Type="http://schemas.openxmlformats.org/officeDocument/2006/relationships/tags" Target="../tags/tag16.xml"/><Relationship Id="rId5" Type="http://schemas.openxmlformats.org/officeDocument/2006/relationships/image" Target="../media/image39.e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tags" Target="../tags/tag17.xml"/><Relationship Id="rId5" Type="http://schemas.openxmlformats.org/officeDocument/2006/relationships/image" Target="../media/image39.e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notesSlide" Target="../notesSlides/notesSlide16.xml"/><Relationship Id="rId7" Type="http://schemas.openxmlformats.org/officeDocument/2006/relationships/chart" Target="../charts/chart9.xml"/><Relationship Id="rId2" Type="http://schemas.openxmlformats.org/officeDocument/2006/relationships/slideLayout" Target="../slideLayouts/slideLayout35.xml"/><Relationship Id="rId1" Type="http://schemas.openxmlformats.org/officeDocument/2006/relationships/tags" Target="../tags/tag18.xml"/><Relationship Id="rId6" Type="http://schemas.openxmlformats.org/officeDocument/2006/relationships/chart" Target="../charts/chart8.xml"/><Relationship Id="rId5" Type="http://schemas.openxmlformats.org/officeDocument/2006/relationships/image" Target="../media/image39.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12.xml"/><Relationship Id="rId2" Type="http://schemas.openxmlformats.org/officeDocument/2006/relationships/slideLayout" Target="../slideLayouts/slideLayout35.xml"/><Relationship Id="rId1" Type="http://schemas.openxmlformats.org/officeDocument/2006/relationships/tags" Target="../tags/tag19.xml"/><Relationship Id="rId6" Type="http://schemas.openxmlformats.org/officeDocument/2006/relationships/chart" Target="../charts/chart11.xml"/><Relationship Id="rId5" Type="http://schemas.openxmlformats.org/officeDocument/2006/relationships/image" Target="../media/image39.emf"/><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chart" Target="../charts/chart14.xml"/><Relationship Id="rId2" Type="http://schemas.openxmlformats.org/officeDocument/2006/relationships/slideLayout" Target="../slideLayouts/slideLayout35.xml"/><Relationship Id="rId1" Type="http://schemas.openxmlformats.org/officeDocument/2006/relationships/tags" Target="../tags/tag20.xml"/><Relationship Id="rId6" Type="http://schemas.openxmlformats.org/officeDocument/2006/relationships/chart" Target="../charts/chart13.x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notesSlide" Target="../notesSlides/notesSlide19.xml"/><Relationship Id="rId7" Type="http://schemas.openxmlformats.org/officeDocument/2006/relationships/chart" Target="../charts/chart16.xml"/><Relationship Id="rId2" Type="http://schemas.openxmlformats.org/officeDocument/2006/relationships/slideLayout" Target="../slideLayouts/slideLayout35.xml"/><Relationship Id="rId1" Type="http://schemas.openxmlformats.org/officeDocument/2006/relationships/tags" Target="../tags/tag21.xml"/><Relationship Id="rId6" Type="http://schemas.openxmlformats.org/officeDocument/2006/relationships/chart" Target="../charts/chart15.xml"/><Relationship Id="rId5" Type="http://schemas.openxmlformats.org/officeDocument/2006/relationships/image" Target="../media/image39.emf"/><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chart" Target="../charts/chart19.xml"/><Relationship Id="rId2" Type="http://schemas.openxmlformats.org/officeDocument/2006/relationships/slideLayout" Target="../slideLayouts/slideLayout35.xml"/><Relationship Id="rId1" Type="http://schemas.openxmlformats.org/officeDocument/2006/relationships/tags" Target="../tags/tag22.xml"/><Relationship Id="rId6" Type="http://schemas.openxmlformats.org/officeDocument/2006/relationships/chart" Target="../charts/chart18.xml"/><Relationship Id="rId5" Type="http://schemas.openxmlformats.org/officeDocument/2006/relationships/image" Target="../media/image39.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5.xml"/><Relationship Id="rId1" Type="http://schemas.openxmlformats.org/officeDocument/2006/relationships/tags" Target="../tags/tag23.xml"/><Relationship Id="rId6" Type="http://schemas.openxmlformats.org/officeDocument/2006/relationships/chart" Target="../charts/chart20.x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notesSlide" Target="../notesSlides/notesSlide23.xml"/><Relationship Id="rId7" Type="http://schemas.openxmlformats.org/officeDocument/2006/relationships/image" Target="../media/image40.png"/><Relationship Id="rId2" Type="http://schemas.openxmlformats.org/officeDocument/2006/relationships/slideLayout" Target="../slideLayouts/slideLayout35.xml"/><Relationship Id="rId1" Type="http://schemas.openxmlformats.org/officeDocument/2006/relationships/tags" Target="../tags/tag24.xml"/><Relationship Id="rId6" Type="http://schemas.microsoft.com/office/2014/relationships/chartEx" Target="../charts/chartEx1.x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5.xml"/><Relationship Id="rId1" Type="http://schemas.openxmlformats.org/officeDocument/2006/relationships/tags" Target="../tags/tag25.xml"/><Relationship Id="rId6" Type="http://schemas.openxmlformats.org/officeDocument/2006/relationships/chart" Target="../charts/chart22.x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chart" Target="../charts/chart24.xml"/><Relationship Id="rId2" Type="http://schemas.openxmlformats.org/officeDocument/2006/relationships/slideLayout" Target="../slideLayouts/slideLayout35.xml"/><Relationship Id="rId1" Type="http://schemas.openxmlformats.org/officeDocument/2006/relationships/tags" Target="../tags/tag26.xml"/><Relationship Id="rId6" Type="http://schemas.openxmlformats.org/officeDocument/2006/relationships/chart" Target="../charts/chart23.x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xml"/><Relationship Id="rId1" Type="http://schemas.openxmlformats.org/officeDocument/2006/relationships/tags" Target="../tags/tag27.xml"/><Relationship Id="rId6" Type="http://schemas.openxmlformats.org/officeDocument/2006/relationships/chart" Target="../charts/chart25.xml"/><Relationship Id="rId5" Type="http://schemas.openxmlformats.org/officeDocument/2006/relationships/image" Target="../media/image39.emf"/><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tags" Target="../tags/tag28.xml"/><Relationship Id="rId6" Type="http://schemas.openxmlformats.org/officeDocument/2006/relationships/image" Target="../media/image39.emf"/><Relationship Id="rId5" Type="http://schemas.openxmlformats.org/officeDocument/2006/relationships/oleObject" Target="../embeddings/oleObject19.bin"/><Relationship Id="rId4" Type="http://schemas.microsoft.com/office/2018/10/relationships/comments" Target="../comments/modernComment_DC2_34DF41B.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454_3E081EC4.xml"/><Relationship Id="rId2" Type="http://schemas.openxmlformats.org/officeDocument/2006/relationships/notesSlide" Target="../notesSlides/notesSlide29.xml"/><Relationship Id="rId1" Type="http://schemas.openxmlformats.org/officeDocument/2006/relationships/slideLayout" Target="../slideLayouts/slideLayout35.xml"/><Relationship Id="rId5" Type="http://schemas.openxmlformats.org/officeDocument/2006/relationships/image" Target="../media/image40.emf"/><Relationship Id="rId4" Type="http://schemas.openxmlformats.org/officeDocument/2006/relationships/slide" Target="slide38.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E25_9AA317B3.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slide" Target="slide41.xml"/><Relationship Id="rId4" Type="http://schemas.openxmlformats.org/officeDocument/2006/relationships/slide" Target="slide39.xml"/></Relationships>
</file>

<file path=ppt/slides/_rels/slide37.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FB1_29212038.xml"/><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microsoft.com/office/2014/relationships/chartEx" Target="../charts/chartEx4.xml"/><Relationship Id="rId5" Type="http://schemas.openxmlformats.org/officeDocument/2006/relationships/image" Target="../media/image44.png"/><Relationship Id="rId4" Type="http://schemas.microsoft.com/office/2014/relationships/chartEx" Target="../charts/chartEx3.xml"/></Relationships>
</file>

<file path=ppt/slides/_rels/slide39.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47.png"/><Relationship Id="rId5" Type="http://schemas.microsoft.com/office/2014/relationships/chartEx" Target="../charts/chartEx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5.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3" Type="http://schemas.microsoft.com/office/2014/relationships/chartEx" Target="../charts/chartEx7.xml"/><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5.xml"/><Relationship Id="rId1" Type="http://schemas.openxmlformats.org/officeDocument/2006/relationships/tags" Target="../tags/tag29.xml"/><Relationship Id="rId6" Type="http://schemas.openxmlformats.org/officeDocument/2006/relationships/image" Target="../media/image42.emf"/><Relationship Id="rId5" Type="http://schemas.openxmlformats.org/officeDocument/2006/relationships/image" Target="../media/image1.emf"/><Relationship Id="rId4" Type="http://schemas.openxmlformats.org/officeDocument/2006/relationships/oleObject" Target="../embeddings/oleObject21.bin"/></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7.xml"/><Relationship Id="rId7" Type="http://schemas.openxmlformats.org/officeDocument/2006/relationships/image" Target="../media/image50.svg"/><Relationship Id="rId2" Type="http://schemas.openxmlformats.org/officeDocument/2006/relationships/slideLayout" Target="../slideLayouts/slideLayout35.xml"/><Relationship Id="rId1" Type="http://schemas.openxmlformats.org/officeDocument/2006/relationships/tags" Target="../tags/tag30.xml"/><Relationship Id="rId6" Type="http://schemas.openxmlformats.org/officeDocument/2006/relationships/image" Target="../media/image49.png"/><Relationship Id="rId5" Type="http://schemas.openxmlformats.org/officeDocument/2006/relationships/image" Target="../media/image1.emf"/><Relationship Id="rId10" Type="http://schemas.openxmlformats.org/officeDocument/2006/relationships/image" Target="../media/image53.emf"/><Relationship Id="rId4" Type="http://schemas.openxmlformats.org/officeDocument/2006/relationships/oleObject" Target="../embeddings/oleObject22.bin"/><Relationship Id="rId9" Type="http://schemas.openxmlformats.org/officeDocument/2006/relationships/image" Target="../media/image52.sv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8.xml"/><Relationship Id="rId7" Type="http://schemas.openxmlformats.org/officeDocument/2006/relationships/image" Target="../media/image50.svg"/><Relationship Id="rId2" Type="http://schemas.openxmlformats.org/officeDocument/2006/relationships/slideLayout" Target="../slideLayouts/slideLayout35.xml"/><Relationship Id="rId1" Type="http://schemas.openxmlformats.org/officeDocument/2006/relationships/tags" Target="../tags/tag31.xml"/><Relationship Id="rId6" Type="http://schemas.openxmlformats.org/officeDocument/2006/relationships/image" Target="../media/image49.png"/><Relationship Id="rId5" Type="http://schemas.openxmlformats.org/officeDocument/2006/relationships/image" Target="../media/image1.emf"/><Relationship Id="rId10" Type="http://schemas.openxmlformats.org/officeDocument/2006/relationships/image" Target="../media/image54.emf"/><Relationship Id="rId4" Type="http://schemas.openxmlformats.org/officeDocument/2006/relationships/oleObject" Target="../embeddings/oleObject23.bin"/><Relationship Id="rId9" Type="http://schemas.openxmlformats.org/officeDocument/2006/relationships/image" Target="../media/image52.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5.xml"/><Relationship Id="rId1" Type="http://schemas.openxmlformats.org/officeDocument/2006/relationships/tags" Target="../tags/tag32.xml"/><Relationship Id="rId6" Type="http://schemas.openxmlformats.org/officeDocument/2006/relationships/chart" Target="../charts/chart26.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5.xml"/><Relationship Id="rId1" Type="http://schemas.openxmlformats.org/officeDocument/2006/relationships/tags" Target="../tags/tag33.xml"/><Relationship Id="rId6" Type="http://schemas.openxmlformats.org/officeDocument/2006/relationships/chart" Target="../charts/chart27.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5.xml"/><Relationship Id="rId1" Type="http://schemas.openxmlformats.org/officeDocument/2006/relationships/tags" Target="../tags/tag34.xml"/><Relationship Id="rId6" Type="http://schemas.openxmlformats.org/officeDocument/2006/relationships/image" Target="../media/image55.emf"/><Relationship Id="rId5" Type="http://schemas.openxmlformats.org/officeDocument/2006/relationships/image" Target="../media/image1.emf"/><Relationship Id="rId4"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56.emf"/><Relationship Id="rId2" Type="http://schemas.openxmlformats.org/officeDocument/2006/relationships/slideLayout" Target="../slideLayouts/slideLayout35.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23.bin"/><Relationship Id="rId4" Type="http://schemas.microsoft.com/office/2018/10/relationships/comments" Target="../comments/modernComment_1457_82191BC7.xml"/></Relationships>
</file>

<file path=ppt/slides/_rels/slide48.xml.rels><?xml version="1.0" encoding="UTF-8" standalone="yes"?>
<Relationships xmlns="http://schemas.openxmlformats.org/package/2006/relationships"><Relationship Id="rId3" Type="http://schemas.microsoft.com/office/2014/relationships/chartEx" Target="../charts/chartEx8.xml"/><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29.xml"/><Relationship Id="rId2" Type="http://schemas.openxmlformats.org/officeDocument/2006/relationships/slideLayout" Target="../slideLayouts/slideLayout35.xml"/><Relationship Id="rId1" Type="http://schemas.openxmlformats.org/officeDocument/2006/relationships/tags" Target="../tags/tag36.xml"/><Relationship Id="rId6" Type="http://schemas.openxmlformats.org/officeDocument/2006/relationships/chart" Target="../charts/chart28.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51.xml.rels><?xml version="1.0" encoding="UTF-8" standalone="yes"?>
<Relationships xmlns="http://schemas.openxmlformats.org/package/2006/relationships"><Relationship Id="rId3" Type="http://schemas.microsoft.com/office/2018/10/relationships/comments" Target="../comments/modernComment_13C1_739A2035.xml"/><Relationship Id="rId2" Type="http://schemas.openxmlformats.org/officeDocument/2006/relationships/slideLayout" Target="../slideLayouts/slideLayout35.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5.xml"/><Relationship Id="rId1" Type="http://schemas.openxmlformats.org/officeDocument/2006/relationships/tags" Target="../tags/tag38.xml"/><Relationship Id="rId6" Type="http://schemas.openxmlformats.org/officeDocument/2006/relationships/image" Target="../media/image58.emf"/><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image" Target="../media/image61.png"/><Relationship Id="rId5" Type="http://schemas.openxmlformats.org/officeDocument/2006/relationships/chart" Target="../charts/chart30.xml"/><Relationship Id="rId4" Type="http://schemas.openxmlformats.org/officeDocument/2006/relationships/image" Target="../media/image60.svg"/></Relationships>
</file>

<file path=ppt/slides/_rels/slide54.xml.rels><?xml version="1.0" encoding="UTF-8" standalone="yes"?>
<Relationships xmlns="http://schemas.openxmlformats.org/package/2006/relationships"><Relationship Id="rId3" Type="http://schemas.microsoft.com/office/2018/10/relationships/comments" Target="../comments/modernComment_1E24_A4C4F7CD.xml"/><Relationship Id="rId2" Type="http://schemas.openxmlformats.org/officeDocument/2006/relationships/notesSlide" Target="../notesSlides/notesSlide48.xml"/><Relationship Id="rId1" Type="http://schemas.openxmlformats.org/officeDocument/2006/relationships/slideLayout" Target="../slideLayouts/slideLayout46.xml"/><Relationship Id="rId4" Type="http://schemas.openxmlformats.org/officeDocument/2006/relationships/image" Target="../media/image62.emf"/></Relationships>
</file>

<file path=ppt/slides/_rels/slide5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66.emf"/><Relationship Id="rId2" Type="http://schemas.openxmlformats.org/officeDocument/2006/relationships/slideLayout" Target="../slideLayouts/slideLayout35.xml"/><Relationship Id="rId1" Type="http://schemas.openxmlformats.org/officeDocument/2006/relationships/tags" Target="../tags/tag39.xml"/><Relationship Id="rId6" Type="http://schemas.openxmlformats.org/officeDocument/2006/relationships/image" Target="../media/image65.emf"/><Relationship Id="rId5" Type="http://schemas.openxmlformats.org/officeDocument/2006/relationships/image" Target="../media/image1.emf"/><Relationship Id="rId4" Type="http://schemas.openxmlformats.org/officeDocument/2006/relationships/oleObject" Target="../embeddings/oleObject28.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5.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4.xml"/><Relationship Id="rId1" Type="http://schemas.openxmlformats.org/officeDocument/2006/relationships/tags" Target="../tags/tag4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5.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5.xml"/><Relationship Id="rId1" Type="http://schemas.openxmlformats.org/officeDocument/2006/relationships/tags" Target="../tags/tag43.xml"/><Relationship Id="rId6" Type="http://schemas.openxmlformats.org/officeDocument/2006/relationships/image" Target="../media/image68.emf"/><Relationship Id="rId5" Type="http://schemas.openxmlformats.org/officeDocument/2006/relationships/image" Target="../media/image1.emf"/><Relationship Id="rId4"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5.xml"/><Relationship Id="rId1" Type="http://schemas.openxmlformats.org/officeDocument/2006/relationships/slideLayout" Target="../slideLayouts/slideLayout35.xml"/><Relationship Id="rId4" Type="http://schemas.openxmlformats.org/officeDocument/2006/relationships/image" Target="../media/image70.emf"/></Relationships>
</file>

<file path=ppt/slides/_rels/slide66.xml.rels><?xml version="1.0" encoding="UTF-8" standalone="yes"?>
<Relationships xmlns="http://schemas.openxmlformats.org/package/2006/relationships"><Relationship Id="rId3" Type="http://schemas.microsoft.com/office/2014/relationships/chartEx" Target="../charts/chartEx9.xml"/><Relationship Id="rId2" Type="http://schemas.openxmlformats.org/officeDocument/2006/relationships/notesSlide" Target="../notesSlides/notesSlide56.xml"/><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9.bin"/><Relationship Id="rId4" Type="http://schemas.microsoft.com/office/2018/10/relationships/comments" Target="../comments/modernComment_1442_26D09F6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5.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5.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2.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61.xml"/><Relationship Id="rId1" Type="http://schemas.openxmlformats.org/officeDocument/2006/relationships/slideLayout" Target="../slideLayouts/slideLayout44.xml"/><Relationship Id="rId4" Type="http://schemas.openxmlformats.org/officeDocument/2006/relationships/chart" Target="../charts/chart34.xml"/></Relationships>
</file>

<file path=ppt/slides/_rels/slide7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62.xml"/><Relationship Id="rId1" Type="http://schemas.openxmlformats.org/officeDocument/2006/relationships/slideLayout" Target="../slideLayouts/slideLayout44.xml"/><Relationship Id="rId4" Type="http://schemas.openxmlformats.org/officeDocument/2006/relationships/chart" Target="../charts/chart36.xml"/></Relationships>
</file>

<file path=ppt/slides/_rels/slide7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63.xml"/><Relationship Id="rId1" Type="http://schemas.openxmlformats.org/officeDocument/2006/relationships/slideLayout" Target="../slideLayouts/slideLayout44.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7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notesSlide" Target="../notesSlides/notesSlide64.xml"/><Relationship Id="rId7" Type="http://schemas.microsoft.com/office/2007/relationships/hdphoto" Target="../media/hdphoto1.wdp"/><Relationship Id="rId12" Type="http://schemas.openxmlformats.org/officeDocument/2006/relationships/image" Target="../media/image76.png"/><Relationship Id="rId2" Type="http://schemas.openxmlformats.org/officeDocument/2006/relationships/slideLayout" Target="../slideLayouts/slideLayout35.xml"/><Relationship Id="rId1" Type="http://schemas.openxmlformats.org/officeDocument/2006/relationships/tags" Target="../tags/tag46.xml"/><Relationship Id="rId6" Type="http://schemas.openxmlformats.org/officeDocument/2006/relationships/image" Target="../media/image71.png"/><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image" Target="../media/image79.png"/><Relationship Id="rId10" Type="http://schemas.openxmlformats.org/officeDocument/2006/relationships/image" Target="../media/image75.png"/><Relationship Id="rId4" Type="http://schemas.openxmlformats.org/officeDocument/2006/relationships/oleObject" Target="../embeddings/oleObject23.bin"/><Relationship Id="rId9" Type="http://schemas.openxmlformats.org/officeDocument/2006/relationships/image" Target="../media/image74.png"/><Relationship Id="rId14"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65.xml"/><Relationship Id="rId1" Type="http://schemas.openxmlformats.org/officeDocument/2006/relationships/slideLayout" Target="../slideLayouts/slideLayout44.xml"/><Relationship Id="rId4" Type="http://schemas.openxmlformats.org/officeDocument/2006/relationships/chart" Target="../charts/chart42.xml"/></Relationships>
</file>

<file path=ppt/slides/_rels/slide7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66.xml"/><Relationship Id="rId1" Type="http://schemas.openxmlformats.org/officeDocument/2006/relationships/slideLayout" Target="../slideLayouts/slideLayout44.xml"/><Relationship Id="rId4" Type="http://schemas.openxmlformats.org/officeDocument/2006/relationships/chart" Target="../charts/chart44.xml"/></Relationships>
</file>

<file path=ppt/slides/_rels/slide7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67.xml"/><Relationship Id="rId1" Type="http://schemas.openxmlformats.org/officeDocument/2006/relationships/slideLayout" Target="../slideLayouts/slideLayout44.xml"/><Relationship Id="rId4" Type="http://schemas.openxmlformats.org/officeDocument/2006/relationships/chart" Target="../charts/chart4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2.xml"/><Relationship Id="rId2" Type="http://schemas.openxmlformats.org/officeDocument/2006/relationships/slideLayout" Target="../slideLayouts/slideLayout35.xml"/><Relationship Id="rId1" Type="http://schemas.openxmlformats.org/officeDocument/2006/relationships/tags" Target="../tags/tag13.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8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8.xml"/><Relationship Id="rId1" Type="http://schemas.openxmlformats.org/officeDocument/2006/relationships/slideLayout" Target="../slideLayouts/slideLayout44.xml"/><Relationship Id="rId4" Type="http://schemas.openxmlformats.org/officeDocument/2006/relationships/image" Target="../media/image81.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chart" Target="../charts/chart48.xml"/><Relationship Id="rId2" Type="http://schemas.openxmlformats.org/officeDocument/2006/relationships/slideLayout" Target="../slideLayouts/slideLayout44.xml"/><Relationship Id="rId1" Type="http://schemas.openxmlformats.org/officeDocument/2006/relationships/tags" Target="../tags/tag47.xml"/><Relationship Id="rId6" Type="http://schemas.openxmlformats.org/officeDocument/2006/relationships/chart" Target="../charts/chart47.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chart" Target="../charts/chart50.xml"/><Relationship Id="rId2" Type="http://schemas.openxmlformats.org/officeDocument/2006/relationships/slideLayout" Target="../slideLayouts/slideLayout44.xml"/><Relationship Id="rId1" Type="http://schemas.openxmlformats.org/officeDocument/2006/relationships/tags" Target="../tags/tag48.xml"/><Relationship Id="rId6" Type="http://schemas.openxmlformats.org/officeDocument/2006/relationships/chart" Target="../charts/chart49.xm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4.xml"/><Relationship Id="rId1" Type="http://schemas.openxmlformats.org/officeDocument/2006/relationships/tags" Target="../tags/tag49.xml"/><Relationship Id="rId5" Type="http://schemas.openxmlformats.org/officeDocument/2006/relationships/chart" Target="../charts/chart5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109D_C3114707.xml"/><Relationship Id="rId2" Type="http://schemas.openxmlformats.org/officeDocument/2006/relationships/notesSlide" Target="../notesSlides/notesSlide71.xml"/><Relationship Id="rId1" Type="http://schemas.openxmlformats.org/officeDocument/2006/relationships/slideLayout" Target="../slideLayouts/slideLayout35.xml"/><Relationship Id="rId4" Type="http://schemas.openxmlformats.org/officeDocument/2006/relationships/chart" Target="../charts/chart52.xml"/></Relationships>
</file>

<file path=ppt/slides/_rels/slide86.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microsoft.com/office/2018/10/relationships/comments" Target="../comments/modernComment_220D_A95CCBA2.xml"/><Relationship Id="rId2" Type="http://schemas.openxmlformats.org/officeDocument/2006/relationships/notesSlide" Target="../notesSlides/notesSlide72.xml"/><Relationship Id="rId1" Type="http://schemas.openxmlformats.org/officeDocument/2006/relationships/slideLayout" Target="../slideLayouts/slideLayout35.xml"/><Relationship Id="rId5" Type="http://schemas.openxmlformats.org/officeDocument/2006/relationships/chart" Target="../charts/chart55.xml"/><Relationship Id="rId4" Type="http://schemas.openxmlformats.org/officeDocument/2006/relationships/chart" Target="../charts/chart54.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5.xml"/><Relationship Id="rId1" Type="http://schemas.openxmlformats.org/officeDocument/2006/relationships/tags" Target="../tags/tag50.xml"/><Relationship Id="rId5" Type="http://schemas.openxmlformats.org/officeDocument/2006/relationships/chart" Target="../charts/chart56.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tags" Target="../tags/tag14.xml"/><Relationship Id="rId6" Type="http://schemas.openxmlformats.org/officeDocument/2006/relationships/oleObject" Target="../embeddings/oleObject10.bin"/><Relationship Id="rId5" Type="http://schemas.openxmlformats.org/officeDocument/2006/relationships/chart" Target="../charts/chart4.xml"/><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8" Type="http://schemas.openxmlformats.org/officeDocument/2006/relationships/chart" Target="../charts/chart59.xml"/><Relationship Id="rId3" Type="http://schemas.openxmlformats.org/officeDocument/2006/relationships/notesSlide" Target="../notesSlides/notesSlide74.xml"/><Relationship Id="rId7" Type="http://schemas.openxmlformats.org/officeDocument/2006/relationships/chart" Target="../charts/chart58.xml"/><Relationship Id="rId2" Type="http://schemas.openxmlformats.org/officeDocument/2006/relationships/slideLayout" Target="../slideLayouts/slideLayout35.xml"/><Relationship Id="rId1" Type="http://schemas.openxmlformats.org/officeDocument/2006/relationships/tags" Target="../tags/tag51.xml"/><Relationship Id="rId6" Type="http://schemas.openxmlformats.org/officeDocument/2006/relationships/chart" Target="../charts/chart57.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4.xml"/><Relationship Id="rId1" Type="http://schemas.openxmlformats.org/officeDocument/2006/relationships/tags" Target="../tags/tag52.xml"/><Relationship Id="rId5" Type="http://schemas.openxmlformats.org/officeDocument/2006/relationships/chart" Target="../charts/chart60.xml"/><Relationship Id="rId4" Type="http://schemas.openxmlformats.org/officeDocument/2006/relationships/image" Target="../media/image2.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83.emf"/><Relationship Id="rId2" Type="http://schemas.openxmlformats.org/officeDocument/2006/relationships/slideLayout" Target="../slideLayouts/slideLayout44.xml"/><Relationship Id="rId1" Type="http://schemas.openxmlformats.org/officeDocument/2006/relationships/tags" Target="../tags/tag53.xml"/><Relationship Id="rId6" Type="http://schemas.openxmlformats.org/officeDocument/2006/relationships/image" Target="../media/image82.emf"/><Relationship Id="rId5" Type="http://schemas.openxmlformats.org/officeDocument/2006/relationships/chart" Target="../charts/chart6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5.xml"/><Relationship Id="rId1" Type="http://schemas.openxmlformats.org/officeDocument/2006/relationships/tags" Target="../tags/tag54.xml"/><Relationship Id="rId6" Type="http://schemas.openxmlformats.org/officeDocument/2006/relationships/image" Target="../media/image84.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5.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5.xml"/><Relationship Id="rId1" Type="http://schemas.openxmlformats.org/officeDocument/2006/relationships/tags" Target="../tags/tag56.xml"/><Relationship Id="rId6" Type="http://schemas.openxmlformats.org/officeDocument/2006/relationships/image" Target="../media/image86.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9.png"/><Relationship Id="rId7" Type="http://schemas.openxmlformats.org/officeDocument/2006/relationships/image" Target="../media/image87.emf"/><Relationship Id="rId2" Type="http://schemas.openxmlformats.org/officeDocument/2006/relationships/notesSlide" Target="../notesSlides/notesSlide78.xml"/><Relationship Id="rId1" Type="http://schemas.openxmlformats.org/officeDocument/2006/relationships/slideLayout" Target="../slideLayouts/slideLayout3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FFA759B-25C5-1820-6AEF-765CC919681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6F2F3D9-44B2-3DE5-9280-02D9257DC7B0}"/>
              </a:ext>
            </a:extLst>
          </p:cNvPr>
          <p:cNvSpPr>
            <a:spLocks noGrp="1"/>
          </p:cNvSpPr>
          <p:nvPr>
            <p:ph idx="1"/>
          </p:nvPr>
        </p:nvSpPr>
        <p:spPr/>
        <p:txBody>
          <a:bodyPr/>
          <a:lstStyle/>
          <a:p>
            <a:r>
              <a:rPr lang="en-US"/>
              <a:t>Fund III Performance Review </a:t>
            </a:r>
            <a:r>
              <a:rPr lang="en-US" b="0"/>
              <a:t>| Q1 2025</a:t>
            </a:r>
          </a:p>
        </p:txBody>
      </p:sp>
      <p:sp>
        <p:nvSpPr>
          <p:cNvPr id="6" name="Content Placeholder 5">
            <a:extLst>
              <a:ext uri="{FF2B5EF4-FFF2-40B4-BE49-F238E27FC236}">
                <a16:creationId xmlns:a16="http://schemas.microsoft.com/office/drawing/2014/main" id="{58F62E31-FB6A-FC9D-3D83-A0E6EDED64EE}"/>
              </a:ext>
            </a:extLst>
          </p:cNvPr>
          <p:cNvSpPr>
            <a:spLocks noGrp="1"/>
          </p:cNvSpPr>
          <p:nvPr>
            <p:ph idx="10"/>
          </p:nvPr>
        </p:nvSpPr>
        <p:spPr/>
        <p:txBody>
          <a:bodyPr/>
          <a:lstStyle/>
          <a:p>
            <a:r>
              <a:rPr lang="en-US"/>
              <a:t>April 2025</a:t>
            </a:r>
          </a:p>
        </p:txBody>
      </p:sp>
    </p:spTree>
    <p:extLst>
      <p:ext uri="{BB962C8B-B14F-4D97-AF65-F5344CB8AC3E}">
        <p14:creationId xmlns:p14="http://schemas.microsoft.com/office/powerpoint/2010/main" val="223298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77719-8260-3B45-170B-77FC4744DB05}"/>
            </a:ext>
          </a:extLst>
        </p:cNvPr>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3DD59F9A-CA11-EE94-F69C-EDE1622710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7" name="think-cell data - do not delete" hidden="1">
                        <a:extLst>
                          <a:ext uri="{FF2B5EF4-FFF2-40B4-BE49-F238E27FC236}">
                            <a16:creationId xmlns:a16="http://schemas.microsoft.com/office/drawing/2014/main" id="{3DD59F9A-CA11-EE94-F69C-EDE1622710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Oval 3">
            <a:extLst>
              <a:ext uri="{FF2B5EF4-FFF2-40B4-BE49-F238E27FC236}">
                <a16:creationId xmlns:a16="http://schemas.microsoft.com/office/drawing/2014/main" id="{DC9719D4-E935-F5C0-236D-273049DD183F}"/>
              </a:ext>
            </a:extLst>
          </p:cNvPr>
          <p:cNvSpPr/>
          <p:nvPr/>
        </p:nvSpPr>
        <p:spPr>
          <a:xfrm>
            <a:off x="8506549" y="3247623"/>
            <a:ext cx="1828800" cy="1371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endParaRPr lang="en-US" sz="1800" b="1">
              <a:solidFill>
                <a:schemeClr val="tx2"/>
              </a:solidFill>
              <a:latin typeface="Gilroy" panose="00000500000000000000"/>
              <a:ea typeface="Lato" panose="020F0502020204030203" pitchFamily="34" charset="0"/>
              <a:cs typeface="Lato" panose="020F0502020204030203" pitchFamily="34" charset="0"/>
            </a:endParaRPr>
          </a:p>
        </p:txBody>
      </p:sp>
      <p:graphicFrame>
        <p:nvGraphicFramePr>
          <p:cNvPr id="5" name="Chart 4">
            <a:extLst>
              <a:ext uri="{FF2B5EF4-FFF2-40B4-BE49-F238E27FC236}">
                <a16:creationId xmlns:a16="http://schemas.microsoft.com/office/drawing/2014/main" id="{428E704D-1087-F9C4-BB6F-DCCEE34DD40A}"/>
              </a:ext>
            </a:extLst>
          </p:cNvPr>
          <p:cNvGraphicFramePr>
            <a:graphicFrameLocks/>
          </p:cNvGraphicFramePr>
          <p:nvPr/>
        </p:nvGraphicFramePr>
        <p:xfrm>
          <a:off x="7330996" y="1649599"/>
          <a:ext cx="4389120" cy="42976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B9F2A677-950D-42C2-A23D-D6FC944DAFFA}"/>
              </a:ext>
            </a:extLst>
          </p:cNvPr>
          <p:cNvGraphicFramePr>
            <a:graphicFrameLocks/>
          </p:cNvGraphicFramePr>
          <p:nvPr/>
        </p:nvGraphicFramePr>
        <p:xfrm>
          <a:off x="412712" y="1649598"/>
          <a:ext cx="6755860" cy="4171153"/>
        </p:xfrm>
        <a:graphic>
          <a:graphicData uri="http://schemas.openxmlformats.org/drawingml/2006/chart">
            <c:chart xmlns:c="http://schemas.openxmlformats.org/drawingml/2006/chart" xmlns:r="http://schemas.openxmlformats.org/officeDocument/2006/relationships" r:id="rId7"/>
          </a:graphicData>
        </a:graphic>
      </p:graphicFrame>
      <p:sp>
        <p:nvSpPr>
          <p:cNvPr id="6" name="Title 3">
            <a:extLst>
              <a:ext uri="{FF2B5EF4-FFF2-40B4-BE49-F238E27FC236}">
                <a16:creationId xmlns:a16="http://schemas.microsoft.com/office/drawing/2014/main" id="{00C262F0-2D0F-0C1B-E4A4-B52385F325AF}"/>
              </a:ext>
            </a:extLst>
          </p:cNvPr>
          <p:cNvSpPr>
            <a:spLocks noGrp="1"/>
          </p:cNvSpPr>
          <p:nvPr>
            <p:ph type="title"/>
          </p:nvPr>
        </p:nvSpPr>
        <p:spPr>
          <a:xfrm>
            <a:off x="762555" y="650022"/>
            <a:ext cx="10072437" cy="523884"/>
          </a:xfrm>
        </p:spPr>
        <p:txBody>
          <a:bodyPr vert="horz"/>
          <a:lstStyle/>
          <a:p>
            <a:r>
              <a:rPr lang="en-US"/>
              <a:t>Executive Summary </a:t>
            </a:r>
            <a:r>
              <a:rPr lang="en-US" b="0"/>
              <a:t>| Dry Powder Overview</a:t>
            </a:r>
          </a:p>
        </p:txBody>
      </p:sp>
      <p:cxnSp>
        <p:nvCxnSpPr>
          <p:cNvPr id="3" name="Straight Connector 2">
            <a:extLst>
              <a:ext uri="{FF2B5EF4-FFF2-40B4-BE49-F238E27FC236}">
                <a16:creationId xmlns:a16="http://schemas.microsoft.com/office/drawing/2014/main" id="{1BDB15B6-1D11-5DEA-D36F-9E4A0A5FC9A5}"/>
              </a:ext>
            </a:extLst>
          </p:cNvPr>
          <p:cNvCxnSpPr/>
          <p:nvPr/>
        </p:nvCxnSpPr>
        <p:spPr>
          <a:xfrm>
            <a:off x="7324165" y="1711663"/>
            <a:ext cx="0" cy="47548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4B9BE6-49DF-5388-9D32-A0E78368C7C0}"/>
              </a:ext>
            </a:extLst>
          </p:cNvPr>
          <p:cNvSpPr/>
          <p:nvPr/>
        </p:nvSpPr>
        <p:spPr>
          <a:xfrm>
            <a:off x="509213" y="5789604"/>
            <a:ext cx="6644619" cy="68548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a:solidFill>
                  <a:schemeClr val="tx1"/>
                </a:solidFill>
                <a:latin typeface="Gilroy" panose="00000500000000000000"/>
                <a:ea typeface="Lato" panose="020F0502020204030203" pitchFamily="34" charset="0"/>
                <a:cs typeface="Lato" panose="020F0502020204030203" pitchFamily="34" charset="0"/>
              </a:rPr>
              <a:t>$1,603M Asset + Land Purchase Price acquired </a:t>
            </a:r>
            <a:r>
              <a:rPr lang="en-US" sz="1400">
                <a:solidFill>
                  <a:schemeClr val="tx1"/>
                </a:solidFill>
                <a:latin typeface="Gilroy" panose="00000500000000000000"/>
                <a:ea typeface="Lato" panose="020F0502020204030203" pitchFamily="34" charset="0"/>
                <a:cs typeface="Lato" panose="020F0502020204030203" pitchFamily="34" charset="0"/>
              </a:rPr>
              <a:t>through Q2 ($1,674M before co-invest)</a:t>
            </a:r>
          </a:p>
          <a:p>
            <a:pPr algn="ctr">
              <a:spcBef>
                <a:spcPts val="600"/>
              </a:spcBef>
            </a:pPr>
            <a:r>
              <a:rPr lang="en-US" sz="1400" b="1">
                <a:solidFill>
                  <a:schemeClr val="tx1"/>
                </a:solidFill>
                <a:latin typeface="Gilroy" panose="00000500000000000000"/>
                <a:ea typeface="Lato" panose="020F0502020204030203" pitchFamily="34" charset="0"/>
                <a:cs typeface="Lato" panose="020F0502020204030203" pitchFamily="34" charset="0"/>
              </a:rPr>
              <a:t>~$274M Purchase Price remaining </a:t>
            </a:r>
            <a:r>
              <a:rPr lang="en-US" sz="1400">
                <a:solidFill>
                  <a:schemeClr val="tx1"/>
                </a:solidFill>
                <a:latin typeface="Gilroy" panose="00000500000000000000"/>
                <a:ea typeface="Lato" panose="020F0502020204030203" pitchFamily="34" charset="0"/>
                <a:cs typeface="Lato" panose="020F0502020204030203" pitchFamily="34" charset="0"/>
              </a:rPr>
              <a:t>to reach fund target of ~$1.95B</a:t>
            </a:r>
          </a:p>
        </p:txBody>
      </p:sp>
      <p:sp>
        <p:nvSpPr>
          <p:cNvPr id="2" name="TextBox 1">
            <a:extLst>
              <a:ext uri="{FF2B5EF4-FFF2-40B4-BE49-F238E27FC236}">
                <a16:creationId xmlns:a16="http://schemas.microsoft.com/office/drawing/2014/main" id="{BBA89F68-BA73-C3D2-C051-731CF226303E}"/>
              </a:ext>
            </a:extLst>
          </p:cNvPr>
          <p:cNvSpPr txBox="1"/>
          <p:nvPr/>
        </p:nvSpPr>
        <p:spPr>
          <a:xfrm>
            <a:off x="757915" y="1118043"/>
            <a:ext cx="10607040" cy="369332"/>
          </a:xfrm>
          <a:prstGeom prst="rect">
            <a:avLst/>
          </a:prstGeom>
          <a:noFill/>
        </p:spPr>
        <p:txBody>
          <a:bodyPr wrap="square" lIns="0" rIns="0" rtlCol="0" anchor="t">
            <a:spAutoFit/>
          </a:bodyPr>
          <a:lstStyle/>
          <a:p>
            <a:r>
              <a:rPr lang="en-US" b="1">
                <a:solidFill>
                  <a:srgbClr val="FFAB21">
                    <a:lumMod val="75000"/>
                  </a:srgbClr>
                </a:solidFill>
                <a:latin typeface="Gilroy" panose="00000500000000000000"/>
              </a:rPr>
              <a:t>We have ~$275M of forecasted AUM dry powder remaining (after dispositions and dependent on NOI growth)</a:t>
            </a:r>
            <a:endParaRPr lang="en-US">
              <a:solidFill>
                <a:srgbClr val="FFAB21">
                  <a:lumMod val="75000"/>
                </a:srgbClr>
              </a:solidFill>
              <a:latin typeface="Gilroy" panose="00000500000000000000"/>
            </a:endParaRPr>
          </a:p>
        </p:txBody>
      </p:sp>
      <p:sp>
        <p:nvSpPr>
          <p:cNvPr id="12" name="Speech Bubble: Rectangle 11">
            <a:extLst>
              <a:ext uri="{FF2B5EF4-FFF2-40B4-BE49-F238E27FC236}">
                <a16:creationId xmlns:a16="http://schemas.microsoft.com/office/drawing/2014/main" id="{45E4C389-ADC0-F5FA-2B8B-421487E91534}"/>
              </a:ext>
            </a:extLst>
          </p:cNvPr>
          <p:cNvSpPr/>
          <p:nvPr/>
        </p:nvSpPr>
        <p:spPr>
          <a:xfrm>
            <a:off x="649048" y="2054508"/>
            <a:ext cx="2353232" cy="630574"/>
          </a:xfrm>
          <a:prstGeom prst="wedgeRectCallout">
            <a:avLst>
              <a:gd name="adj1" fmla="val 19399"/>
              <a:gd name="adj2" fmla="val 37165"/>
            </a:avLst>
          </a:prstGeom>
          <a:solidFill>
            <a:schemeClr val="tx2">
              <a:lumMod val="20000"/>
              <a:lumOff val="80000"/>
            </a:schemeClr>
          </a:solidFill>
          <a:ln>
            <a:solidFill>
              <a:srgbClr val="74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land, future construction costs, and development JV buyouts of $89M</a:t>
            </a:r>
          </a:p>
        </p:txBody>
      </p:sp>
      <p:sp>
        <p:nvSpPr>
          <p:cNvPr id="10" name="Speech Bubble: Rectangle 9">
            <a:extLst>
              <a:ext uri="{FF2B5EF4-FFF2-40B4-BE49-F238E27FC236}">
                <a16:creationId xmlns:a16="http://schemas.microsoft.com/office/drawing/2014/main" id="{0D7A6850-3299-3573-27AA-F5938D39CDA1}"/>
              </a:ext>
            </a:extLst>
          </p:cNvPr>
          <p:cNvSpPr/>
          <p:nvPr/>
        </p:nvSpPr>
        <p:spPr>
          <a:xfrm>
            <a:off x="649048" y="2861444"/>
            <a:ext cx="2353232" cy="630574"/>
          </a:xfrm>
          <a:prstGeom prst="wedgeRectCallout">
            <a:avLst>
              <a:gd name="adj1" fmla="val 19399"/>
              <a:gd name="adj2" fmla="val 37165"/>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Total Acquisitions as of Q3 2025(excl. land) of $1,583M factoring in 51% co-invest with MS</a:t>
            </a:r>
          </a:p>
        </p:txBody>
      </p:sp>
      <p:sp>
        <p:nvSpPr>
          <p:cNvPr id="8" name="Rectangle 7">
            <a:extLst>
              <a:ext uri="{FF2B5EF4-FFF2-40B4-BE49-F238E27FC236}">
                <a16:creationId xmlns:a16="http://schemas.microsoft.com/office/drawing/2014/main" id="{36E2884E-CA27-25C1-4B26-FC99C59BEF30}"/>
              </a:ext>
            </a:extLst>
          </p:cNvPr>
          <p:cNvSpPr/>
          <p:nvPr/>
        </p:nvSpPr>
        <p:spPr>
          <a:xfrm>
            <a:off x="7501684" y="5821541"/>
            <a:ext cx="4023360" cy="6854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a:solidFill>
                  <a:schemeClr val="tx1"/>
                </a:solidFill>
                <a:latin typeface="Gilroy" panose="00000500000000000000"/>
                <a:ea typeface="Lato" panose="020F0502020204030203" pitchFamily="34" charset="0"/>
                <a:cs typeface="Lato" panose="020F0502020204030203" pitchFamily="34" charset="0"/>
              </a:rPr>
              <a:t>Target for </a:t>
            </a:r>
            <a:r>
              <a:rPr lang="en-US" sz="1400" b="1">
                <a:solidFill>
                  <a:schemeClr val="tx1"/>
                </a:solidFill>
                <a:latin typeface="Gilroy" panose="00000500000000000000"/>
                <a:ea typeface="Lato" panose="020F0502020204030203" pitchFamily="34" charset="0"/>
                <a:cs typeface="Lato" panose="020F0502020204030203" pitchFamily="34" charset="0"/>
              </a:rPr>
              <a:t>$370M refi in 2025 and</a:t>
            </a:r>
            <a:r>
              <a:rPr lang="en-US" sz="1400">
                <a:solidFill>
                  <a:schemeClr val="tx1"/>
                </a:solidFill>
                <a:latin typeface="Gilroy" panose="00000500000000000000"/>
                <a:ea typeface="Lato" panose="020F0502020204030203" pitchFamily="34" charset="0"/>
                <a:cs typeface="Lato" panose="020F0502020204030203" pitchFamily="34" charset="0"/>
              </a:rPr>
              <a:t> </a:t>
            </a:r>
            <a:r>
              <a:rPr lang="en-US" sz="1400" b="1">
                <a:solidFill>
                  <a:schemeClr val="tx1"/>
                </a:solidFill>
                <a:latin typeface="Gilroy" panose="00000500000000000000"/>
                <a:ea typeface="Lato" panose="020F0502020204030203" pitchFamily="34" charset="0"/>
                <a:cs typeface="Lato" panose="020F0502020204030203" pitchFamily="34" charset="0"/>
              </a:rPr>
              <a:t>an additional refi </a:t>
            </a:r>
            <a:r>
              <a:rPr lang="en-US" sz="1400">
                <a:solidFill>
                  <a:schemeClr val="tx1"/>
                </a:solidFill>
                <a:latin typeface="Gilroy" panose="00000500000000000000"/>
                <a:ea typeface="Lato" panose="020F0502020204030203" pitchFamily="34" charset="0"/>
                <a:cs typeface="Lato" panose="020F0502020204030203" pitchFamily="34" charset="0"/>
              </a:rPr>
              <a:t>in 2026</a:t>
            </a:r>
          </a:p>
        </p:txBody>
      </p:sp>
      <p:sp>
        <p:nvSpPr>
          <p:cNvPr id="20" name="Oval 19">
            <a:extLst>
              <a:ext uri="{FF2B5EF4-FFF2-40B4-BE49-F238E27FC236}">
                <a16:creationId xmlns:a16="http://schemas.microsoft.com/office/drawing/2014/main" id="{8793E9E5-067E-6490-6402-2EB15B1D7809}"/>
              </a:ext>
            </a:extLst>
          </p:cNvPr>
          <p:cNvSpPr/>
          <p:nvPr/>
        </p:nvSpPr>
        <p:spPr>
          <a:xfrm>
            <a:off x="8451925" y="3107853"/>
            <a:ext cx="2103120" cy="1371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spcBef>
                <a:spcPts val="300"/>
              </a:spcBef>
            </a:pPr>
            <a:r>
              <a:rPr lang="en-US" sz="1800" b="1">
                <a:solidFill>
                  <a:schemeClr val="accent2"/>
                </a:solidFill>
                <a:latin typeface="Gilroy" panose="00000500000000000000"/>
                <a:ea typeface="Lato" panose="020F0502020204030203" pitchFamily="34" charset="0"/>
                <a:cs typeface="Lato" panose="020F0502020204030203" pitchFamily="34" charset="0"/>
              </a:rPr>
              <a:t>~$1.3B Target Debt Size</a:t>
            </a:r>
          </a:p>
          <a:p>
            <a:pPr algn="ctr">
              <a:spcBef>
                <a:spcPts val="300"/>
              </a:spcBef>
            </a:pPr>
            <a:r>
              <a:rPr lang="en-US" sz="1200" i="1">
                <a:solidFill>
                  <a:schemeClr val="accent2"/>
                </a:solidFill>
                <a:latin typeface="Gilroy" panose="00000500000000000000"/>
                <a:ea typeface="Lato" panose="020F0502020204030203" pitchFamily="34" charset="0"/>
                <a:cs typeface="Lato" panose="020F0502020204030203" pitchFamily="34" charset="0"/>
              </a:rPr>
              <a:t>($1.8B including facility re-syndication)</a:t>
            </a:r>
          </a:p>
        </p:txBody>
      </p:sp>
      <p:sp>
        <p:nvSpPr>
          <p:cNvPr id="22" name="Speech Bubble: Rectangle 21">
            <a:extLst>
              <a:ext uri="{FF2B5EF4-FFF2-40B4-BE49-F238E27FC236}">
                <a16:creationId xmlns:a16="http://schemas.microsoft.com/office/drawing/2014/main" id="{16D0329C-B12B-91B8-8004-FE2D82B580A5}"/>
              </a:ext>
            </a:extLst>
          </p:cNvPr>
          <p:cNvSpPr/>
          <p:nvPr/>
        </p:nvSpPr>
        <p:spPr>
          <a:xfrm>
            <a:off x="4960390" y="2093113"/>
            <a:ext cx="2186257" cy="1154510"/>
          </a:xfrm>
          <a:prstGeom prst="wedgeRectCallout">
            <a:avLst>
              <a:gd name="adj1" fmla="val 19399"/>
              <a:gd name="adj2" fmla="val 37165"/>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Gilroy" panose="00000500000000000000"/>
              </a:rPr>
              <a:t>Q2-Q3 2025 Deployment of $492M includes the Maple Tree and Inland Empire Portfolios plus an additional $97.9M of Pipeline deals</a:t>
            </a:r>
          </a:p>
        </p:txBody>
      </p:sp>
    </p:spTree>
    <p:extLst>
      <p:ext uri="{BB962C8B-B14F-4D97-AF65-F5344CB8AC3E}">
        <p14:creationId xmlns:p14="http://schemas.microsoft.com/office/powerpoint/2010/main" val="30265701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8C05CFB-FE82-55BB-7C2B-D6A9A81195C9}"/>
              </a:ext>
            </a:extLst>
          </p:cNvPr>
          <p:cNvSpPr>
            <a:spLocks noGrp="1"/>
          </p:cNvSpPr>
          <p:nvPr>
            <p:ph type="title"/>
          </p:nvPr>
        </p:nvSpPr>
        <p:spPr>
          <a:xfrm>
            <a:off x="890264" y="459122"/>
            <a:ext cx="10072437" cy="685481"/>
          </a:xfrm>
        </p:spPr>
        <p:txBody>
          <a:bodyPr/>
          <a:lstStyle/>
          <a:p>
            <a:r>
              <a:rPr lang="en-US"/>
              <a:t>Actual vs. Budget – Apollo Refi Pool</a:t>
            </a:r>
          </a:p>
        </p:txBody>
      </p:sp>
      <p:sp>
        <p:nvSpPr>
          <p:cNvPr id="9" name="Rectangle 8">
            <a:extLst>
              <a:ext uri="{FF2B5EF4-FFF2-40B4-BE49-F238E27FC236}">
                <a16:creationId xmlns:a16="http://schemas.microsoft.com/office/drawing/2014/main" id="{49EC2EBE-7324-DBEE-2C04-237A61BE972A}"/>
              </a:ext>
            </a:extLst>
          </p:cNvPr>
          <p:cNvSpPr/>
          <p:nvPr/>
        </p:nvSpPr>
        <p:spPr>
          <a:xfrm>
            <a:off x="6664569" y="1146004"/>
            <a:ext cx="4940401" cy="2801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1" name="Rectangle 10">
            <a:extLst>
              <a:ext uri="{FF2B5EF4-FFF2-40B4-BE49-F238E27FC236}">
                <a16:creationId xmlns:a16="http://schemas.microsoft.com/office/drawing/2014/main" id="{20012CE6-2E17-DDF2-68D0-D5DE88B4C38D}"/>
              </a:ext>
            </a:extLst>
          </p:cNvPr>
          <p:cNvSpPr/>
          <p:nvPr/>
        </p:nvSpPr>
        <p:spPr>
          <a:xfrm>
            <a:off x="6664569" y="1426183"/>
            <a:ext cx="4940401" cy="14313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600"/>
              </a:spcBef>
            </a:pPr>
            <a:r>
              <a:rPr lang="en-US" sz="1200" b="1">
                <a:solidFill>
                  <a:schemeClr val="tx1"/>
                </a:solidFill>
                <a:latin typeface="Arial"/>
                <a:cs typeface="Arial"/>
              </a:rPr>
              <a:t>Overall, the actuals and the budget are aligned.</a:t>
            </a:r>
          </a:p>
          <a:p>
            <a:pPr>
              <a:spcBef>
                <a:spcPts val="600"/>
              </a:spcBef>
            </a:pPr>
            <a:r>
              <a:rPr lang="en-US" sz="1200" b="1">
                <a:solidFill>
                  <a:prstClr val="black"/>
                </a:solidFill>
                <a:latin typeface="Arial"/>
                <a:cs typeface="Arial"/>
              </a:rPr>
              <a:t>Additional Rent </a:t>
            </a:r>
            <a:r>
              <a:rPr lang="en-US" sz="1200">
                <a:solidFill>
                  <a:prstClr val="black"/>
                </a:solidFill>
                <a:latin typeface="Arial"/>
                <a:cs typeface="Arial"/>
              </a:rPr>
              <a:t>- The increase is mainly due to change of assumptions for RET and Insurance</a:t>
            </a:r>
            <a:r>
              <a:rPr kumimoji="0" lang="en-US" sz="1200" b="0" i="0" u="none" strike="noStrike" kern="1200" cap="none" spc="0" normalizeH="0" baseline="0" noProof="0">
                <a:ln>
                  <a:noFill/>
                </a:ln>
                <a:solidFill>
                  <a:prstClr val="black"/>
                </a:solidFill>
                <a:effectLst/>
                <a:uLnTx/>
                <a:uFillTx/>
                <a:latin typeface="Arial"/>
                <a:ea typeface="+mn-ea"/>
                <a:cs typeface="Arial"/>
              </a:rPr>
              <a:t>. </a:t>
            </a:r>
            <a:endParaRPr kumimoji="0" lang="en-US" sz="1800" b="0" i="0" u="none" strike="noStrike" kern="1200" cap="none" spc="0" normalizeH="0" baseline="0" noProof="0">
              <a:ln>
                <a:noFill/>
              </a:ln>
              <a:solidFill>
                <a:prstClr val="black"/>
              </a:solidFill>
              <a:effectLst/>
              <a:uLnTx/>
              <a:uFillTx/>
              <a:latin typeface="Arial"/>
              <a:ea typeface="+mn-ea"/>
              <a:cs typeface="Arial"/>
            </a:endParaRPr>
          </a:p>
          <a:p>
            <a:pPr>
              <a:spcBef>
                <a:spcPts val="600"/>
              </a:spcBef>
            </a:pPr>
            <a:endParaRPr lang="en-US" sz="1200" b="1">
              <a:solidFill>
                <a:schemeClr val="tx1"/>
              </a:solidFill>
              <a:latin typeface="Arial"/>
              <a:cs typeface="Arial"/>
            </a:endParaRPr>
          </a:p>
        </p:txBody>
      </p:sp>
      <p:sp>
        <p:nvSpPr>
          <p:cNvPr id="28" name="TextBox 27">
            <a:extLst>
              <a:ext uri="{FF2B5EF4-FFF2-40B4-BE49-F238E27FC236}">
                <a16:creationId xmlns:a16="http://schemas.microsoft.com/office/drawing/2014/main" id="{075820C4-629F-43C4-7B15-E104B484CB58}"/>
              </a:ext>
            </a:extLst>
          </p:cNvPr>
          <p:cNvSpPr txBox="1"/>
          <p:nvPr/>
        </p:nvSpPr>
        <p:spPr>
          <a:xfrm>
            <a:off x="445332" y="5870224"/>
            <a:ext cx="1592338" cy="646331"/>
          </a:xfrm>
          <a:prstGeom prst="rect">
            <a:avLst/>
          </a:prstGeom>
          <a:noFill/>
        </p:spPr>
        <p:txBody>
          <a:bodyPr wrap="square" rtlCol="0">
            <a:spAutoFit/>
          </a:bodyPr>
          <a:lstStyle/>
          <a:p>
            <a:pPr algn="ctr"/>
            <a:r>
              <a:rPr lang="en-US">
                <a:solidFill>
                  <a:srgbClr val="FFC000"/>
                </a:solidFill>
              </a:rPr>
              <a:t>162M </a:t>
            </a:r>
          </a:p>
          <a:p>
            <a:pPr algn="ctr"/>
            <a:r>
              <a:rPr lang="en-US"/>
              <a:t>Total Cost</a:t>
            </a:r>
            <a:endParaRPr lang="en-IL"/>
          </a:p>
        </p:txBody>
      </p:sp>
      <p:sp>
        <p:nvSpPr>
          <p:cNvPr id="29" name="TextBox 28">
            <a:extLst>
              <a:ext uri="{FF2B5EF4-FFF2-40B4-BE49-F238E27FC236}">
                <a16:creationId xmlns:a16="http://schemas.microsoft.com/office/drawing/2014/main" id="{279DA485-1B7B-F4E1-0C31-DEBE7C10B3D1}"/>
              </a:ext>
            </a:extLst>
          </p:cNvPr>
          <p:cNvSpPr txBox="1"/>
          <p:nvPr/>
        </p:nvSpPr>
        <p:spPr>
          <a:xfrm>
            <a:off x="2106745" y="5879367"/>
            <a:ext cx="1360553" cy="646331"/>
          </a:xfrm>
          <a:prstGeom prst="rect">
            <a:avLst/>
          </a:prstGeom>
          <a:noFill/>
        </p:spPr>
        <p:txBody>
          <a:bodyPr wrap="square" rtlCol="0">
            <a:spAutoFit/>
          </a:bodyPr>
          <a:lstStyle/>
          <a:p>
            <a:pPr algn="ctr"/>
            <a:r>
              <a:rPr lang="en-US">
                <a:solidFill>
                  <a:srgbClr val="FFC000"/>
                </a:solidFill>
              </a:rPr>
              <a:t>13</a:t>
            </a:r>
          </a:p>
          <a:p>
            <a:pPr algn="ctr"/>
            <a:r>
              <a:rPr lang="en-US"/>
              <a:t>Buildings</a:t>
            </a:r>
            <a:endParaRPr lang="en-IL"/>
          </a:p>
        </p:txBody>
      </p:sp>
      <p:pic>
        <p:nvPicPr>
          <p:cNvPr id="30" name="Graphic 20">
            <a:extLst>
              <a:ext uri="{FF2B5EF4-FFF2-40B4-BE49-F238E27FC236}">
                <a16:creationId xmlns:a16="http://schemas.microsoft.com/office/drawing/2014/main" id="{D971789C-3244-75E7-2E8B-7B3D9333458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1944" y="5285254"/>
            <a:ext cx="610154" cy="479323"/>
          </a:xfrm>
          <a:prstGeom prst="rect">
            <a:avLst/>
          </a:prstGeom>
        </p:spPr>
      </p:pic>
      <p:pic>
        <p:nvPicPr>
          <p:cNvPr id="31" name="Graphic 8">
            <a:extLst>
              <a:ext uri="{FF2B5EF4-FFF2-40B4-BE49-F238E27FC236}">
                <a16:creationId xmlns:a16="http://schemas.microsoft.com/office/drawing/2014/main" id="{C19BC2E6-8BBE-E236-39B7-96E0D209F32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398" y="5285254"/>
            <a:ext cx="553167" cy="524719"/>
          </a:xfrm>
          <a:prstGeom prst="rect">
            <a:avLst/>
          </a:prstGeom>
        </p:spPr>
      </p:pic>
      <p:sp>
        <p:nvSpPr>
          <p:cNvPr id="32" name="Rectangle: Diagonal Corners Rounded 31">
            <a:extLst>
              <a:ext uri="{FF2B5EF4-FFF2-40B4-BE49-F238E27FC236}">
                <a16:creationId xmlns:a16="http://schemas.microsoft.com/office/drawing/2014/main" id="{B9BB5EEB-7FE9-EC5D-52C4-C9767D3496F7}"/>
              </a:ext>
            </a:extLst>
          </p:cNvPr>
          <p:cNvSpPr/>
          <p:nvPr/>
        </p:nvSpPr>
        <p:spPr>
          <a:xfrm>
            <a:off x="638164" y="4575930"/>
            <a:ext cx="4371948" cy="524719"/>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3" name="TextBox 32">
            <a:extLst>
              <a:ext uri="{FF2B5EF4-FFF2-40B4-BE49-F238E27FC236}">
                <a16:creationId xmlns:a16="http://schemas.microsoft.com/office/drawing/2014/main" id="{E8E57A0D-9805-E315-EEF6-1606F7A69A5C}"/>
              </a:ext>
            </a:extLst>
          </p:cNvPr>
          <p:cNvSpPr txBox="1">
            <a:spLocks noChangeArrowheads="1"/>
          </p:cNvSpPr>
          <p:nvPr/>
        </p:nvSpPr>
        <p:spPr bwMode="auto">
          <a:xfrm>
            <a:off x="1253680" y="4622555"/>
            <a:ext cx="37877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100">
                <a:latin typeface="Source Sans Pro"/>
                <a:ea typeface="Source Sans Pro"/>
              </a:rPr>
              <a:t>The budget column represent the annual properties budgets from 03/2025.</a:t>
            </a:r>
            <a:endParaRPr lang="en-IL" sz="1100">
              <a:latin typeface="Source Sans Pro"/>
              <a:ea typeface="Source Sans Pro"/>
            </a:endParaRPr>
          </a:p>
        </p:txBody>
      </p:sp>
      <p:grpSp>
        <p:nvGrpSpPr>
          <p:cNvPr id="34" name="Group 33">
            <a:extLst>
              <a:ext uri="{FF2B5EF4-FFF2-40B4-BE49-F238E27FC236}">
                <a16:creationId xmlns:a16="http://schemas.microsoft.com/office/drawing/2014/main" id="{50C462BC-E685-9577-0807-F09A71B8B249}"/>
              </a:ext>
            </a:extLst>
          </p:cNvPr>
          <p:cNvGrpSpPr/>
          <p:nvPr/>
        </p:nvGrpSpPr>
        <p:grpSpPr>
          <a:xfrm>
            <a:off x="638164" y="4575930"/>
            <a:ext cx="629044" cy="524719"/>
            <a:chOff x="280579" y="4267200"/>
            <a:chExt cx="1115242" cy="1318450"/>
          </a:xfrm>
        </p:grpSpPr>
        <p:sp>
          <p:nvSpPr>
            <p:cNvPr id="35" name="Rectangle: Diagonal Corners Rounded 34">
              <a:extLst>
                <a:ext uri="{FF2B5EF4-FFF2-40B4-BE49-F238E27FC236}">
                  <a16:creationId xmlns:a16="http://schemas.microsoft.com/office/drawing/2014/main" id="{2ADFC813-CDB9-8A81-0E96-5CE52B91BA93}"/>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36" name="Graphic 35" descr="Open book outline">
              <a:extLst>
                <a:ext uri="{FF2B5EF4-FFF2-40B4-BE49-F238E27FC236}">
                  <a16:creationId xmlns:a16="http://schemas.microsoft.com/office/drawing/2014/main" id="{9ACE9A8F-0CD7-D02F-FF65-057E8BB333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8" y="4541325"/>
              <a:ext cx="893423" cy="841373"/>
            </a:xfrm>
            <a:prstGeom prst="rect">
              <a:avLst/>
            </a:prstGeom>
          </p:spPr>
        </p:pic>
      </p:grpSp>
      <p:sp>
        <p:nvSpPr>
          <p:cNvPr id="19" name="TextBox 18">
            <a:extLst>
              <a:ext uri="{FF2B5EF4-FFF2-40B4-BE49-F238E27FC236}">
                <a16:creationId xmlns:a16="http://schemas.microsoft.com/office/drawing/2014/main" id="{8149CA48-27B3-7764-ACCA-8E814A189CAB}"/>
              </a:ext>
            </a:extLst>
          </p:cNvPr>
          <p:cNvSpPr txBox="1"/>
          <p:nvPr/>
        </p:nvSpPr>
        <p:spPr>
          <a:xfrm>
            <a:off x="4798143" y="177542"/>
            <a:ext cx="3012748" cy="369332"/>
          </a:xfrm>
          <a:prstGeom prst="rect">
            <a:avLst/>
          </a:prstGeom>
          <a:solidFill>
            <a:srgbClr val="FFC000"/>
          </a:solidFill>
        </p:spPr>
        <p:txBody>
          <a:bodyPr wrap="none" rtlCol="0">
            <a:spAutoFit/>
          </a:bodyPr>
          <a:lstStyle/>
          <a:p>
            <a:r>
              <a:rPr lang="en-US"/>
              <a:t>Finance team internal analysis</a:t>
            </a:r>
          </a:p>
        </p:txBody>
      </p:sp>
      <p:pic>
        <p:nvPicPr>
          <p:cNvPr id="5" name="Picture 4">
            <a:extLst>
              <a:ext uri="{FF2B5EF4-FFF2-40B4-BE49-F238E27FC236}">
                <a16:creationId xmlns:a16="http://schemas.microsoft.com/office/drawing/2014/main" id="{D46B2386-772B-1DC2-2BEA-8F1C7E9C4DAF}"/>
              </a:ext>
            </a:extLst>
          </p:cNvPr>
          <p:cNvPicPr>
            <a:picLocks noChangeAspect="1"/>
          </p:cNvPicPr>
          <p:nvPr/>
        </p:nvPicPr>
        <p:blipFill>
          <a:blip r:embed="rId9"/>
          <a:stretch>
            <a:fillRect/>
          </a:stretch>
        </p:blipFill>
        <p:spPr>
          <a:xfrm>
            <a:off x="861258" y="1030166"/>
            <a:ext cx="5212080" cy="2994660"/>
          </a:xfrm>
          <a:prstGeom prst="rect">
            <a:avLst/>
          </a:prstGeom>
        </p:spPr>
      </p:pic>
    </p:spTree>
    <p:extLst>
      <p:ext uri="{BB962C8B-B14F-4D97-AF65-F5344CB8AC3E}">
        <p14:creationId xmlns:p14="http://schemas.microsoft.com/office/powerpoint/2010/main" val="656507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475542F-2DE4-3195-6E35-3B56327DF9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9475542F-2DE4-3195-6E35-3B56327DF9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BEFF204-DBD6-2187-A6BF-1174AA274A8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7374C34B-21E8-A6A7-4ABD-A3694A8DB28C}"/>
              </a:ext>
            </a:extLst>
          </p:cNvPr>
          <p:cNvSpPr>
            <a:spLocks noGrp="1"/>
          </p:cNvSpPr>
          <p:nvPr>
            <p:ph type="title"/>
          </p:nvPr>
        </p:nvSpPr>
        <p:spPr/>
        <p:txBody>
          <a:bodyPr vert="horz"/>
          <a:lstStyle/>
          <a:p>
            <a:r>
              <a:rPr lang="en-US"/>
              <a:t>Yield on Cost &amp; </a:t>
            </a:r>
            <a:r>
              <a:rPr lang="en-US" err="1"/>
              <a:t>CapEx</a:t>
            </a:r>
            <a:r>
              <a:rPr lang="en-US"/>
              <a:t> Forecast </a:t>
            </a:r>
            <a:r>
              <a:rPr lang="en-US" b="0"/>
              <a:t>| Apollo</a:t>
            </a:r>
          </a:p>
        </p:txBody>
      </p:sp>
      <p:sp>
        <p:nvSpPr>
          <p:cNvPr id="16" name="Rectangle 15">
            <a:extLst>
              <a:ext uri="{FF2B5EF4-FFF2-40B4-BE49-F238E27FC236}">
                <a16:creationId xmlns:a16="http://schemas.microsoft.com/office/drawing/2014/main" id="{C835E1B5-4DFC-1104-A3FF-82F281B2303E}"/>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B65E624-8722-E3F1-A320-88BD259B74A2}"/>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Yield on Cost for the Apollo properties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decreases significantly in 2026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primarily due to </a:t>
            </a:r>
            <a:r>
              <a:rPr kumimoji="0" lang="en-US" sz="1400" b="0"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Marcolin</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lease expiration in Jan 2026</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fluctuates over time</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with it peaking in 2026</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~$15.7M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Apollo Pool by the end of 2028</a:t>
            </a:r>
          </a:p>
        </p:txBody>
      </p:sp>
      <p:graphicFrame>
        <p:nvGraphicFramePr>
          <p:cNvPr id="2" name="Chart 1">
            <a:extLst>
              <a:ext uri="{FF2B5EF4-FFF2-40B4-BE49-F238E27FC236}">
                <a16:creationId xmlns:a16="http://schemas.microsoft.com/office/drawing/2014/main" id="{45C1AC7F-0AC7-43F6-8792-887423D11D11}"/>
              </a:ext>
            </a:extLst>
          </p:cNvPr>
          <p:cNvGraphicFramePr>
            <a:graphicFrameLocks/>
          </p:cNvGraphicFramePr>
          <p:nvPr>
            <p:extLst>
              <p:ext uri="{D42A27DB-BD31-4B8C-83A1-F6EECF244321}">
                <p14:modId xmlns:p14="http://schemas.microsoft.com/office/powerpoint/2010/main" val="3222804653"/>
              </p:ext>
            </p:extLst>
          </p:nvPr>
        </p:nvGraphicFramePr>
        <p:xfrm>
          <a:off x="573165" y="3884747"/>
          <a:ext cx="5282088" cy="276203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hart 3">
            <a:extLst>
              <a:ext uri="{FF2B5EF4-FFF2-40B4-BE49-F238E27FC236}">
                <a16:creationId xmlns:a16="http://schemas.microsoft.com/office/drawing/2014/main" id="{C8DB30BF-03B9-4DAE-83DB-8060258D9682}"/>
              </a:ext>
            </a:extLst>
          </p:cNvPr>
          <p:cNvGraphicFramePr>
            <a:graphicFrameLocks/>
          </p:cNvGraphicFramePr>
          <p:nvPr>
            <p:extLst>
              <p:ext uri="{D42A27DB-BD31-4B8C-83A1-F6EECF244321}">
                <p14:modId xmlns:p14="http://schemas.microsoft.com/office/powerpoint/2010/main" val="2760753126"/>
              </p:ext>
            </p:extLst>
          </p:nvPr>
        </p:nvGraphicFramePr>
        <p:xfrm>
          <a:off x="6339501" y="3903585"/>
          <a:ext cx="5278914" cy="27431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hart 6">
            <a:extLst>
              <a:ext uri="{FF2B5EF4-FFF2-40B4-BE49-F238E27FC236}">
                <a16:creationId xmlns:a16="http://schemas.microsoft.com/office/drawing/2014/main" id="{0BEEEE2B-967D-442B-93EF-CD2BA9AE1E42}"/>
              </a:ext>
            </a:extLst>
          </p:cNvPr>
          <p:cNvGraphicFramePr>
            <a:graphicFrameLocks/>
          </p:cNvGraphicFramePr>
          <p:nvPr>
            <p:extLst>
              <p:ext uri="{D42A27DB-BD31-4B8C-83A1-F6EECF244321}">
                <p14:modId xmlns:p14="http://schemas.microsoft.com/office/powerpoint/2010/main" val="1387475350"/>
              </p:ext>
            </p:extLst>
          </p:nvPr>
        </p:nvGraphicFramePr>
        <p:xfrm>
          <a:off x="554593" y="1187372"/>
          <a:ext cx="5291614" cy="2697375"/>
        </p:xfrm>
        <a:graphic>
          <a:graphicData uri="http://schemas.openxmlformats.org/drawingml/2006/chart">
            <c:chart xmlns:c="http://schemas.openxmlformats.org/drawingml/2006/chart" xmlns:r="http://schemas.openxmlformats.org/officeDocument/2006/relationships" r:id="rId8"/>
          </a:graphicData>
        </a:graphic>
      </p:graphicFrame>
      <p:sp>
        <p:nvSpPr>
          <p:cNvPr id="6" name="Rectangle 5">
            <a:extLst>
              <a:ext uri="{FF2B5EF4-FFF2-40B4-BE49-F238E27FC236}">
                <a16:creationId xmlns:a16="http://schemas.microsoft.com/office/drawing/2014/main" id="{DB07CD44-B184-83DA-68C3-1FAE7EB7C7E4}"/>
              </a:ext>
            </a:extLst>
          </p:cNvPr>
          <p:cNvSpPr/>
          <p:nvPr/>
        </p:nvSpPr>
        <p:spPr>
          <a:xfrm>
            <a:off x="3810000" y="0"/>
            <a:ext cx="4572000" cy="404032"/>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t>CorpFin</a:t>
            </a:r>
            <a:r>
              <a:rPr lang="en-US" sz="1600" b="1"/>
              <a:t> to update</a:t>
            </a:r>
          </a:p>
        </p:txBody>
      </p:sp>
    </p:spTree>
    <p:extLst>
      <p:ext uri="{BB962C8B-B14F-4D97-AF65-F5344CB8AC3E}">
        <p14:creationId xmlns:p14="http://schemas.microsoft.com/office/powerpoint/2010/main" val="5353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3FA31B-359A-FDE1-005C-B10AF09745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6" name="Object 5" hidden="1">
                        <a:extLst>
                          <a:ext uri="{FF2B5EF4-FFF2-40B4-BE49-F238E27FC236}">
                            <a16:creationId xmlns:a16="http://schemas.microsoft.com/office/drawing/2014/main" id="{D93FA31B-359A-FDE1-005C-B10AF09745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FD270F-8F37-EFDB-4D27-DDFD0646A298}"/>
              </a:ext>
            </a:extLst>
          </p:cNvPr>
          <p:cNvSpPr>
            <a:spLocks noGrp="1"/>
          </p:cNvSpPr>
          <p:nvPr>
            <p:ph type="title"/>
          </p:nvPr>
        </p:nvSpPr>
        <p:spPr/>
        <p:txBody>
          <a:bodyPr vert="horz">
            <a:normAutofit/>
          </a:bodyPr>
          <a:lstStyle/>
          <a:p>
            <a:r>
              <a:rPr lang="en-US"/>
              <a:t>Debt Yield Covenant Analysis</a:t>
            </a:r>
            <a:r>
              <a:rPr lang="en-US" b="0"/>
              <a:t>| Apollo</a:t>
            </a:r>
            <a:endParaRPr lang="en-US"/>
          </a:p>
        </p:txBody>
      </p:sp>
      <p:sp>
        <p:nvSpPr>
          <p:cNvPr id="15" name="Rectangle 14">
            <a:extLst>
              <a:ext uri="{FF2B5EF4-FFF2-40B4-BE49-F238E27FC236}">
                <a16:creationId xmlns:a16="http://schemas.microsoft.com/office/drawing/2014/main" id="{39465576-89F3-ACBB-2948-983C55E472D4}"/>
              </a:ext>
            </a:extLst>
          </p:cNvPr>
          <p:cNvSpPr/>
          <p:nvPr/>
        </p:nvSpPr>
        <p:spPr>
          <a:xfrm>
            <a:off x="762554" y="1171733"/>
            <a:ext cx="182880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6" name="Group 15">
            <a:extLst>
              <a:ext uri="{FF2B5EF4-FFF2-40B4-BE49-F238E27FC236}">
                <a16:creationId xmlns:a16="http://schemas.microsoft.com/office/drawing/2014/main" id="{1ED153D4-1C01-C852-50C6-4FF07DE9C159}"/>
              </a:ext>
            </a:extLst>
          </p:cNvPr>
          <p:cNvGrpSpPr/>
          <p:nvPr/>
        </p:nvGrpSpPr>
        <p:grpSpPr>
          <a:xfrm>
            <a:off x="2674518" y="1490472"/>
            <a:ext cx="457200" cy="457200"/>
            <a:chOff x="9083708" y="2404703"/>
            <a:chExt cx="615673" cy="594359"/>
          </a:xfrm>
        </p:grpSpPr>
        <p:sp>
          <p:nvSpPr>
            <p:cNvPr id="18" name="Oval 17">
              <a:extLst>
                <a:ext uri="{FF2B5EF4-FFF2-40B4-BE49-F238E27FC236}">
                  <a16:creationId xmlns:a16="http://schemas.microsoft.com/office/drawing/2014/main" id="{57B5EF97-16B4-0F1E-E314-9FC75B58BBFB}"/>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69AE64A8-91CB-2F86-92AD-551333429D5C}"/>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DE680512-A16D-2502-4A5C-E6CA3CAF4B3A}"/>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D03F23AA-B78B-9B1D-139D-00C571B5A8A0}"/>
              </a:ext>
            </a:extLst>
          </p:cNvPr>
          <p:cNvSpPr/>
          <p:nvPr/>
        </p:nvSpPr>
        <p:spPr>
          <a:xfrm>
            <a:off x="3214882" y="1170432"/>
            <a:ext cx="8138160" cy="109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Debt Yield Covenant increases </a:t>
            </a:r>
            <a:r>
              <a:rPr lang="en-US" sz="1200" b="1">
                <a:solidFill>
                  <a:schemeClr val="tx1"/>
                </a:solidFill>
                <a:latin typeface="Gilroy" panose="00000500000000000000"/>
                <a:cs typeface="Arial" panose="020B0604020202020204" pitchFamily="34" charset="0"/>
              </a:rPr>
              <a:t>from 8.75% to 9.00% in Q4 2025 and to 9.25% Q4 2027 </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Due to downtime and concessions in 2026, we see a </a:t>
            </a:r>
            <a:r>
              <a:rPr lang="en-US" sz="1200" b="1">
                <a:solidFill>
                  <a:schemeClr val="tx1"/>
                </a:solidFill>
                <a:latin typeface="Gilroy" panose="00000500000000000000"/>
                <a:cs typeface="Arial" panose="020B0604020202020204" pitchFamily="34" charset="0"/>
              </a:rPr>
              <a:t>reduction in the DY to 9.66% in Q3 2026 </a:t>
            </a:r>
            <a:r>
              <a:rPr lang="en-US" sz="1200">
                <a:solidFill>
                  <a:schemeClr val="tx1"/>
                </a:solidFill>
                <a:latin typeface="Gilroy" panose="00000500000000000000"/>
                <a:cs typeface="Arial" panose="020B0604020202020204" pitchFamily="34" charset="0"/>
              </a:rPr>
              <a:t>(still above 9.0% covenant)</a:t>
            </a:r>
            <a:endParaRPr lang="en-US" sz="1200" b="1">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An </a:t>
            </a:r>
            <a:r>
              <a:rPr lang="en-US" sz="1200" b="1">
                <a:solidFill>
                  <a:schemeClr val="tx1"/>
                </a:solidFill>
                <a:latin typeface="Gilroy" panose="00000500000000000000"/>
                <a:cs typeface="Arial" panose="020B0604020202020204" pitchFamily="34" charset="0"/>
              </a:rPr>
              <a:t>additional 5% vacancy/credit loss factor is applied to T12 NOI in all quarters </a:t>
            </a:r>
            <a:r>
              <a:rPr lang="en-US" sz="1200">
                <a:solidFill>
                  <a:schemeClr val="tx1"/>
                </a:solidFill>
                <a:latin typeface="Gilroy" panose="00000500000000000000"/>
                <a:cs typeface="Arial" panose="020B0604020202020204" pitchFamily="34" charset="0"/>
              </a:rPr>
              <a:t>to be conservative, regardless of actual vacancy</a:t>
            </a:r>
          </a:p>
        </p:txBody>
      </p:sp>
      <p:sp>
        <p:nvSpPr>
          <p:cNvPr id="7" name="TextBox 6">
            <a:extLst>
              <a:ext uri="{FF2B5EF4-FFF2-40B4-BE49-F238E27FC236}">
                <a16:creationId xmlns:a16="http://schemas.microsoft.com/office/drawing/2014/main" id="{8D37C32F-BF63-0887-12FB-D086BD6DCC3E}"/>
              </a:ext>
            </a:extLst>
          </p:cNvPr>
          <p:cNvSpPr txBox="1"/>
          <p:nvPr/>
        </p:nvSpPr>
        <p:spPr>
          <a:xfrm>
            <a:off x="762555" y="6276972"/>
            <a:ext cx="10666890" cy="261610"/>
          </a:xfrm>
          <a:prstGeom prst="rect">
            <a:avLst/>
          </a:prstGeom>
          <a:noFill/>
        </p:spPr>
        <p:txBody>
          <a:bodyPr wrap="square" rtlCol="0">
            <a:spAutoFit/>
          </a:bodyPr>
          <a:lstStyle/>
          <a:p>
            <a:r>
              <a:rPr lang="en-US" sz="1100" i="1">
                <a:latin typeface="Gilroy" panose="00000500000000000000"/>
              </a:rPr>
              <a:t>Debt Yield Covenant uses T12 NOI for calculation </a:t>
            </a:r>
          </a:p>
        </p:txBody>
      </p:sp>
      <p:graphicFrame>
        <p:nvGraphicFramePr>
          <p:cNvPr id="2" name="Chart 1">
            <a:extLst>
              <a:ext uri="{FF2B5EF4-FFF2-40B4-BE49-F238E27FC236}">
                <a16:creationId xmlns:a16="http://schemas.microsoft.com/office/drawing/2014/main" id="{D3EB4158-1E78-4D5F-801F-2EA3FB4BE734}"/>
              </a:ext>
            </a:extLst>
          </p:cNvPr>
          <p:cNvGraphicFramePr>
            <a:graphicFrameLocks/>
          </p:cNvGraphicFramePr>
          <p:nvPr>
            <p:extLst>
              <p:ext uri="{D42A27DB-BD31-4B8C-83A1-F6EECF244321}">
                <p14:modId xmlns:p14="http://schemas.microsoft.com/office/powerpoint/2010/main" val="2349862859"/>
              </p:ext>
            </p:extLst>
          </p:nvPr>
        </p:nvGraphicFramePr>
        <p:xfrm>
          <a:off x="762554" y="2398074"/>
          <a:ext cx="10590488" cy="38417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4110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Blackstone Pool</a:t>
            </a:r>
          </a:p>
        </p:txBody>
      </p:sp>
    </p:spTree>
    <p:extLst>
      <p:ext uri="{BB962C8B-B14F-4D97-AF65-F5344CB8AC3E}">
        <p14:creationId xmlns:p14="http://schemas.microsoft.com/office/powerpoint/2010/main" val="3542156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118DCA-205E-254E-91A0-4FE0DC2F495A}"/>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5D61339-EA6C-6C76-5415-D2FDF2AA7F5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EEFCC8-E68F-B12F-AF88-AE76724172F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9291329E-90F0-1569-9389-92856E0FF1E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9DF3E1D1-F7A3-1B84-5DDA-26FC48ABAA60}"/>
              </a:ext>
            </a:extLst>
          </p:cNvPr>
          <p:cNvSpPr>
            <a:spLocks noGrp="1"/>
          </p:cNvSpPr>
          <p:nvPr>
            <p:ph type="title"/>
          </p:nvPr>
        </p:nvSpPr>
        <p:spPr/>
        <p:txBody>
          <a:bodyPr/>
          <a:lstStyle/>
          <a:p>
            <a:r>
              <a:rPr lang="en-US"/>
              <a:t>Same Store Analysis – Backstone Refi Pool</a:t>
            </a:r>
          </a:p>
        </p:txBody>
      </p:sp>
      <p:sp>
        <p:nvSpPr>
          <p:cNvPr id="9" name="Rectangle 8">
            <a:extLst>
              <a:ext uri="{FF2B5EF4-FFF2-40B4-BE49-F238E27FC236}">
                <a16:creationId xmlns:a16="http://schemas.microsoft.com/office/drawing/2014/main" id="{6DFED64B-C49B-E51C-6F71-DC7EB04889CE}"/>
              </a:ext>
            </a:extLst>
          </p:cNvPr>
          <p:cNvSpPr/>
          <p:nvPr/>
        </p:nvSpPr>
        <p:spPr>
          <a:xfrm>
            <a:off x="6725163" y="1094874"/>
            <a:ext cx="5115614" cy="273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1" name="Rectangle 10">
            <a:extLst>
              <a:ext uri="{FF2B5EF4-FFF2-40B4-BE49-F238E27FC236}">
                <a16:creationId xmlns:a16="http://schemas.microsoft.com/office/drawing/2014/main" id="{56D3CA51-47A0-F7AA-4D1E-964238EF544F}"/>
              </a:ext>
            </a:extLst>
          </p:cNvPr>
          <p:cNvSpPr/>
          <p:nvPr/>
        </p:nvSpPr>
        <p:spPr>
          <a:xfrm>
            <a:off x="6725163" y="1368700"/>
            <a:ext cx="5115614" cy="11810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a:ea typeface="+mn-ea"/>
                <a:cs typeface="Arial"/>
              </a:rPr>
              <a:t>Overall, the performance is aligned with business plan. </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a:ea typeface="+mn-ea"/>
                <a:cs typeface="Arial"/>
              </a:rPr>
              <a:t>Additional Rent - </a:t>
            </a:r>
            <a:r>
              <a:rPr kumimoji="0" lang="en-US" sz="1000" b="0" i="0" u="none" strike="noStrike" kern="1200" cap="none" spc="0" normalizeH="0" baseline="0" noProof="0">
                <a:ln>
                  <a:noFill/>
                </a:ln>
                <a:solidFill>
                  <a:prstClr val="black"/>
                </a:solidFill>
                <a:effectLst/>
                <a:uLnTx/>
                <a:uFillTx/>
                <a:latin typeface="Arial"/>
                <a:ea typeface="+mn-ea"/>
                <a:cs typeface="Arial"/>
              </a:rPr>
              <a:t>The </a:t>
            </a:r>
            <a:r>
              <a:rPr lang="en-US" sz="1000">
                <a:solidFill>
                  <a:prstClr val="black"/>
                </a:solidFill>
                <a:latin typeface="Arial"/>
                <a:cs typeface="Arial"/>
              </a:rPr>
              <a:t>increase is mainly due to change of assumptions for RET and Insurance</a:t>
            </a:r>
            <a:r>
              <a:rPr kumimoji="0" lang="en-US" sz="1000" b="0" i="0" u="none" strike="noStrike" kern="1200" cap="none" spc="0" normalizeH="0" baseline="0" noProof="0">
                <a:ln>
                  <a:noFill/>
                </a:ln>
                <a:solidFill>
                  <a:prstClr val="black"/>
                </a:solidFill>
                <a:effectLst/>
                <a:uLnTx/>
                <a:uFillTx/>
                <a:latin typeface="Arial"/>
                <a:ea typeface="+mn-ea"/>
                <a:cs typeface="Arial"/>
              </a:rPr>
              <a:t>. </a:t>
            </a:r>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sp>
        <p:nvSpPr>
          <p:cNvPr id="44" name="TextBox 43">
            <a:extLst>
              <a:ext uri="{FF2B5EF4-FFF2-40B4-BE49-F238E27FC236}">
                <a16:creationId xmlns:a16="http://schemas.microsoft.com/office/drawing/2014/main" id="{BF51B19E-E7CD-9F9A-0042-5559F311139F}"/>
              </a:ext>
            </a:extLst>
          </p:cNvPr>
          <p:cNvSpPr txBox="1"/>
          <p:nvPr/>
        </p:nvSpPr>
        <p:spPr>
          <a:xfrm>
            <a:off x="408756" y="5824504"/>
            <a:ext cx="1592338" cy="646331"/>
          </a:xfrm>
          <a:prstGeom prst="rect">
            <a:avLst/>
          </a:prstGeom>
          <a:noFill/>
        </p:spPr>
        <p:txBody>
          <a:bodyPr wrap="square" rtlCol="0">
            <a:spAutoFit/>
          </a:bodyPr>
          <a:lstStyle/>
          <a:p>
            <a:pPr algn="ctr"/>
            <a:r>
              <a:rPr lang="en-US">
                <a:solidFill>
                  <a:srgbClr val="FFC000"/>
                </a:solidFill>
              </a:rPr>
              <a:t>129M </a:t>
            </a:r>
          </a:p>
          <a:p>
            <a:pPr algn="ctr"/>
            <a:r>
              <a:rPr lang="en-US"/>
              <a:t>Total Cost</a:t>
            </a:r>
            <a:endParaRPr lang="en-IL"/>
          </a:p>
        </p:txBody>
      </p:sp>
      <p:sp>
        <p:nvSpPr>
          <p:cNvPr id="45" name="TextBox 44">
            <a:extLst>
              <a:ext uri="{FF2B5EF4-FFF2-40B4-BE49-F238E27FC236}">
                <a16:creationId xmlns:a16="http://schemas.microsoft.com/office/drawing/2014/main" id="{C60DE976-0DF9-C116-8DB5-7B169FA9AE18}"/>
              </a:ext>
            </a:extLst>
          </p:cNvPr>
          <p:cNvSpPr txBox="1"/>
          <p:nvPr/>
        </p:nvSpPr>
        <p:spPr>
          <a:xfrm>
            <a:off x="2070169" y="5833647"/>
            <a:ext cx="1360553" cy="646331"/>
          </a:xfrm>
          <a:prstGeom prst="rect">
            <a:avLst/>
          </a:prstGeom>
          <a:noFill/>
        </p:spPr>
        <p:txBody>
          <a:bodyPr wrap="square" rtlCol="0">
            <a:spAutoFit/>
          </a:bodyPr>
          <a:lstStyle/>
          <a:p>
            <a:pPr algn="ctr"/>
            <a:r>
              <a:rPr lang="en-US">
                <a:solidFill>
                  <a:srgbClr val="FFC000"/>
                </a:solidFill>
              </a:rPr>
              <a:t>16</a:t>
            </a:r>
          </a:p>
          <a:p>
            <a:pPr algn="ctr"/>
            <a:r>
              <a:rPr lang="en-US"/>
              <a:t>Buildings</a:t>
            </a:r>
            <a:endParaRPr lang="en-IL"/>
          </a:p>
        </p:txBody>
      </p:sp>
      <p:pic>
        <p:nvPicPr>
          <p:cNvPr id="46" name="Graphic 20">
            <a:extLst>
              <a:ext uri="{FF2B5EF4-FFF2-40B4-BE49-F238E27FC236}">
                <a16:creationId xmlns:a16="http://schemas.microsoft.com/office/drawing/2014/main" id="{038B27E4-5435-2AE4-1657-93B6A3F217E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45368" y="5239534"/>
            <a:ext cx="610154" cy="479323"/>
          </a:xfrm>
          <a:prstGeom prst="rect">
            <a:avLst/>
          </a:prstGeom>
        </p:spPr>
      </p:pic>
      <p:pic>
        <p:nvPicPr>
          <p:cNvPr id="47" name="Graphic 8">
            <a:extLst>
              <a:ext uri="{FF2B5EF4-FFF2-40B4-BE49-F238E27FC236}">
                <a16:creationId xmlns:a16="http://schemas.microsoft.com/office/drawing/2014/main" id="{8F7EF9E5-E669-97CA-5F6D-2CB3134078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7822" y="5239534"/>
            <a:ext cx="553167" cy="524719"/>
          </a:xfrm>
          <a:prstGeom prst="rect">
            <a:avLst/>
          </a:prstGeom>
        </p:spPr>
      </p:pic>
      <p:sp>
        <p:nvSpPr>
          <p:cNvPr id="6" name="TextBox 5">
            <a:extLst>
              <a:ext uri="{FF2B5EF4-FFF2-40B4-BE49-F238E27FC236}">
                <a16:creationId xmlns:a16="http://schemas.microsoft.com/office/drawing/2014/main" id="{41DDBE41-DA3C-E99F-9E51-07F3FCC7A5DB}"/>
              </a:ext>
            </a:extLst>
          </p:cNvPr>
          <p:cNvSpPr txBox="1"/>
          <p:nvPr/>
        </p:nvSpPr>
        <p:spPr>
          <a:xfrm>
            <a:off x="4798143" y="177542"/>
            <a:ext cx="3012748" cy="369332"/>
          </a:xfrm>
          <a:prstGeom prst="rect">
            <a:avLst/>
          </a:prstGeom>
          <a:solidFill>
            <a:srgbClr val="FFC000"/>
          </a:solidFill>
        </p:spPr>
        <p:txBody>
          <a:bodyPr wrap="none" rtlCol="0">
            <a:spAutoFit/>
          </a:bodyPr>
          <a:lstStyle/>
          <a:p>
            <a:r>
              <a:rPr lang="en-US"/>
              <a:t>Finance team internal analysis</a:t>
            </a:r>
          </a:p>
        </p:txBody>
      </p:sp>
      <p:pic>
        <p:nvPicPr>
          <p:cNvPr id="4" name="Picture 3">
            <a:extLst>
              <a:ext uri="{FF2B5EF4-FFF2-40B4-BE49-F238E27FC236}">
                <a16:creationId xmlns:a16="http://schemas.microsoft.com/office/drawing/2014/main" id="{3FDC72FE-14F0-EB41-E0A2-373BFF10FFCF}"/>
              </a:ext>
            </a:extLst>
          </p:cNvPr>
          <p:cNvPicPr>
            <a:picLocks noChangeAspect="1"/>
          </p:cNvPicPr>
          <p:nvPr/>
        </p:nvPicPr>
        <p:blipFill>
          <a:blip r:embed="rId7"/>
          <a:stretch>
            <a:fillRect/>
          </a:stretch>
        </p:blipFill>
        <p:spPr>
          <a:xfrm>
            <a:off x="586693" y="1093179"/>
            <a:ext cx="5212080" cy="2994660"/>
          </a:xfrm>
          <a:prstGeom prst="rect">
            <a:avLst/>
          </a:prstGeom>
        </p:spPr>
      </p:pic>
      <p:pic>
        <p:nvPicPr>
          <p:cNvPr id="12" name="Picture 11">
            <a:extLst>
              <a:ext uri="{FF2B5EF4-FFF2-40B4-BE49-F238E27FC236}">
                <a16:creationId xmlns:a16="http://schemas.microsoft.com/office/drawing/2014/main" id="{8A25DFCE-C4FC-C84F-340F-95817CC1937E}"/>
              </a:ext>
            </a:extLst>
          </p:cNvPr>
          <p:cNvPicPr>
            <a:picLocks noChangeAspect="1"/>
          </p:cNvPicPr>
          <p:nvPr/>
        </p:nvPicPr>
        <p:blipFill>
          <a:blip r:embed="rId8"/>
          <a:stretch>
            <a:fillRect/>
          </a:stretch>
        </p:blipFill>
        <p:spPr>
          <a:xfrm>
            <a:off x="7365840" y="2549770"/>
            <a:ext cx="3974937" cy="2719052"/>
          </a:xfrm>
          <a:prstGeom prst="rect">
            <a:avLst/>
          </a:prstGeom>
        </p:spPr>
      </p:pic>
    </p:spTree>
    <p:extLst>
      <p:ext uri="{BB962C8B-B14F-4D97-AF65-F5344CB8AC3E}">
        <p14:creationId xmlns:p14="http://schemas.microsoft.com/office/powerpoint/2010/main" val="95073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8C05CFB-FE82-55BB-7C2B-D6A9A81195C9}"/>
              </a:ext>
            </a:extLst>
          </p:cNvPr>
          <p:cNvSpPr>
            <a:spLocks noGrp="1"/>
          </p:cNvSpPr>
          <p:nvPr>
            <p:ph type="title"/>
          </p:nvPr>
        </p:nvSpPr>
        <p:spPr>
          <a:xfrm>
            <a:off x="890264" y="459122"/>
            <a:ext cx="10072437" cy="685481"/>
          </a:xfrm>
        </p:spPr>
        <p:txBody>
          <a:bodyPr/>
          <a:lstStyle/>
          <a:p>
            <a:r>
              <a:rPr lang="en-US" sz="2150"/>
              <a:t>Actual vs. Budget – Blackstone Refi Pool</a:t>
            </a:r>
          </a:p>
        </p:txBody>
      </p:sp>
      <p:sp>
        <p:nvSpPr>
          <p:cNvPr id="9" name="Rectangle 8">
            <a:extLst>
              <a:ext uri="{FF2B5EF4-FFF2-40B4-BE49-F238E27FC236}">
                <a16:creationId xmlns:a16="http://schemas.microsoft.com/office/drawing/2014/main" id="{49EC2EBE-7324-DBEE-2C04-237A61BE972A}"/>
              </a:ext>
            </a:extLst>
          </p:cNvPr>
          <p:cNvSpPr/>
          <p:nvPr/>
        </p:nvSpPr>
        <p:spPr>
          <a:xfrm>
            <a:off x="7379233" y="1146004"/>
            <a:ext cx="4225737" cy="3530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1" name="Rectangle 10">
            <a:extLst>
              <a:ext uri="{FF2B5EF4-FFF2-40B4-BE49-F238E27FC236}">
                <a16:creationId xmlns:a16="http://schemas.microsoft.com/office/drawing/2014/main" id="{20012CE6-2E17-DDF2-68D0-D5DE88B4C38D}"/>
              </a:ext>
            </a:extLst>
          </p:cNvPr>
          <p:cNvSpPr/>
          <p:nvPr/>
        </p:nvSpPr>
        <p:spPr>
          <a:xfrm>
            <a:off x="7384562" y="1494487"/>
            <a:ext cx="4220409" cy="17249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600"/>
              </a:spcBef>
            </a:pPr>
            <a:r>
              <a:rPr lang="en-US" sz="1200" b="1">
                <a:solidFill>
                  <a:schemeClr val="tx1"/>
                </a:solidFill>
                <a:latin typeface="Arial"/>
                <a:cs typeface="Arial"/>
              </a:rPr>
              <a:t>Overall, the actuals and the budget are aligned.</a:t>
            </a:r>
          </a:p>
          <a:p>
            <a:pPr>
              <a:spcBef>
                <a:spcPts val="600"/>
              </a:spcBef>
            </a:pPr>
            <a:r>
              <a:rPr lang="en-US" sz="1200">
                <a:solidFill>
                  <a:schemeClr val="tx1"/>
                </a:solidFill>
                <a:latin typeface="Arial"/>
                <a:cs typeface="Arial"/>
              </a:rPr>
              <a:t>Property Taxes and Insurance higher than budget due to updated assumptions for RET tax and insurance.</a:t>
            </a:r>
          </a:p>
          <a:p>
            <a:pPr>
              <a:spcBef>
                <a:spcPts val="600"/>
              </a:spcBef>
            </a:pPr>
            <a:r>
              <a:rPr lang="en-US" sz="1200">
                <a:solidFill>
                  <a:schemeClr val="tx1"/>
                </a:solidFill>
                <a:latin typeface="Arial"/>
                <a:cs typeface="Arial"/>
              </a:rPr>
              <a:t>Utilities Expenses higher than budget due to the timing of the charges.</a:t>
            </a:r>
          </a:p>
          <a:p>
            <a:pPr>
              <a:spcBef>
                <a:spcPts val="600"/>
              </a:spcBef>
            </a:pPr>
            <a:r>
              <a:rPr lang="en-US" sz="1200" b="1">
                <a:solidFill>
                  <a:schemeClr val="tx1"/>
                </a:solidFill>
                <a:latin typeface="Arial"/>
                <a:cs typeface="Arial"/>
              </a:rPr>
              <a:t> </a:t>
            </a:r>
          </a:p>
        </p:txBody>
      </p:sp>
      <p:sp>
        <p:nvSpPr>
          <p:cNvPr id="28" name="TextBox 27">
            <a:extLst>
              <a:ext uri="{FF2B5EF4-FFF2-40B4-BE49-F238E27FC236}">
                <a16:creationId xmlns:a16="http://schemas.microsoft.com/office/drawing/2014/main" id="{075820C4-629F-43C4-7B15-E104B484CB58}"/>
              </a:ext>
            </a:extLst>
          </p:cNvPr>
          <p:cNvSpPr txBox="1"/>
          <p:nvPr/>
        </p:nvSpPr>
        <p:spPr>
          <a:xfrm>
            <a:off x="445332" y="5870224"/>
            <a:ext cx="1592338" cy="646331"/>
          </a:xfrm>
          <a:prstGeom prst="rect">
            <a:avLst/>
          </a:prstGeom>
          <a:noFill/>
        </p:spPr>
        <p:txBody>
          <a:bodyPr wrap="square" rtlCol="0">
            <a:spAutoFit/>
          </a:bodyPr>
          <a:lstStyle/>
          <a:p>
            <a:pPr algn="ctr"/>
            <a:r>
              <a:rPr lang="en-US">
                <a:solidFill>
                  <a:srgbClr val="FFC000"/>
                </a:solidFill>
              </a:rPr>
              <a:t>129M </a:t>
            </a:r>
          </a:p>
          <a:p>
            <a:pPr algn="ctr"/>
            <a:r>
              <a:rPr lang="en-US"/>
              <a:t>Total Cost</a:t>
            </a:r>
            <a:endParaRPr lang="en-IL"/>
          </a:p>
        </p:txBody>
      </p:sp>
      <p:sp>
        <p:nvSpPr>
          <p:cNvPr id="29" name="TextBox 28">
            <a:extLst>
              <a:ext uri="{FF2B5EF4-FFF2-40B4-BE49-F238E27FC236}">
                <a16:creationId xmlns:a16="http://schemas.microsoft.com/office/drawing/2014/main" id="{279DA485-1B7B-F4E1-0C31-DEBE7C10B3D1}"/>
              </a:ext>
            </a:extLst>
          </p:cNvPr>
          <p:cNvSpPr txBox="1"/>
          <p:nvPr/>
        </p:nvSpPr>
        <p:spPr>
          <a:xfrm>
            <a:off x="2106745" y="5879367"/>
            <a:ext cx="1360553" cy="646331"/>
          </a:xfrm>
          <a:prstGeom prst="rect">
            <a:avLst/>
          </a:prstGeom>
          <a:noFill/>
        </p:spPr>
        <p:txBody>
          <a:bodyPr wrap="square" lIns="91440" tIns="45720" rIns="91440" bIns="45720" rtlCol="0" anchor="t">
            <a:spAutoFit/>
          </a:bodyPr>
          <a:lstStyle/>
          <a:p>
            <a:pPr algn="ctr"/>
            <a:r>
              <a:rPr lang="en-US">
                <a:solidFill>
                  <a:srgbClr val="FFC000"/>
                </a:solidFill>
              </a:rPr>
              <a:t>16</a:t>
            </a:r>
          </a:p>
          <a:p>
            <a:pPr algn="ctr"/>
            <a:r>
              <a:rPr lang="en-US"/>
              <a:t>Buildings</a:t>
            </a:r>
            <a:endParaRPr lang="en-IL"/>
          </a:p>
        </p:txBody>
      </p:sp>
      <p:pic>
        <p:nvPicPr>
          <p:cNvPr id="30" name="Graphic 20">
            <a:extLst>
              <a:ext uri="{FF2B5EF4-FFF2-40B4-BE49-F238E27FC236}">
                <a16:creationId xmlns:a16="http://schemas.microsoft.com/office/drawing/2014/main" id="{D971789C-3244-75E7-2E8B-7B3D9333458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1944" y="5285254"/>
            <a:ext cx="610154" cy="479323"/>
          </a:xfrm>
          <a:prstGeom prst="rect">
            <a:avLst/>
          </a:prstGeom>
        </p:spPr>
      </p:pic>
      <p:pic>
        <p:nvPicPr>
          <p:cNvPr id="31" name="Graphic 8">
            <a:extLst>
              <a:ext uri="{FF2B5EF4-FFF2-40B4-BE49-F238E27FC236}">
                <a16:creationId xmlns:a16="http://schemas.microsoft.com/office/drawing/2014/main" id="{C19BC2E6-8BBE-E236-39B7-96E0D209F32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398" y="5285254"/>
            <a:ext cx="553167" cy="524719"/>
          </a:xfrm>
          <a:prstGeom prst="rect">
            <a:avLst/>
          </a:prstGeom>
        </p:spPr>
      </p:pic>
      <p:sp>
        <p:nvSpPr>
          <p:cNvPr id="32" name="Rectangle: Diagonal Corners Rounded 31">
            <a:extLst>
              <a:ext uri="{FF2B5EF4-FFF2-40B4-BE49-F238E27FC236}">
                <a16:creationId xmlns:a16="http://schemas.microsoft.com/office/drawing/2014/main" id="{B9BB5EEB-7FE9-EC5D-52C4-C9767D3496F7}"/>
              </a:ext>
            </a:extLst>
          </p:cNvPr>
          <p:cNvSpPr/>
          <p:nvPr/>
        </p:nvSpPr>
        <p:spPr>
          <a:xfrm>
            <a:off x="638164" y="4575930"/>
            <a:ext cx="4371948" cy="524719"/>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3" name="TextBox 32">
            <a:extLst>
              <a:ext uri="{FF2B5EF4-FFF2-40B4-BE49-F238E27FC236}">
                <a16:creationId xmlns:a16="http://schemas.microsoft.com/office/drawing/2014/main" id="{E8E57A0D-9805-E315-EEF6-1606F7A69A5C}"/>
              </a:ext>
            </a:extLst>
          </p:cNvPr>
          <p:cNvSpPr txBox="1">
            <a:spLocks noChangeArrowheads="1"/>
          </p:cNvSpPr>
          <p:nvPr/>
        </p:nvSpPr>
        <p:spPr bwMode="auto">
          <a:xfrm>
            <a:off x="1253680" y="4622555"/>
            <a:ext cx="37877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100">
                <a:latin typeface="Source Sans Pro"/>
                <a:ea typeface="Source Sans Pro"/>
              </a:rPr>
              <a:t>The budget column represent the annual properties budgets from 03/2025.</a:t>
            </a:r>
            <a:endParaRPr lang="en-IL" sz="1100">
              <a:latin typeface="Source Sans Pro"/>
              <a:ea typeface="Source Sans Pro"/>
            </a:endParaRPr>
          </a:p>
        </p:txBody>
      </p:sp>
      <p:grpSp>
        <p:nvGrpSpPr>
          <p:cNvPr id="34" name="Group 33">
            <a:extLst>
              <a:ext uri="{FF2B5EF4-FFF2-40B4-BE49-F238E27FC236}">
                <a16:creationId xmlns:a16="http://schemas.microsoft.com/office/drawing/2014/main" id="{50C462BC-E685-9577-0807-F09A71B8B249}"/>
              </a:ext>
            </a:extLst>
          </p:cNvPr>
          <p:cNvGrpSpPr/>
          <p:nvPr/>
        </p:nvGrpSpPr>
        <p:grpSpPr>
          <a:xfrm>
            <a:off x="638164" y="4575930"/>
            <a:ext cx="629044" cy="524719"/>
            <a:chOff x="280579" y="4267200"/>
            <a:chExt cx="1115242" cy="1318450"/>
          </a:xfrm>
        </p:grpSpPr>
        <p:sp>
          <p:nvSpPr>
            <p:cNvPr id="35" name="Rectangle: Diagonal Corners Rounded 34">
              <a:extLst>
                <a:ext uri="{FF2B5EF4-FFF2-40B4-BE49-F238E27FC236}">
                  <a16:creationId xmlns:a16="http://schemas.microsoft.com/office/drawing/2014/main" id="{2ADFC813-CDB9-8A81-0E96-5CE52B91BA93}"/>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36" name="Graphic 35" descr="Open book outline">
              <a:extLst>
                <a:ext uri="{FF2B5EF4-FFF2-40B4-BE49-F238E27FC236}">
                  <a16:creationId xmlns:a16="http://schemas.microsoft.com/office/drawing/2014/main" id="{9ACE9A8F-0CD7-D02F-FF65-057E8BB333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8" y="4541325"/>
              <a:ext cx="893423" cy="841373"/>
            </a:xfrm>
            <a:prstGeom prst="rect">
              <a:avLst/>
            </a:prstGeom>
          </p:spPr>
        </p:pic>
      </p:grpSp>
      <p:sp>
        <p:nvSpPr>
          <p:cNvPr id="6" name="TextBox 5">
            <a:extLst>
              <a:ext uri="{FF2B5EF4-FFF2-40B4-BE49-F238E27FC236}">
                <a16:creationId xmlns:a16="http://schemas.microsoft.com/office/drawing/2014/main" id="{47951413-AD38-B7D7-7438-39A535E28FD3}"/>
              </a:ext>
            </a:extLst>
          </p:cNvPr>
          <p:cNvSpPr txBox="1"/>
          <p:nvPr/>
        </p:nvSpPr>
        <p:spPr>
          <a:xfrm>
            <a:off x="4798143" y="177542"/>
            <a:ext cx="3012748" cy="369332"/>
          </a:xfrm>
          <a:prstGeom prst="rect">
            <a:avLst/>
          </a:prstGeom>
          <a:solidFill>
            <a:srgbClr val="FFC000"/>
          </a:solidFill>
        </p:spPr>
        <p:txBody>
          <a:bodyPr wrap="none" rtlCol="0">
            <a:spAutoFit/>
          </a:bodyPr>
          <a:lstStyle/>
          <a:p>
            <a:r>
              <a:rPr lang="en-US"/>
              <a:t>Finance team internal analysis</a:t>
            </a:r>
          </a:p>
        </p:txBody>
      </p:sp>
      <p:pic>
        <p:nvPicPr>
          <p:cNvPr id="5" name="Picture 4">
            <a:extLst>
              <a:ext uri="{FF2B5EF4-FFF2-40B4-BE49-F238E27FC236}">
                <a16:creationId xmlns:a16="http://schemas.microsoft.com/office/drawing/2014/main" id="{F4DBE006-DC96-9D1A-05DB-C2A0B4AB2E50}"/>
              </a:ext>
            </a:extLst>
          </p:cNvPr>
          <p:cNvPicPr>
            <a:picLocks noChangeAspect="1"/>
          </p:cNvPicPr>
          <p:nvPr/>
        </p:nvPicPr>
        <p:blipFill>
          <a:blip r:embed="rId9"/>
          <a:stretch>
            <a:fillRect/>
          </a:stretch>
        </p:blipFill>
        <p:spPr>
          <a:xfrm>
            <a:off x="1004398" y="1077070"/>
            <a:ext cx="5212080" cy="2994660"/>
          </a:xfrm>
          <a:prstGeom prst="rect">
            <a:avLst/>
          </a:prstGeom>
        </p:spPr>
      </p:pic>
    </p:spTree>
    <p:extLst>
      <p:ext uri="{BB962C8B-B14F-4D97-AF65-F5344CB8AC3E}">
        <p14:creationId xmlns:p14="http://schemas.microsoft.com/office/powerpoint/2010/main" val="32971359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475542F-2DE4-3195-6E35-3B56327DF9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9475542F-2DE4-3195-6E35-3B56327DF9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BEFF204-DBD6-2187-A6BF-1174AA274A8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7374C34B-21E8-A6A7-4ABD-A3694A8DB28C}"/>
              </a:ext>
            </a:extLst>
          </p:cNvPr>
          <p:cNvSpPr>
            <a:spLocks noGrp="1"/>
          </p:cNvSpPr>
          <p:nvPr>
            <p:ph type="title"/>
          </p:nvPr>
        </p:nvSpPr>
        <p:spPr/>
        <p:txBody>
          <a:bodyPr vert="horz"/>
          <a:lstStyle/>
          <a:p>
            <a:r>
              <a:rPr lang="en-US"/>
              <a:t>Yield on Cost &amp; </a:t>
            </a:r>
            <a:r>
              <a:rPr lang="en-US" err="1"/>
              <a:t>CapEx</a:t>
            </a:r>
            <a:r>
              <a:rPr lang="en-US"/>
              <a:t> Forecast </a:t>
            </a:r>
            <a:r>
              <a:rPr lang="en-US" b="0"/>
              <a:t>| Blackstone</a:t>
            </a:r>
          </a:p>
        </p:txBody>
      </p:sp>
      <p:sp>
        <p:nvSpPr>
          <p:cNvPr id="16" name="Rectangle 15">
            <a:extLst>
              <a:ext uri="{FF2B5EF4-FFF2-40B4-BE49-F238E27FC236}">
                <a16:creationId xmlns:a16="http://schemas.microsoft.com/office/drawing/2014/main" id="{C835E1B5-4DFC-1104-A3FF-82F281B2303E}"/>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B65E624-8722-E3F1-A320-88BD259B74A2}"/>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Yield on Cost for the Blackstone properties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float between the </a:t>
            </a:r>
            <a:r>
              <a:rPr lang="en-US" sz="1400" b="1">
                <a:solidFill>
                  <a:prstClr val="black"/>
                </a:solidFill>
                <a:latin typeface="Gilroy" panose="00000500000000000000"/>
                <a:cs typeface="Arial" panose="020B0604020202020204" pitchFamily="34" charset="0"/>
              </a:rPr>
              <a:t>6.1% - 6.5% range </a:t>
            </a:r>
            <a:r>
              <a:rPr lang="en-US" sz="1400">
                <a:solidFill>
                  <a:prstClr val="black"/>
                </a:solidFill>
                <a:latin typeface="Gilroy" panose="00000500000000000000"/>
                <a:cs typeface="Arial" panose="020B0604020202020204" pitchFamily="34" charset="0"/>
              </a:rPr>
              <a:t>through the remaining life of the fund</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peaks in 2024</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with $2.7M forecasted in Q4 2024</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~$14.5M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Blackstone Pool by the end of 2028</a:t>
            </a:r>
          </a:p>
        </p:txBody>
      </p:sp>
      <p:graphicFrame>
        <p:nvGraphicFramePr>
          <p:cNvPr id="6" name="Chart 5">
            <a:extLst>
              <a:ext uri="{FF2B5EF4-FFF2-40B4-BE49-F238E27FC236}">
                <a16:creationId xmlns:a16="http://schemas.microsoft.com/office/drawing/2014/main" id="{7A25E5BD-660E-4799-B164-F21F97D0B417}"/>
              </a:ext>
            </a:extLst>
          </p:cNvPr>
          <p:cNvGraphicFramePr>
            <a:graphicFrameLocks/>
          </p:cNvGraphicFramePr>
          <p:nvPr>
            <p:extLst>
              <p:ext uri="{D42A27DB-BD31-4B8C-83A1-F6EECF244321}">
                <p14:modId xmlns:p14="http://schemas.microsoft.com/office/powerpoint/2010/main" val="2833308758"/>
              </p:ext>
            </p:extLst>
          </p:nvPr>
        </p:nvGraphicFramePr>
        <p:xfrm>
          <a:off x="560927" y="1187372"/>
          <a:ext cx="5291614" cy="28003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0EA4E0D-2F42-4406-AC57-9B0EA45E9458}"/>
              </a:ext>
            </a:extLst>
          </p:cNvPr>
          <p:cNvGraphicFramePr>
            <a:graphicFrameLocks/>
          </p:cNvGraphicFramePr>
          <p:nvPr>
            <p:extLst>
              <p:ext uri="{D42A27DB-BD31-4B8C-83A1-F6EECF244321}">
                <p14:modId xmlns:p14="http://schemas.microsoft.com/office/powerpoint/2010/main" val="3241043706"/>
              </p:ext>
            </p:extLst>
          </p:nvPr>
        </p:nvGraphicFramePr>
        <p:xfrm>
          <a:off x="762555" y="3903585"/>
          <a:ext cx="5278914" cy="27431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CF5955C0-6C6E-4EA0-A057-FA99A09FC4C2}"/>
              </a:ext>
            </a:extLst>
          </p:cNvPr>
          <p:cNvGraphicFramePr>
            <a:graphicFrameLocks/>
          </p:cNvGraphicFramePr>
          <p:nvPr>
            <p:extLst>
              <p:ext uri="{D42A27DB-BD31-4B8C-83A1-F6EECF244321}">
                <p14:modId xmlns:p14="http://schemas.microsoft.com/office/powerpoint/2010/main" val="410646940"/>
              </p:ext>
            </p:extLst>
          </p:nvPr>
        </p:nvGraphicFramePr>
        <p:xfrm>
          <a:off x="6497775" y="3903585"/>
          <a:ext cx="5278914" cy="2743199"/>
        </p:xfrm>
        <a:graphic>
          <a:graphicData uri="http://schemas.openxmlformats.org/drawingml/2006/chart">
            <c:chart xmlns:c="http://schemas.openxmlformats.org/drawingml/2006/chart" xmlns:r="http://schemas.openxmlformats.org/officeDocument/2006/relationships" r:id="rId8"/>
          </a:graphicData>
        </a:graphic>
      </p:graphicFrame>
      <p:sp>
        <p:nvSpPr>
          <p:cNvPr id="2" name="Rectangle 1">
            <a:extLst>
              <a:ext uri="{FF2B5EF4-FFF2-40B4-BE49-F238E27FC236}">
                <a16:creationId xmlns:a16="http://schemas.microsoft.com/office/drawing/2014/main" id="{13AF91AB-3A75-1B98-92ED-DE249979A3FC}"/>
              </a:ext>
            </a:extLst>
          </p:cNvPr>
          <p:cNvSpPr/>
          <p:nvPr/>
        </p:nvSpPr>
        <p:spPr>
          <a:xfrm>
            <a:off x="3810000" y="0"/>
            <a:ext cx="4572000" cy="404032"/>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t>CorpFin</a:t>
            </a:r>
            <a:r>
              <a:rPr lang="en-US" sz="1600" b="1"/>
              <a:t> to update</a:t>
            </a:r>
          </a:p>
        </p:txBody>
      </p:sp>
    </p:spTree>
    <p:extLst>
      <p:ext uri="{BB962C8B-B14F-4D97-AF65-F5344CB8AC3E}">
        <p14:creationId xmlns:p14="http://schemas.microsoft.com/office/powerpoint/2010/main" val="7463692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5B8907-14BB-5695-015D-856A5E4E4D1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1CE7480-19D7-2D0F-A8E9-3050F63BA935}"/>
              </a:ext>
            </a:extLst>
          </p:cNvPr>
          <p:cNvSpPr>
            <a:spLocks noGrp="1"/>
          </p:cNvSpPr>
          <p:nvPr>
            <p:ph idx="1"/>
          </p:nvPr>
        </p:nvSpPr>
        <p:spPr/>
        <p:txBody>
          <a:bodyPr>
            <a:normAutofit/>
          </a:bodyPr>
          <a:lstStyle/>
          <a:p>
            <a:r>
              <a:rPr lang="en-US" sz="2800"/>
              <a:t>Credit Facility Pool</a:t>
            </a:r>
          </a:p>
        </p:txBody>
      </p:sp>
    </p:spTree>
    <p:extLst>
      <p:ext uri="{BB962C8B-B14F-4D97-AF65-F5344CB8AC3E}">
        <p14:creationId xmlns:p14="http://schemas.microsoft.com/office/powerpoint/2010/main" val="1026524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475542F-2DE4-3195-6E35-3B56327DF9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9475542F-2DE4-3195-6E35-3B56327DF9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BEFF204-DBD6-2187-A6BF-1174AA274A8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7374C34B-21E8-A6A7-4ABD-A3694A8DB28C}"/>
              </a:ext>
            </a:extLst>
          </p:cNvPr>
          <p:cNvSpPr>
            <a:spLocks noGrp="1"/>
          </p:cNvSpPr>
          <p:nvPr>
            <p:ph type="title"/>
          </p:nvPr>
        </p:nvSpPr>
        <p:spPr/>
        <p:txBody>
          <a:bodyPr vert="horz"/>
          <a:lstStyle/>
          <a:p>
            <a:r>
              <a:rPr lang="en-US"/>
              <a:t>Yield on Cost &amp; </a:t>
            </a:r>
            <a:r>
              <a:rPr lang="en-US" err="1"/>
              <a:t>CapEx</a:t>
            </a:r>
            <a:r>
              <a:rPr lang="en-US"/>
              <a:t> Forecast </a:t>
            </a:r>
            <a:r>
              <a:rPr lang="en-US" b="0"/>
              <a:t>| Credit Facility</a:t>
            </a:r>
          </a:p>
        </p:txBody>
      </p:sp>
      <p:sp>
        <p:nvSpPr>
          <p:cNvPr id="16" name="Rectangle 15">
            <a:extLst>
              <a:ext uri="{FF2B5EF4-FFF2-40B4-BE49-F238E27FC236}">
                <a16:creationId xmlns:a16="http://schemas.microsoft.com/office/drawing/2014/main" id="{C835E1B5-4DFC-1104-A3FF-82F281B2303E}"/>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B65E624-8722-E3F1-A320-88BD259B74A2}"/>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2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Yield on Cost for our seed portfolio </a:t>
            </a:r>
            <a:r>
              <a:rPr lang="en-US" sz="1400" b="1">
                <a:solidFill>
                  <a:schemeClr val="tx1"/>
                </a:solidFill>
                <a:latin typeface="Gilroy" panose="00000500000000000000"/>
                <a:cs typeface="Arial" panose="020B0604020202020204" pitchFamily="34" charset="0"/>
              </a:rPr>
              <a:t>grows most sharply in 2026 and 2027 </a:t>
            </a:r>
            <a:r>
              <a:rPr lang="en-US" sz="1400">
                <a:solidFill>
                  <a:schemeClr val="tx1"/>
                </a:solidFill>
                <a:latin typeface="Gilroy" panose="00000500000000000000"/>
                <a:cs typeface="Arial" panose="020B0604020202020204" pitchFamily="34" charset="0"/>
              </a:rPr>
              <a:t>as a large amount </a:t>
            </a:r>
            <a:r>
              <a:rPr lang="en-US" sz="1400" err="1">
                <a:solidFill>
                  <a:schemeClr val="tx1"/>
                </a:solidFill>
                <a:latin typeface="Gilroy" panose="00000500000000000000"/>
                <a:cs typeface="Arial" panose="020B0604020202020204" pitchFamily="34" charset="0"/>
              </a:rPr>
              <a:t>amount</a:t>
            </a:r>
            <a:r>
              <a:rPr lang="en-US" sz="1400">
                <a:solidFill>
                  <a:schemeClr val="tx1"/>
                </a:solidFill>
                <a:latin typeface="Gilroy" panose="00000500000000000000"/>
                <a:cs typeface="Arial" panose="020B0604020202020204" pitchFamily="34" charset="0"/>
              </a:rPr>
              <a:t> of leases roll in 2025-26</a:t>
            </a:r>
          </a:p>
          <a:p>
            <a:pPr marL="171450" indent="-171450">
              <a:spcBef>
                <a:spcPts val="1200"/>
              </a:spcBef>
              <a:buFont typeface="Arial" panose="020B0604020202020204" pitchFamily="34" charset="0"/>
              <a:buChar char="•"/>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peaks in </a:t>
            </a:r>
            <a:r>
              <a:rPr lang="en-US" sz="1400" b="1">
                <a:solidFill>
                  <a:prstClr val="black"/>
                </a:solidFill>
                <a:latin typeface="Gilroy" panose="00000500000000000000"/>
                <a:cs typeface="Arial" panose="020B0604020202020204" pitchFamily="34" charset="0"/>
              </a:rPr>
              <a:t>2025 at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t>
            </a:r>
            <a:r>
              <a:rPr lang="en-US" sz="1400" b="1">
                <a:solidFill>
                  <a:prstClr val="black"/>
                </a:solidFill>
                <a:latin typeface="Gilroy" panose="00000500000000000000"/>
                <a:cs typeface="Arial" panose="020B0604020202020204" pitchFamily="34" charset="0"/>
              </a:rPr>
              <a:t>8</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.0M </a:t>
            </a:r>
            <a:r>
              <a:rPr kumimoji="0" lang="en-US" sz="140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and then fluctuates over time</a:t>
            </a:r>
            <a:endParaRPr lang="en-US" sz="1400">
              <a:solidFill>
                <a:prstClr val="black"/>
              </a:solidFill>
              <a:latin typeface="Gilroy" panose="00000500000000000000"/>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~$60.6M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Credit Facility Pool by the end of 2028</a:t>
            </a:r>
          </a:p>
        </p:txBody>
      </p:sp>
      <p:graphicFrame>
        <p:nvGraphicFramePr>
          <p:cNvPr id="4" name="Chart 3">
            <a:extLst>
              <a:ext uri="{FF2B5EF4-FFF2-40B4-BE49-F238E27FC236}">
                <a16:creationId xmlns:a16="http://schemas.microsoft.com/office/drawing/2014/main" id="{45166156-9DDA-48B0-9793-9B2DBD811B2A}"/>
              </a:ext>
            </a:extLst>
          </p:cNvPr>
          <p:cNvGraphicFramePr>
            <a:graphicFrameLocks/>
          </p:cNvGraphicFramePr>
          <p:nvPr>
            <p:extLst>
              <p:ext uri="{D42A27DB-BD31-4B8C-83A1-F6EECF244321}">
                <p14:modId xmlns:p14="http://schemas.microsoft.com/office/powerpoint/2010/main" val="1733657611"/>
              </p:ext>
            </p:extLst>
          </p:nvPr>
        </p:nvGraphicFramePr>
        <p:xfrm>
          <a:off x="6335452" y="3905068"/>
          <a:ext cx="5278914" cy="27287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89F1BF6C-D1C3-4F9C-8DD1-1A45348B1649}"/>
              </a:ext>
            </a:extLst>
          </p:cNvPr>
          <p:cNvGraphicFramePr>
            <a:graphicFrameLocks/>
          </p:cNvGraphicFramePr>
          <p:nvPr>
            <p:extLst>
              <p:ext uri="{D42A27DB-BD31-4B8C-83A1-F6EECF244321}">
                <p14:modId xmlns:p14="http://schemas.microsoft.com/office/powerpoint/2010/main" val="1319418835"/>
              </p:ext>
            </p:extLst>
          </p:nvPr>
        </p:nvGraphicFramePr>
        <p:xfrm>
          <a:off x="567310" y="3905068"/>
          <a:ext cx="5282088" cy="27478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33E992F7-2039-47F1-B71E-61FDAE1BEAAC}"/>
              </a:ext>
            </a:extLst>
          </p:cNvPr>
          <p:cNvGraphicFramePr>
            <a:graphicFrameLocks/>
          </p:cNvGraphicFramePr>
          <p:nvPr>
            <p:extLst>
              <p:ext uri="{D42A27DB-BD31-4B8C-83A1-F6EECF244321}">
                <p14:modId xmlns:p14="http://schemas.microsoft.com/office/powerpoint/2010/main" val="1835505993"/>
              </p:ext>
            </p:extLst>
          </p:nvPr>
        </p:nvGraphicFramePr>
        <p:xfrm>
          <a:off x="557784" y="1178267"/>
          <a:ext cx="5291614" cy="2705625"/>
        </p:xfrm>
        <a:graphic>
          <a:graphicData uri="http://schemas.openxmlformats.org/drawingml/2006/chart">
            <c:chart xmlns:c="http://schemas.openxmlformats.org/drawingml/2006/chart" xmlns:r="http://schemas.openxmlformats.org/officeDocument/2006/relationships" r:id="rId8"/>
          </a:graphicData>
        </a:graphic>
      </p:graphicFrame>
      <p:sp>
        <p:nvSpPr>
          <p:cNvPr id="2" name="Rectangle 1">
            <a:extLst>
              <a:ext uri="{FF2B5EF4-FFF2-40B4-BE49-F238E27FC236}">
                <a16:creationId xmlns:a16="http://schemas.microsoft.com/office/drawing/2014/main" id="{3C82D1B7-C58A-A785-8F34-7F70D3E2C6B3}"/>
              </a:ext>
            </a:extLst>
          </p:cNvPr>
          <p:cNvSpPr/>
          <p:nvPr/>
        </p:nvSpPr>
        <p:spPr>
          <a:xfrm>
            <a:off x="3810000" y="0"/>
            <a:ext cx="4572000" cy="404032"/>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t>CorpFin</a:t>
            </a:r>
            <a:r>
              <a:rPr lang="en-US" sz="1600" b="1"/>
              <a:t> to update</a:t>
            </a:r>
          </a:p>
        </p:txBody>
      </p:sp>
    </p:spTree>
    <p:extLst>
      <p:ext uri="{BB962C8B-B14F-4D97-AF65-F5344CB8AC3E}">
        <p14:creationId xmlns:p14="http://schemas.microsoft.com/office/powerpoint/2010/main" val="1097745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Definitions</a:t>
            </a:r>
          </a:p>
        </p:txBody>
      </p:sp>
    </p:spTree>
    <p:extLst>
      <p:ext uri="{BB962C8B-B14F-4D97-AF65-F5344CB8AC3E}">
        <p14:creationId xmlns:p14="http://schemas.microsoft.com/office/powerpoint/2010/main" val="210314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Asset Management Operational Review</a:t>
            </a:r>
          </a:p>
        </p:txBody>
      </p:sp>
    </p:spTree>
    <p:extLst>
      <p:ext uri="{BB962C8B-B14F-4D97-AF65-F5344CB8AC3E}">
        <p14:creationId xmlns:p14="http://schemas.microsoft.com/office/powerpoint/2010/main" val="2049192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ED508E0-1C8F-7F30-0E1A-6EB3393FD34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44DB37F6-8C99-748B-EA22-ADED5D2A8D60}"/>
              </a:ext>
            </a:extLst>
          </p:cNvPr>
          <p:cNvSpPr>
            <a:spLocks noGrp="1"/>
          </p:cNvSpPr>
          <p:nvPr>
            <p:ph type="title"/>
          </p:nvPr>
        </p:nvSpPr>
        <p:spPr/>
        <p:txBody>
          <a:bodyPr/>
          <a:lstStyle/>
          <a:p>
            <a:r>
              <a:rPr lang="en-US"/>
              <a:t>Definitions</a:t>
            </a:r>
          </a:p>
        </p:txBody>
      </p:sp>
      <p:graphicFrame>
        <p:nvGraphicFramePr>
          <p:cNvPr id="3" name="Table 3">
            <a:extLst>
              <a:ext uri="{FF2B5EF4-FFF2-40B4-BE49-F238E27FC236}">
                <a16:creationId xmlns:a16="http://schemas.microsoft.com/office/drawing/2014/main" id="{7780F5E8-BFA9-CD84-7659-DD8FC4934E68}"/>
              </a:ext>
            </a:extLst>
          </p:cNvPr>
          <p:cNvGraphicFramePr>
            <a:graphicFrameLocks noGrp="1"/>
          </p:cNvGraphicFramePr>
          <p:nvPr>
            <p:extLst>
              <p:ext uri="{D42A27DB-BD31-4B8C-83A1-F6EECF244321}">
                <p14:modId xmlns:p14="http://schemas.microsoft.com/office/powerpoint/2010/main" val="1753083394"/>
              </p:ext>
            </p:extLst>
          </p:nvPr>
        </p:nvGraphicFramePr>
        <p:xfrm>
          <a:off x="573932" y="1119547"/>
          <a:ext cx="11430000" cy="469392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3310985854"/>
                    </a:ext>
                  </a:extLst>
                </a:gridCol>
              </a:tblGrid>
              <a:tr h="1110292">
                <a:tc>
                  <a:txBody>
                    <a:bodyPr/>
                    <a:lstStyle/>
                    <a:p>
                      <a:pPr algn="l"/>
                      <a:r>
                        <a:rPr lang="en-US" sz="1400" b="1" u="sng">
                          <a:solidFill>
                            <a:srgbClr val="212121"/>
                          </a:solidFill>
                          <a:latin typeface="Questa"/>
                        </a:rPr>
                        <a:t>Net operating income (NOI): </a:t>
                      </a:r>
                    </a:p>
                    <a:p>
                      <a:pPr algn="l"/>
                      <a:r>
                        <a:rPr lang="en-US" sz="1400" b="0">
                          <a:solidFill>
                            <a:srgbClr val="212121"/>
                          </a:solidFill>
                          <a:latin typeface="Questa"/>
                        </a:rPr>
                        <a:t>We define NOI as rental income, including</a:t>
                      </a:r>
                    </a:p>
                    <a:p>
                      <a:pPr algn="l"/>
                      <a:r>
                        <a:rPr lang="en-US" sz="1400" b="0">
                          <a:solidFill>
                            <a:srgbClr val="212121"/>
                          </a:solidFill>
                          <a:latin typeface="Questa"/>
                        </a:rPr>
                        <a:t>reimbursements, less property expenses, which excludes depreciation, amortization, loss on impairments, general and administrative expenses, interest expense, interest income, transaction costs, gain (loss) on involuntary conversion, loss on extinguishment of debt, gain on sales of rental property, Non Recoverable expense and other expenses.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8516536"/>
                  </a:ext>
                </a:extLst>
              </a:tr>
              <a:tr h="936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a:solidFill>
                            <a:srgbClr val="212121"/>
                          </a:solidFill>
                          <a:latin typeface="Questa"/>
                        </a:rPr>
                        <a:t>Project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The amount of cash or cash equivalents paid or the fair value of the other consideration given to acquire an asset at the time of its acquisition or construction, or, when applicable, the amount attributed to that asset. (Including Capex (General Building Improvement, Tenant Improvement and Leasing commission)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280298"/>
                  </a:ext>
                </a:extLst>
              </a:tr>
              <a:tr h="726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rgbClr val="212121"/>
                          </a:solidFill>
                          <a:latin typeface="Questa"/>
                          <a:ea typeface="+mn-ea"/>
                          <a:cs typeface="+mn-cs"/>
                        </a:rPr>
                        <a:t>Yield 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Yield on cost measures income in relation to the total cost of the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YOC% is calculated as a property's Net Operating Income (NOI) divided by the total project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0844202"/>
                  </a:ext>
                </a:extLst>
              </a:tr>
              <a:tr h="1210510">
                <a:tc>
                  <a:txBody>
                    <a:bodyPr/>
                    <a:lstStyle/>
                    <a:p>
                      <a:r>
                        <a:rPr lang="en-US" sz="1400" b="1"/>
                        <a:t>Same Store NOI: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We evaluate the performance of the operating properties we own and manage using a “same store” analysis because the population of properties in this analysis is consistent from period to period.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212121"/>
                          </a:solidFill>
                          <a:latin typeface="Questa"/>
                          <a:ea typeface="+mn-ea"/>
                          <a:cs typeface="+mn-cs"/>
                        </a:rPr>
                        <a:t>We define our same store population for the three months ended Sep 30, 2023 as the properties in our Owned and Managed Operating Portfolio, properties owned by the Fund as at March 31,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a:solidFill>
                          <a:srgbClr val="212121"/>
                        </a:solidFill>
                        <a:latin typeface="Quest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a:solidFill>
                          <a:schemeClr val="dk1"/>
                        </a:solidFill>
                        <a:latin typeface="+mn-lt"/>
                        <a:ea typeface="+mn-ea"/>
                        <a:cs typeface="+mn-cs"/>
                      </a:endParaRPr>
                    </a:p>
                    <a:p>
                      <a:endParaRPr 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44520"/>
                  </a:ext>
                </a:extLst>
              </a:tr>
            </a:tbl>
          </a:graphicData>
        </a:graphic>
      </p:graphicFrame>
      <p:pic>
        <p:nvPicPr>
          <p:cNvPr id="4" name="Graphic 3" descr="Open book outline">
            <a:extLst>
              <a:ext uri="{FF2B5EF4-FFF2-40B4-BE49-F238E27FC236}">
                <a16:creationId xmlns:a16="http://schemas.microsoft.com/office/drawing/2014/main" id="{29F681B7-87A1-DE70-DAD6-CD04381EE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9532" y="206483"/>
            <a:ext cx="914400" cy="914400"/>
          </a:xfrm>
          <a:prstGeom prst="rect">
            <a:avLst/>
          </a:prstGeom>
        </p:spPr>
      </p:pic>
    </p:spTree>
    <p:extLst>
      <p:ext uri="{BB962C8B-B14F-4D97-AF65-F5344CB8AC3E}">
        <p14:creationId xmlns:p14="http://schemas.microsoft.com/office/powerpoint/2010/main" val="38160332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6CB096-F196-22AD-13E8-0C607A1B2CA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399224C8-A16E-44F7-CCED-4327082DF0F1}"/>
              </a:ext>
            </a:extLst>
          </p:cNvPr>
          <p:cNvSpPr>
            <a:spLocks noGrp="1"/>
          </p:cNvSpPr>
          <p:nvPr>
            <p:ph type="title"/>
          </p:nvPr>
        </p:nvSpPr>
        <p:spPr/>
        <p:txBody>
          <a:bodyPr/>
          <a:lstStyle/>
          <a:p>
            <a:r>
              <a:rPr lang="en-US"/>
              <a:t>Definitions </a:t>
            </a:r>
            <a:r>
              <a:rPr lang="en-US" b="0" i="1"/>
              <a:t>(continued) </a:t>
            </a:r>
          </a:p>
        </p:txBody>
      </p:sp>
      <p:graphicFrame>
        <p:nvGraphicFramePr>
          <p:cNvPr id="3" name="Table 3">
            <a:extLst>
              <a:ext uri="{FF2B5EF4-FFF2-40B4-BE49-F238E27FC236}">
                <a16:creationId xmlns:a16="http://schemas.microsoft.com/office/drawing/2014/main" id="{7780F5E8-BFA9-CD84-7659-DD8FC4934E68}"/>
              </a:ext>
            </a:extLst>
          </p:cNvPr>
          <p:cNvGraphicFramePr>
            <a:graphicFrameLocks noGrp="1"/>
          </p:cNvGraphicFramePr>
          <p:nvPr>
            <p:extLst>
              <p:ext uri="{D42A27DB-BD31-4B8C-83A1-F6EECF244321}">
                <p14:modId xmlns:p14="http://schemas.microsoft.com/office/powerpoint/2010/main" val="1398677645"/>
              </p:ext>
            </p:extLst>
          </p:nvPr>
        </p:nvGraphicFramePr>
        <p:xfrm>
          <a:off x="573932" y="1119549"/>
          <a:ext cx="11430000" cy="569338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3310985854"/>
                    </a:ext>
                  </a:extLst>
                </a:gridCol>
              </a:tblGrid>
              <a:tr h="1099879">
                <a:tc>
                  <a:txBody>
                    <a:bodyPr/>
                    <a:lstStyle/>
                    <a:p>
                      <a:r>
                        <a:rPr lang="en-US" sz="1400" b="1" u="sng" kern="1200">
                          <a:solidFill>
                            <a:schemeClr val="tx1"/>
                          </a:solidFill>
                          <a:latin typeface="+mn-lt"/>
                          <a:ea typeface="+mn-ea"/>
                          <a:cs typeface="+mn-cs"/>
                        </a:rPr>
                        <a:t>Funds from Operation (FFO):</a:t>
                      </a:r>
                    </a:p>
                    <a:p>
                      <a:r>
                        <a:rPr lang="en-US" sz="1400" b="0" kern="1200">
                          <a:solidFill>
                            <a:schemeClr val="tx1"/>
                          </a:solidFill>
                          <a:latin typeface="+mn-lt"/>
                          <a:ea typeface="+mn-ea"/>
                          <a:cs typeface="+mn-cs"/>
                        </a:rPr>
                        <a:t>We define FFO in accordance with the standards established by the National Association of Real Estate Investment Trusts (“NAREIT”). FFO represents net income (loss) (computed in accordance with GAAP), excluding gains (or losses) from sales of depreciable operating property, gains (losses) from sales of land, impairment write-downs of depreciable real estate, real estate related depreciation and amortization (excluding amortization of deferred financing costs and fair market value of debt adjustment) and after adjustments for unconsolidated partnerships and joint ventures.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44520"/>
                  </a:ext>
                </a:extLst>
              </a:tr>
              <a:tr h="694660">
                <a:tc>
                  <a:txBody>
                    <a:bodyPr/>
                    <a:lstStyle/>
                    <a:p>
                      <a:r>
                        <a:rPr lang="en-US" sz="1400" b="1" u="sng">
                          <a:solidFill>
                            <a:schemeClr val="tx1"/>
                          </a:solidFill>
                        </a:rPr>
                        <a:t>Core FFO:</a:t>
                      </a:r>
                    </a:p>
                    <a:p>
                      <a:r>
                        <a:rPr lang="en-US" sz="1400" b="0">
                          <a:solidFill>
                            <a:schemeClr val="tx1"/>
                          </a:solidFill>
                        </a:rPr>
                        <a:t>Core </a:t>
                      </a:r>
                      <a:r>
                        <a:rPr lang="en-US" sz="1400" b="0" kern="1200">
                          <a:solidFill>
                            <a:schemeClr val="tx1"/>
                          </a:solidFill>
                          <a:latin typeface="+mn-lt"/>
                          <a:ea typeface="+mn-ea"/>
                          <a:cs typeface="+mn-cs"/>
                        </a:rPr>
                        <a:t>FFO excludes transaction costs </a:t>
                      </a:r>
                      <a:r>
                        <a:rPr lang="en-US" sz="1400" b="0">
                          <a:solidFill>
                            <a:schemeClr val="tx1"/>
                          </a:solidFill>
                        </a:rPr>
                        <a:t>and non-recurring other expenses.</a:t>
                      </a:r>
                      <a:endParaRPr lang="en-IL"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9533513"/>
                  </a:ext>
                </a:extLst>
              </a:tr>
              <a:tr h="1707707">
                <a:tc>
                  <a:txBody>
                    <a:bodyPr/>
                    <a:lstStyle/>
                    <a:p>
                      <a:r>
                        <a:rPr lang="en-US" sz="1400" b="1" u="sng">
                          <a:solidFill>
                            <a:schemeClr val="tx1"/>
                          </a:solidFill>
                        </a:rPr>
                        <a:t>AFFO:</a:t>
                      </a:r>
                    </a:p>
                    <a:p>
                      <a:r>
                        <a:rPr lang="en-US" sz="1400" b="0">
                          <a:solidFill>
                            <a:schemeClr val="tx1"/>
                          </a:solidFill>
                        </a:rPr>
                        <a:t>To arrive at AFFO, we adjust Core FFO to include realized gains from the disposition of land and development properties, net of current tax expense, and recurring capital expenditures and exclude the following items that we recognize directly in Core FFO: </a:t>
                      </a:r>
                      <a:endParaRPr lang="he-IL" sz="1400" b="0">
                        <a:solidFill>
                          <a:schemeClr val="tx1"/>
                        </a:solidFill>
                      </a:endParaRPr>
                    </a:p>
                    <a:p>
                      <a:pPr marL="400050" indent="-400050">
                        <a:buAutoNum type="romanLcParenBoth"/>
                      </a:pPr>
                      <a:r>
                        <a:rPr lang="en-US" sz="1400" b="0">
                          <a:solidFill>
                            <a:schemeClr val="tx1"/>
                          </a:solidFill>
                        </a:rPr>
                        <a:t>straight-line rents; </a:t>
                      </a:r>
                      <a:endParaRPr lang="he-IL" sz="1400" b="0">
                        <a:solidFill>
                          <a:schemeClr val="tx1"/>
                        </a:solidFill>
                      </a:endParaRPr>
                    </a:p>
                    <a:p>
                      <a:pPr marL="400050" indent="-400050">
                        <a:buAutoNum type="romanLcParenBoth"/>
                      </a:pPr>
                      <a:r>
                        <a:rPr lang="en-US" sz="1400" b="0">
                          <a:solidFill>
                            <a:schemeClr val="tx1"/>
                          </a:solidFill>
                        </a:rPr>
                        <a:t>(ii) amortization of above- and below-market lease intangibles; </a:t>
                      </a:r>
                      <a:endParaRPr lang="he-IL" sz="1400" b="0">
                        <a:solidFill>
                          <a:schemeClr val="tx1"/>
                        </a:solidFill>
                      </a:endParaRPr>
                    </a:p>
                    <a:p>
                      <a:pPr marL="400050" indent="-400050">
                        <a:buAutoNum type="romanLcParenBoth"/>
                      </a:pPr>
                      <a:r>
                        <a:rPr lang="en-US" sz="1400" b="0">
                          <a:solidFill>
                            <a:schemeClr val="tx1"/>
                          </a:solidFill>
                        </a:rPr>
                        <a:t>(iii) amortization of management contracts; </a:t>
                      </a:r>
                      <a:endParaRPr lang="he-IL" sz="1400" b="0">
                        <a:solidFill>
                          <a:schemeClr val="tx1"/>
                        </a:solidFill>
                      </a:endParaRPr>
                    </a:p>
                    <a:p>
                      <a:pPr marL="400050" indent="-400050">
                        <a:buAutoNum type="romanLcParenBoth"/>
                      </a:pPr>
                      <a:r>
                        <a:rPr lang="en-US" sz="1400" b="0">
                          <a:solidFill>
                            <a:schemeClr val="tx1"/>
                          </a:solidFill>
                        </a:rPr>
                        <a:t>(iv) amortization of debt premiums and discounts and financing costs, net of amounts capitalized, and; </a:t>
                      </a:r>
                      <a:endParaRPr lang="he-IL" sz="1400" b="0">
                        <a:solidFill>
                          <a:schemeClr val="tx1"/>
                        </a:solidFill>
                      </a:endParaRPr>
                    </a:p>
                    <a:p>
                      <a:pPr marL="400050" indent="-400050">
                        <a:buAutoNum type="romanLcParenBoth"/>
                      </a:pPr>
                      <a:r>
                        <a:rPr lang="en-US" sz="1400" b="0">
                          <a:solidFill>
                            <a:schemeClr val="tx1"/>
                          </a:solidFill>
                        </a:rPr>
                        <a:t>(v) stock compensation amortization expense.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273464"/>
                  </a:ext>
                </a:extLst>
              </a:tr>
              <a:tr h="289442">
                <a:tc>
                  <a:txBody>
                    <a:bodyPr/>
                    <a:lstStyle/>
                    <a:p>
                      <a:r>
                        <a:rPr lang="en-US" sz="1400" b="1" kern="1200">
                          <a:solidFill>
                            <a:schemeClr val="tx1"/>
                          </a:solidFill>
                          <a:latin typeface="+mn-lt"/>
                          <a:ea typeface="+mn-ea"/>
                          <a:cs typeface="+mn-cs"/>
                        </a:rPr>
                        <a:t>Base Interest Rate- </a:t>
                      </a:r>
                      <a:r>
                        <a:rPr lang="en-US" sz="1400" b="0" kern="1200">
                          <a:solidFill>
                            <a:schemeClr val="tx1"/>
                          </a:solidFill>
                          <a:latin typeface="+mn-lt"/>
                          <a:ea typeface="+mn-ea"/>
                          <a:cs typeface="+mn-cs"/>
                        </a:rPr>
                        <a:t>The actual Interest that was paid during the period.</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65736842"/>
                  </a:ext>
                </a:extLst>
              </a:tr>
              <a:tr h="289442">
                <a:tc>
                  <a:txBody>
                    <a:bodyPr/>
                    <a:lstStyle/>
                    <a:p>
                      <a:r>
                        <a:rPr lang="en-US" sz="1400" b="1" kern="1200">
                          <a:solidFill>
                            <a:schemeClr val="tx1"/>
                          </a:solidFill>
                          <a:latin typeface="+mn-lt"/>
                          <a:ea typeface="+mn-ea"/>
                          <a:cs typeface="+mn-cs"/>
                        </a:rPr>
                        <a:t>Effective Interest Rate </a:t>
                      </a:r>
                      <a:r>
                        <a:rPr lang="en-US" sz="1400" b="0" kern="1200">
                          <a:solidFill>
                            <a:schemeClr val="tx1"/>
                          </a:solidFill>
                          <a:latin typeface="+mn-lt"/>
                          <a:ea typeface="+mn-ea"/>
                          <a:cs typeface="+mn-cs"/>
                        </a:rPr>
                        <a:t>(W/O Origination fee amortization)- Base interest Rate plus amortization of hedging costs</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73013056"/>
                  </a:ext>
                </a:extLst>
              </a:tr>
              <a:tr h="289442">
                <a:tc>
                  <a:txBody>
                    <a:bodyPr/>
                    <a:lstStyle/>
                    <a:p>
                      <a:r>
                        <a:rPr lang="en-US" sz="1400" b="1" kern="1200">
                          <a:solidFill>
                            <a:schemeClr val="tx1"/>
                          </a:solidFill>
                          <a:latin typeface="+mn-lt"/>
                          <a:ea typeface="+mn-ea"/>
                          <a:cs typeface="+mn-cs"/>
                        </a:rPr>
                        <a:t>Effective Interest Rate- </a:t>
                      </a:r>
                      <a:r>
                        <a:rPr lang="en-US" sz="1400" b="0" kern="1200">
                          <a:solidFill>
                            <a:schemeClr val="tx1"/>
                          </a:solidFill>
                          <a:latin typeface="+mn-lt"/>
                          <a:ea typeface="+mn-ea"/>
                          <a:cs typeface="+mn-cs"/>
                        </a:rPr>
                        <a:t>Base interest rate plus hedging costs &amp; origination fee amortization.</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576656533"/>
                  </a:ext>
                </a:extLst>
              </a:tr>
              <a:tr h="289442">
                <a:tc>
                  <a:txBody>
                    <a:bodyPr/>
                    <a:lstStyle/>
                    <a:p>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1718198"/>
                  </a:ext>
                </a:extLst>
              </a:tr>
              <a:tr h="492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n-lt"/>
                          <a:ea typeface="+mn-ea"/>
                          <a:cs typeface="+mn-cs"/>
                        </a:rPr>
                        <a:t>Recovery Ratio </a:t>
                      </a:r>
                      <a:r>
                        <a:rPr lang="en-US" sz="1400" b="0" kern="1200">
                          <a:solidFill>
                            <a:schemeClr val="tx1"/>
                          </a:solidFill>
                          <a:latin typeface="+mn-lt"/>
                          <a:ea typeface="+mn-ea"/>
                          <a:cs typeface="+mn-cs"/>
                        </a:rPr>
                        <a:t>- </a:t>
                      </a:r>
                      <a:r>
                        <a:rPr lang="en-US" sz="1400">
                          <a:solidFill>
                            <a:srgbClr val="000000"/>
                          </a:solidFill>
                        </a:rPr>
                        <a:t>Recoveries Incomes/Recoverable and Non-Recoverable Expenses. The KPI will be used to measure our ability to collect recoveries from tenants.</a:t>
                      </a:r>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894280357"/>
                  </a:ext>
                </a:extLst>
              </a:tr>
              <a:tr h="289442">
                <a:tc>
                  <a:txBody>
                    <a:bodyPr/>
                    <a:lstStyle/>
                    <a:p>
                      <a:endParaRPr lang="en-IL"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71546"/>
                  </a:ext>
                </a:extLst>
              </a:tr>
            </a:tbl>
          </a:graphicData>
        </a:graphic>
      </p:graphicFrame>
      <p:pic>
        <p:nvPicPr>
          <p:cNvPr id="4" name="Graphic 3" descr="Open book outline">
            <a:extLst>
              <a:ext uri="{FF2B5EF4-FFF2-40B4-BE49-F238E27FC236}">
                <a16:creationId xmlns:a16="http://schemas.microsoft.com/office/drawing/2014/main" id="{35491AEA-2ED1-C80A-95B4-FD1B329B8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9532" y="205147"/>
            <a:ext cx="914400" cy="914400"/>
          </a:xfrm>
          <a:prstGeom prst="rect">
            <a:avLst/>
          </a:prstGeom>
        </p:spPr>
      </p:pic>
    </p:spTree>
    <p:extLst>
      <p:ext uri="{BB962C8B-B14F-4D97-AF65-F5344CB8AC3E}">
        <p14:creationId xmlns:p14="http://schemas.microsoft.com/office/powerpoint/2010/main" val="3066287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EC9AAC-EE1A-D712-9498-CC0594FFDA60}"/>
              </a:ext>
            </a:extLst>
          </p:cNvPr>
          <p:cNvSpPr>
            <a:spLocks noGrp="1"/>
          </p:cNvSpPr>
          <p:nvPr>
            <p:ph type="title"/>
          </p:nvPr>
        </p:nvSpPr>
        <p:spPr/>
        <p:txBody>
          <a:bodyPr/>
          <a:lstStyle/>
          <a:p>
            <a:r>
              <a:rPr lang="en-US"/>
              <a:t>Recurring Commitment Fees Calculation</a:t>
            </a:r>
          </a:p>
        </p:txBody>
      </p:sp>
      <p:sp>
        <p:nvSpPr>
          <p:cNvPr id="12" name="TextBox 11">
            <a:extLst>
              <a:ext uri="{FF2B5EF4-FFF2-40B4-BE49-F238E27FC236}">
                <a16:creationId xmlns:a16="http://schemas.microsoft.com/office/drawing/2014/main" id="{60398FB9-6054-B7D3-D36B-324FD47B95B4}"/>
              </a:ext>
            </a:extLst>
          </p:cNvPr>
          <p:cNvSpPr txBox="1"/>
          <p:nvPr/>
        </p:nvSpPr>
        <p:spPr>
          <a:xfrm>
            <a:off x="9357447" y="6297977"/>
            <a:ext cx="1946061" cy="307777"/>
          </a:xfrm>
          <a:prstGeom prst="rect">
            <a:avLst/>
          </a:prstGeom>
          <a:noFill/>
        </p:spPr>
        <p:txBody>
          <a:bodyPr wrap="square" rtlCol="0">
            <a:spAutoFit/>
          </a:bodyPr>
          <a:lstStyle/>
          <a:p>
            <a:r>
              <a:rPr lang="en-US" sz="1400">
                <a:hlinkClick r:id="rId2" action="ppaction://hlinksldjump"/>
              </a:rPr>
              <a:t>Back to G&amp;A Breakdown</a:t>
            </a:r>
            <a:endParaRPr lang="en-IL" sz="1400"/>
          </a:p>
        </p:txBody>
      </p:sp>
      <p:sp>
        <p:nvSpPr>
          <p:cNvPr id="13" name="TextBox 12">
            <a:extLst>
              <a:ext uri="{FF2B5EF4-FFF2-40B4-BE49-F238E27FC236}">
                <a16:creationId xmlns:a16="http://schemas.microsoft.com/office/drawing/2014/main" id="{13D4D729-76B9-CDCF-B5D9-53E0642CD764}"/>
              </a:ext>
            </a:extLst>
          </p:cNvPr>
          <p:cNvSpPr txBox="1"/>
          <p:nvPr/>
        </p:nvSpPr>
        <p:spPr>
          <a:xfrm>
            <a:off x="5980681" y="1126522"/>
            <a:ext cx="5322827" cy="5078313"/>
          </a:xfrm>
          <a:prstGeom prst="rect">
            <a:avLst/>
          </a:prstGeom>
          <a:noFill/>
        </p:spPr>
        <p:txBody>
          <a:bodyPr wrap="square" rtlCol="1">
            <a:spAutoFit/>
          </a:bodyPr>
          <a:lstStyle/>
          <a:p>
            <a:pPr marR="0" lvl="0">
              <a:spcBef>
                <a:spcPts val="0"/>
              </a:spcBef>
              <a:spcAft>
                <a:spcPts val="0"/>
              </a:spcAft>
            </a:pPr>
            <a:r>
              <a:rPr lang="en-US" sz="1200" b="1" u="sng">
                <a:effectLst/>
                <a:latin typeface="Arial" panose="020B0604020202020204" pitchFamily="34" charset="0"/>
                <a:ea typeface="Lato" panose="020F0502020204030203" pitchFamily="34" charset="0"/>
                <a:cs typeface="Arial" panose="020B0604020202020204" pitchFamily="34" charset="0"/>
              </a:rPr>
              <a:t>Methodology:</a:t>
            </a:r>
          </a:p>
          <a:p>
            <a:pPr marR="0" lvl="0">
              <a:spcBef>
                <a:spcPts val="0"/>
              </a:spcBef>
              <a:spcAft>
                <a:spcPts val="0"/>
              </a:spcAft>
            </a:pPr>
            <a:r>
              <a:rPr lang="en-US" sz="1200">
                <a:effectLst/>
                <a:latin typeface="Arial" panose="020B0604020202020204" pitchFamily="34" charset="0"/>
                <a:ea typeface="Lato" panose="020F0502020204030203" pitchFamily="34" charset="0"/>
                <a:cs typeface="Arial" panose="020B0604020202020204" pitchFamily="34" charset="0"/>
              </a:rPr>
              <a:t>The commitment fee operates as a commercial mechanism where investors pay a fee based on a percentage of their commitment to the fund, starting from day 1, even though their contributions may be called in parts over the deployment period. </a:t>
            </a:r>
            <a:endParaRPr lang="en-US" sz="1200">
              <a:latin typeface="Arial" panose="020B0604020202020204" pitchFamily="34" charset="0"/>
              <a:ea typeface="Lato" panose="020F0502020204030203" pitchFamily="34" charset="0"/>
              <a:cs typeface="Arial" panose="020B0604020202020204" pitchFamily="34" charset="0"/>
            </a:endParaRPr>
          </a:p>
          <a:p>
            <a:pPr marR="0" lvl="0">
              <a:spcBef>
                <a:spcPts val="0"/>
              </a:spcBef>
              <a:spcAft>
                <a:spcPts val="0"/>
              </a:spcAft>
            </a:pPr>
            <a:r>
              <a:rPr lang="en-US" sz="1200">
                <a:effectLst/>
                <a:latin typeface="Arial" panose="020B0604020202020204" pitchFamily="34" charset="0"/>
                <a:ea typeface="Lato" panose="020F0502020204030203" pitchFamily="34" charset="0"/>
                <a:cs typeface="Arial" panose="020B0604020202020204" pitchFamily="34" charset="0"/>
              </a:rPr>
              <a:t>The underlying assumption is that part of the commitment fee compensates the General Partner for their efforts, especially in areas such as acquisitions and financing. </a:t>
            </a:r>
          </a:p>
          <a:p>
            <a:pPr marR="0" lvl="0">
              <a:spcBef>
                <a:spcPts val="0"/>
              </a:spcBef>
              <a:spcAft>
                <a:spcPts val="0"/>
              </a:spcAft>
            </a:pPr>
            <a:r>
              <a:rPr lang="en-US" sz="1200">
                <a:effectLst/>
                <a:latin typeface="Arial" panose="020B0604020202020204" pitchFamily="34" charset="0"/>
                <a:ea typeface="Lato" panose="020F0502020204030203" pitchFamily="34" charset="0"/>
                <a:cs typeface="Arial" panose="020B0604020202020204" pitchFamily="34" charset="0"/>
              </a:rPr>
              <a:t>Therefore, it is fair to say that a portion of the fee should be considered a "one-time" expense during the deployment period.</a:t>
            </a:r>
          </a:p>
          <a:p>
            <a:pPr marR="0" lvl="0">
              <a:spcBef>
                <a:spcPts val="0"/>
              </a:spcBef>
              <a:spcAft>
                <a:spcPts val="0"/>
              </a:spcAft>
            </a:pPr>
            <a:endParaRPr lang="en-US" sz="1200">
              <a:effectLst/>
              <a:latin typeface="Arial" panose="020B0604020202020204" pitchFamily="34" charset="0"/>
              <a:ea typeface="Lato" panose="020F0502020204030203" pitchFamily="34" charset="0"/>
              <a:cs typeface="Arial" panose="020B0604020202020204" pitchFamily="34" charset="0"/>
            </a:endParaRPr>
          </a:p>
          <a:p>
            <a:pPr marR="0" lvl="0">
              <a:spcBef>
                <a:spcPts val="0"/>
              </a:spcBef>
              <a:spcAft>
                <a:spcPts val="0"/>
              </a:spcAft>
            </a:pPr>
            <a:r>
              <a:rPr lang="en-US" sz="1200">
                <a:effectLst/>
                <a:latin typeface="Arial" panose="020B0604020202020204" pitchFamily="34" charset="0"/>
                <a:ea typeface="Lato" panose="020F0502020204030203" pitchFamily="34" charset="0"/>
                <a:cs typeface="Arial" panose="020B0604020202020204" pitchFamily="34" charset="0"/>
              </a:rPr>
              <a:t>The formula isolates the "recurring" part of the commitment fee by calculating the theoretical "invested commitment" for the period. </a:t>
            </a:r>
            <a:endParaRPr lang="en-US" sz="1200">
              <a:latin typeface="Arial" panose="020B0604020202020204" pitchFamily="34" charset="0"/>
              <a:ea typeface="Lato" panose="020F0502020204030203" pitchFamily="34" charset="0"/>
              <a:cs typeface="Arial" panose="020B0604020202020204" pitchFamily="34" charset="0"/>
            </a:endParaRPr>
          </a:p>
          <a:p>
            <a:pPr marR="0" lvl="0">
              <a:spcBef>
                <a:spcPts val="0"/>
              </a:spcBef>
              <a:spcAft>
                <a:spcPts val="0"/>
              </a:spcAft>
            </a:pPr>
            <a:r>
              <a:rPr lang="en-US" sz="1200">
                <a:effectLst/>
                <a:latin typeface="Arial" panose="020B0604020202020204" pitchFamily="34" charset="0"/>
                <a:ea typeface="Lato" panose="020F0502020204030203" pitchFamily="34" charset="0"/>
                <a:cs typeface="Arial" panose="020B0604020202020204" pitchFamily="34" charset="0"/>
              </a:rPr>
              <a:t>This is done by determining the equity that would be required to purchase the current properties using the target Loan-to-Value ratio of the fund. This theoretical equity represents the "investment commitment" used in calculating the recurring commitment fee. </a:t>
            </a:r>
          </a:p>
          <a:p>
            <a:r>
              <a:rPr lang="en-US" sz="1200">
                <a:effectLst/>
                <a:latin typeface="Arial" panose="020B0604020202020204" pitchFamily="34" charset="0"/>
                <a:ea typeface="Lato" panose="020F0502020204030203" pitchFamily="34" charset="0"/>
                <a:cs typeface="Arial" panose="020B0604020202020204" pitchFamily="34" charset="0"/>
              </a:rPr>
              <a:t>Any remaining expenses recorded in the fund's books would be considered as q one-time expense for this quarter.</a:t>
            </a:r>
            <a:r>
              <a:rPr lang="en-US" sz="1200" b="1">
                <a:latin typeface="Arial" panose="020B0604020202020204" pitchFamily="34" charset="0"/>
                <a:cs typeface="Arial" panose="020B0604020202020204" pitchFamily="34" charset="0"/>
              </a:rPr>
              <a:t> </a:t>
            </a:r>
          </a:p>
          <a:p>
            <a:endParaRPr lang="en-US" sz="1200" b="1">
              <a:latin typeface="Arial" panose="020B0604020202020204" pitchFamily="34" charset="0"/>
              <a:cs typeface="Arial" panose="020B0604020202020204" pitchFamily="34" charset="0"/>
            </a:endParaRPr>
          </a:p>
          <a:p>
            <a:r>
              <a:rPr lang="en-US" sz="1200">
                <a:latin typeface="Arial" panose="020B0604020202020204" pitchFamily="34" charset="0"/>
                <a:ea typeface="Lato" panose="020F0502020204030203" pitchFamily="34" charset="0"/>
                <a:cs typeface="Arial" panose="020B0604020202020204" pitchFamily="34" charset="0"/>
              </a:rPr>
              <a:t>WATC – Weighted Average of Total Cost.</a:t>
            </a:r>
          </a:p>
          <a:p>
            <a:endParaRPr lang="en-US" sz="1200">
              <a:latin typeface="Arial" panose="020B0604020202020204" pitchFamily="34" charset="0"/>
              <a:ea typeface="Lato" panose="020F0502020204030203" pitchFamily="34" charset="0"/>
              <a:cs typeface="Arial" panose="020B0604020202020204" pitchFamily="34" charset="0"/>
            </a:endParaRPr>
          </a:p>
          <a:p>
            <a:r>
              <a:rPr lang="en-US" sz="1200">
                <a:latin typeface="Arial" panose="020B0604020202020204" pitchFamily="34" charset="0"/>
                <a:ea typeface="Lato" panose="020F0502020204030203" pitchFamily="34" charset="0"/>
                <a:cs typeface="Arial" panose="020B0604020202020204" pitchFamily="34" charset="0"/>
              </a:rPr>
              <a:t>Average % Commitment fees - The percentage represents the current actual fee percentage of all the investors.</a:t>
            </a:r>
          </a:p>
          <a:p>
            <a:endParaRPr lang="en-US" sz="1200">
              <a:latin typeface="Arial" panose="020B0604020202020204" pitchFamily="34" charset="0"/>
              <a:ea typeface="Lato" panose="020F0502020204030203" pitchFamily="34" charset="0"/>
              <a:cs typeface="Arial" panose="020B0604020202020204" pitchFamily="34" charset="0"/>
            </a:endParaRPr>
          </a:p>
          <a:p>
            <a:r>
              <a:rPr lang="en-US" sz="1200">
                <a:latin typeface="Arial" panose="020B0604020202020204" pitchFamily="34" charset="0"/>
                <a:ea typeface="Lato" panose="020F0502020204030203" pitchFamily="34" charset="0"/>
                <a:cs typeface="Arial" panose="020B0604020202020204" pitchFamily="34" charset="0"/>
              </a:rPr>
              <a:t>Theoretical Equity – The expected % Equity at the end of the deployment multiplied by the WATC.</a:t>
            </a:r>
          </a:p>
        </p:txBody>
      </p:sp>
      <p:pic>
        <p:nvPicPr>
          <p:cNvPr id="6" name="Picture 5">
            <a:extLst>
              <a:ext uri="{FF2B5EF4-FFF2-40B4-BE49-F238E27FC236}">
                <a16:creationId xmlns:a16="http://schemas.microsoft.com/office/drawing/2014/main" id="{DE653219-C461-BEA9-F6BD-5F5ED7E0EC76}"/>
              </a:ext>
            </a:extLst>
          </p:cNvPr>
          <p:cNvPicPr>
            <a:picLocks noChangeAspect="1"/>
          </p:cNvPicPr>
          <p:nvPr/>
        </p:nvPicPr>
        <p:blipFill>
          <a:blip r:embed="rId3"/>
          <a:stretch>
            <a:fillRect/>
          </a:stretch>
        </p:blipFill>
        <p:spPr>
          <a:xfrm>
            <a:off x="558072" y="1231787"/>
            <a:ext cx="4814888" cy="2733675"/>
          </a:xfrm>
          <a:prstGeom prst="rect">
            <a:avLst/>
          </a:prstGeom>
        </p:spPr>
      </p:pic>
      <p:sp>
        <p:nvSpPr>
          <p:cNvPr id="2" name="TextBox 1">
            <a:extLst>
              <a:ext uri="{FF2B5EF4-FFF2-40B4-BE49-F238E27FC236}">
                <a16:creationId xmlns:a16="http://schemas.microsoft.com/office/drawing/2014/main" id="{5057F357-233B-F7E7-83D1-9B553C5D3C5F}"/>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7795019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FA1325-6AAC-54C2-FAF0-37827CD1BEE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0EAD87-5A36-9075-160E-AC208528DA7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BB1170E-832E-C770-4E9F-7E83C009D564}"/>
              </a:ext>
            </a:extLst>
          </p:cNvPr>
          <p:cNvGrpSpPr/>
          <p:nvPr/>
        </p:nvGrpSpPr>
        <p:grpSpPr>
          <a:xfrm>
            <a:off x="11143672" y="516836"/>
            <a:ext cx="632691" cy="499385"/>
            <a:chOff x="6257131" y="3675459"/>
            <a:chExt cx="457200" cy="400050"/>
          </a:xfrm>
          <a:solidFill>
            <a:schemeClr val="tx1"/>
          </a:solidFill>
        </p:grpSpPr>
        <p:sp>
          <p:nvSpPr>
            <p:cNvPr id="10" name="Freeform 44">
              <a:extLst>
                <a:ext uri="{FF2B5EF4-FFF2-40B4-BE49-F238E27FC236}">
                  <a16:creationId xmlns:a16="http://schemas.microsoft.com/office/drawing/2014/main" id="{87C26E62-AE9B-CA93-478F-00EFC347B616}"/>
                </a:ext>
              </a:extLst>
            </p:cNvPr>
            <p:cNvSpPr>
              <a:spLocks noEditPoints="1"/>
            </p:cNvSpPr>
            <p:nvPr/>
          </p:nvSpPr>
          <p:spPr bwMode="auto">
            <a:xfrm>
              <a:off x="6257131" y="3675459"/>
              <a:ext cx="457200" cy="328613"/>
            </a:xfrm>
            <a:custGeom>
              <a:avLst/>
              <a:gdLst>
                <a:gd name="T0" fmla="*/ 572 w 1152"/>
                <a:gd name="T1" fmla="*/ 361 h 829"/>
                <a:gd name="T2" fmla="*/ 89 w 1152"/>
                <a:gd name="T3" fmla="*/ 248 h 829"/>
                <a:gd name="T4" fmla="*/ 75 w 1152"/>
                <a:gd name="T5" fmla="*/ 229 h 829"/>
                <a:gd name="T6" fmla="*/ 75 w 1152"/>
                <a:gd name="T7" fmla="*/ 204 h 829"/>
                <a:gd name="T8" fmla="*/ 89 w 1152"/>
                <a:gd name="T9" fmla="*/ 186 h 829"/>
                <a:gd name="T10" fmla="*/ 572 w 1152"/>
                <a:gd name="T11" fmla="*/ 73 h 829"/>
                <a:gd name="T12" fmla="*/ 1052 w 1152"/>
                <a:gd name="T13" fmla="*/ 182 h 829"/>
                <a:gd name="T14" fmla="*/ 1072 w 1152"/>
                <a:gd name="T15" fmla="*/ 195 h 829"/>
                <a:gd name="T16" fmla="*/ 1080 w 1152"/>
                <a:gd name="T17" fmla="*/ 216 h 829"/>
                <a:gd name="T18" fmla="*/ 1072 w 1152"/>
                <a:gd name="T19" fmla="*/ 239 h 829"/>
                <a:gd name="T20" fmla="*/ 1052 w 1152"/>
                <a:gd name="T21" fmla="*/ 252 h 829"/>
                <a:gd name="T22" fmla="*/ 899 w 1152"/>
                <a:gd name="T23" fmla="*/ 657 h 829"/>
                <a:gd name="T24" fmla="*/ 880 w 1152"/>
                <a:gd name="T25" fmla="*/ 683 h 829"/>
                <a:gd name="T26" fmla="*/ 819 w 1152"/>
                <a:gd name="T27" fmla="*/ 717 h 829"/>
                <a:gd name="T28" fmla="*/ 718 w 1152"/>
                <a:gd name="T29" fmla="*/ 745 h 829"/>
                <a:gd name="T30" fmla="*/ 576 w 1152"/>
                <a:gd name="T31" fmla="*/ 756 h 829"/>
                <a:gd name="T32" fmla="*/ 434 w 1152"/>
                <a:gd name="T33" fmla="*/ 745 h 829"/>
                <a:gd name="T34" fmla="*/ 333 w 1152"/>
                <a:gd name="T35" fmla="*/ 717 h 829"/>
                <a:gd name="T36" fmla="*/ 272 w 1152"/>
                <a:gd name="T37" fmla="*/ 683 h 829"/>
                <a:gd name="T38" fmla="*/ 253 w 1152"/>
                <a:gd name="T39" fmla="*/ 657 h 829"/>
                <a:gd name="T40" fmla="*/ 552 w 1152"/>
                <a:gd name="T41" fmla="*/ 430 h 829"/>
                <a:gd name="T42" fmla="*/ 600 w 1152"/>
                <a:gd name="T43" fmla="*/ 430 h 829"/>
                <a:gd name="T44" fmla="*/ 1151 w 1152"/>
                <a:gd name="T45" fmla="*/ 208 h 829"/>
                <a:gd name="T46" fmla="*/ 1143 w 1152"/>
                <a:gd name="T47" fmla="*/ 172 h 829"/>
                <a:gd name="T48" fmla="*/ 1123 w 1152"/>
                <a:gd name="T49" fmla="*/ 143 h 829"/>
                <a:gd name="T50" fmla="*/ 1094 w 1152"/>
                <a:gd name="T51" fmla="*/ 121 h 829"/>
                <a:gd name="T52" fmla="*/ 599 w 1152"/>
                <a:gd name="T53" fmla="*/ 4 h 829"/>
                <a:gd name="T54" fmla="*/ 552 w 1152"/>
                <a:gd name="T55" fmla="*/ 4 h 829"/>
                <a:gd name="T56" fmla="*/ 57 w 1152"/>
                <a:gd name="T57" fmla="*/ 121 h 829"/>
                <a:gd name="T58" fmla="*/ 29 w 1152"/>
                <a:gd name="T59" fmla="*/ 143 h 829"/>
                <a:gd name="T60" fmla="*/ 10 w 1152"/>
                <a:gd name="T61" fmla="*/ 172 h 829"/>
                <a:gd name="T62" fmla="*/ 0 w 1152"/>
                <a:gd name="T63" fmla="*/ 208 h 829"/>
                <a:gd name="T64" fmla="*/ 3 w 1152"/>
                <a:gd name="T65" fmla="*/ 244 h 829"/>
                <a:gd name="T66" fmla="*/ 18 w 1152"/>
                <a:gd name="T67" fmla="*/ 277 h 829"/>
                <a:gd name="T68" fmla="*/ 42 w 1152"/>
                <a:gd name="T69" fmla="*/ 303 h 829"/>
                <a:gd name="T70" fmla="*/ 75 w 1152"/>
                <a:gd name="T71" fmla="*/ 320 h 829"/>
                <a:gd name="T72" fmla="*/ 180 w 1152"/>
                <a:gd name="T73" fmla="*/ 658 h 829"/>
                <a:gd name="T74" fmla="*/ 188 w 1152"/>
                <a:gd name="T75" fmla="*/ 693 h 829"/>
                <a:gd name="T76" fmla="*/ 207 w 1152"/>
                <a:gd name="T77" fmla="*/ 725 h 829"/>
                <a:gd name="T78" fmla="*/ 239 w 1152"/>
                <a:gd name="T79" fmla="*/ 755 h 829"/>
                <a:gd name="T80" fmla="*/ 283 w 1152"/>
                <a:gd name="T81" fmla="*/ 781 h 829"/>
                <a:gd name="T82" fmla="*/ 340 w 1152"/>
                <a:gd name="T83" fmla="*/ 802 h 829"/>
                <a:gd name="T84" fmla="*/ 433 w 1152"/>
                <a:gd name="T85" fmla="*/ 820 h 829"/>
                <a:gd name="T86" fmla="*/ 627 w 1152"/>
                <a:gd name="T87" fmla="*/ 828 h 829"/>
                <a:gd name="T88" fmla="*/ 778 w 1152"/>
                <a:gd name="T89" fmla="*/ 810 h 829"/>
                <a:gd name="T90" fmla="*/ 842 w 1152"/>
                <a:gd name="T91" fmla="*/ 792 h 829"/>
                <a:gd name="T92" fmla="*/ 893 w 1152"/>
                <a:gd name="T93" fmla="*/ 768 h 829"/>
                <a:gd name="T94" fmla="*/ 931 w 1152"/>
                <a:gd name="T95" fmla="*/ 740 h 829"/>
                <a:gd name="T96" fmla="*/ 956 w 1152"/>
                <a:gd name="T97" fmla="*/ 709 h 829"/>
                <a:gd name="T98" fmla="*/ 969 w 1152"/>
                <a:gd name="T99" fmla="*/ 675 h 829"/>
                <a:gd name="T100" fmla="*/ 972 w 1152"/>
                <a:gd name="T101" fmla="*/ 344 h 829"/>
                <a:gd name="T102" fmla="*/ 1094 w 1152"/>
                <a:gd name="T103" fmla="*/ 312 h 829"/>
                <a:gd name="T104" fmla="*/ 1123 w 1152"/>
                <a:gd name="T105" fmla="*/ 291 h 829"/>
                <a:gd name="T106" fmla="*/ 1143 w 1152"/>
                <a:gd name="T107" fmla="*/ 262 h 829"/>
                <a:gd name="T108" fmla="*/ 1151 w 1152"/>
                <a:gd name="T109" fmla="*/ 226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2" h="829">
                  <a:moveTo>
                    <a:pt x="584" y="360"/>
                  </a:moveTo>
                  <a:lnTo>
                    <a:pt x="580" y="361"/>
                  </a:lnTo>
                  <a:lnTo>
                    <a:pt x="576" y="361"/>
                  </a:lnTo>
                  <a:lnTo>
                    <a:pt x="572" y="361"/>
                  </a:lnTo>
                  <a:lnTo>
                    <a:pt x="568" y="360"/>
                  </a:lnTo>
                  <a:lnTo>
                    <a:pt x="99" y="252"/>
                  </a:lnTo>
                  <a:lnTo>
                    <a:pt x="94" y="250"/>
                  </a:lnTo>
                  <a:lnTo>
                    <a:pt x="89" y="248"/>
                  </a:lnTo>
                  <a:lnTo>
                    <a:pt x="84" y="243"/>
                  </a:lnTo>
                  <a:lnTo>
                    <a:pt x="80" y="239"/>
                  </a:lnTo>
                  <a:lnTo>
                    <a:pt x="77" y="235"/>
                  </a:lnTo>
                  <a:lnTo>
                    <a:pt x="75" y="229"/>
                  </a:lnTo>
                  <a:lnTo>
                    <a:pt x="72" y="223"/>
                  </a:lnTo>
                  <a:lnTo>
                    <a:pt x="72" y="216"/>
                  </a:lnTo>
                  <a:lnTo>
                    <a:pt x="72" y="211"/>
                  </a:lnTo>
                  <a:lnTo>
                    <a:pt x="75" y="204"/>
                  </a:lnTo>
                  <a:lnTo>
                    <a:pt x="77" y="199"/>
                  </a:lnTo>
                  <a:lnTo>
                    <a:pt x="80" y="195"/>
                  </a:lnTo>
                  <a:lnTo>
                    <a:pt x="84" y="190"/>
                  </a:lnTo>
                  <a:lnTo>
                    <a:pt x="89" y="186"/>
                  </a:lnTo>
                  <a:lnTo>
                    <a:pt x="94" y="184"/>
                  </a:lnTo>
                  <a:lnTo>
                    <a:pt x="99" y="182"/>
                  </a:lnTo>
                  <a:lnTo>
                    <a:pt x="568" y="74"/>
                  </a:lnTo>
                  <a:lnTo>
                    <a:pt x="572" y="73"/>
                  </a:lnTo>
                  <a:lnTo>
                    <a:pt x="576" y="73"/>
                  </a:lnTo>
                  <a:lnTo>
                    <a:pt x="580" y="73"/>
                  </a:lnTo>
                  <a:lnTo>
                    <a:pt x="584" y="74"/>
                  </a:lnTo>
                  <a:lnTo>
                    <a:pt x="1052" y="182"/>
                  </a:lnTo>
                  <a:lnTo>
                    <a:pt x="1058" y="184"/>
                  </a:lnTo>
                  <a:lnTo>
                    <a:pt x="1064" y="186"/>
                  </a:lnTo>
                  <a:lnTo>
                    <a:pt x="1068" y="190"/>
                  </a:lnTo>
                  <a:lnTo>
                    <a:pt x="1072" y="195"/>
                  </a:lnTo>
                  <a:lnTo>
                    <a:pt x="1076" y="199"/>
                  </a:lnTo>
                  <a:lnTo>
                    <a:pt x="1078" y="204"/>
                  </a:lnTo>
                  <a:lnTo>
                    <a:pt x="1079" y="211"/>
                  </a:lnTo>
                  <a:lnTo>
                    <a:pt x="1080" y="216"/>
                  </a:lnTo>
                  <a:lnTo>
                    <a:pt x="1079" y="223"/>
                  </a:lnTo>
                  <a:lnTo>
                    <a:pt x="1078" y="229"/>
                  </a:lnTo>
                  <a:lnTo>
                    <a:pt x="1076" y="235"/>
                  </a:lnTo>
                  <a:lnTo>
                    <a:pt x="1072" y="239"/>
                  </a:lnTo>
                  <a:lnTo>
                    <a:pt x="1068" y="243"/>
                  </a:lnTo>
                  <a:lnTo>
                    <a:pt x="1064" y="248"/>
                  </a:lnTo>
                  <a:lnTo>
                    <a:pt x="1058" y="250"/>
                  </a:lnTo>
                  <a:lnTo>
                    <a:pt x="1052" y="252"/>
                  </a:lnTo>
                  <a:lnTo>
                    <a:pt x="584" y="360"/>
                  </a:lnTo>
                  <a:close/>
                  <a:moveTo>
                    <a:pt x="900" y="648"/>
                  </a:moveTo>
                  <a:lnTo>
                    <a:pt x="900" y="653"/>
                  </a:lnTo>
                  <a:lnTo>
                    <a:pt x="899" y="657"/>
                  </a:lnTo>
                  <a:lnTo>
                    <a:pt x="898" y="660"/>
                  </a:lnTo>
                  <a:lnTo>
                    <a:pt x="895" y="664"/>
                  </a:lnTo>
                  <a:lnTo>
                    <a:pt x="889" y="673"/>
                  </a:lnTo>
                  <a:lnTo>
                    <a:pt x="880" y="683"/>
                  </a:lnTo>
                  <a:lnTo>
                    <a:pt x="868" y="691"/>
                  </a:lnTo>
                  <a:lnTo>
                    <a:pt x="854" y="700"/>
                  </a:lnTo>
                  <a:lnTo>
                    <a:pt x="838" y="709"/>
                  </a:lnTo>
                  <a:lnTo>
                    <a:pt x="819" y="717"/>
                  </a:lnTo>
                  <a:lnTo>
                    <a:pt x="797" y="726"/>
                  </a:lnTo>
                  <a:lnTo>
                    <a:pt x="773" y="734"/>
                  </a:lnTo>
                  <a:lnTo>
                    <a:pt x="747" y="740"/>
                  </a:lnTo>
                  <a:lnTo>
                    <a:pt x="718" y="745"/>
                  </a:lnTo>
                  <a:lnTo>
                    <a:pt x="686" y="750"/>
                  </a:lnTo>
                  <a:lnTo>
                    <a:pt x="652" y="754"/>
                  </a:lnTo>
                  <a:lnTo>
                    <a:pt x="616" y="756"/>
                  </a:lnTo>
                  <a:lnTo>
                    <a:pt x="576" y="756"/>
                  </a:lnTo>
                  <a:lnTo>
                    <a:pt x="537" y="756"/>
                  </a:lnTo>
                  <a:lnTo>
                    <a:pt x="500" y="754"/>
                  </a:lnTo>
                  <a:lnTo>
                    <a:pt x="465" y="750"/>
                  </a:lnTo>
                  <a:lnTo>
                    <a:pt x="434" y="745"/>
                  </a:lnTo>
                  <a:lnTo>
                    <a:pt x="405" y="740"/>
                  </a:lnTo>
                  <a:lnTo>
                    <a:pt x="379" y="734"/>
                  </a:lnTo>
                  <a:lnTo>
                    <a:pt x="354" y="726"/>
                  </a:lnTo>
                  <a:lnTo>
                    <a:pt x="333" y="717"/>
                  </a:lnTo>
                  <a:lnTo>
                    <a:pt x="314" y="709"/>
                  </a:lnTo>
                  <a:lnTo>
                    <a:pt x="298" y="700"/>
                  </a:lnTo>
                  <a:lnTo>
                    <a:pt x="284" y="691"/>
                  </a:lnTo>
                  <a:lnTo>
                    <a:pt x="272" y="683"/>
                  </a:lnTo>
                  <a:lnTo>
                    <a:pt x="264" y="673"/>
                  </a:lnTo>
                  <a:lnTo>
                    <a:pt x="257" y="664"/>
                  </a:lnTo>
                  <a:lnTo>
                    <a:pt x="255" y="660"/>
                  </a:lnTo>
                  <a:lnTo>
                    <a:pt x="253" y="657"/>
                  </a:lnTo>
                  <a:lnTo>
                    <a:pt x="253" y="653"/>
                  </a:lnTo>
                  <a:lnTo>
                    <a:pt x="252" y="648"/>
                  </a:lnTo>
                  <a:lnTo>
                    <a:pt x="252" y="361"/>
                  </a:lnTo>
                  <a:lnTo>
                    <a:pt x="552" y="430"/>
                  </a:lnTo>
                  <a:lnTo>
                    <a:pt x="564" y="432"/>
                  </a:lnTo>
                  <a:lnTo>
                    <a:pt x="576" y="432"/>
                  </a:lnTo>
                  <a:lnTo>
                    <a:pt x="588" y="432"/>
                  </a:lnTo>
                  <a:lnTo>
                    <a:pt x="600" y="430"/>
                  </a:lnTo>
                  <a:lnTo>
                    <a:pt x="900" y="361"/>
                  </a:lnTo>
                  <a:lnTo>
                    <a:pt x="900" y="648"/>
                  </a:lnTo>
                  <a:close/>
                  <a:moveTo>
                    <a:pt x="1152" y="216"/>
                  </a:moveTo>
                  <a:lnTo>
                    <a:pt x="1151" y="208"/>
                  </a:lnTo>
                  <a:lnTo>
                    <a:pt x="1150" y="198"/>
                  </a:lnTo>
                  <a:lnTo>
                    <a:pt x="1148" y="189"/>
                  </a:lnTo>
                  <a:lnTo>
                    <a:pt x="1146" y="181"/>
                  </a:lnTo>
                  <a:lnTo>
                    <a:pt x="1143" y="172"/>
                  </a:lnTo>
                  <a:lnTo>
                    <a:pt x="1138" y="164"/>
                  </a:lnTo>
                  <a:lnTo>
                    <a:pt x="1134" y="157"/>
                  </a:lnTo>
                  <a:lnTo>
                    <a:pt x="1129" y="149"/>
                  </a:lnTo>
                  <a:lnTo>
                    <a:pt x="1123" y="143"/>
                  </a:lnTo>
                  <a:lnTo>
                    <a:pt x="1117" y="136"/>
                  </a:lnTo>
                  <a:lnTo>
                    <a:pt x="1109" y="131"/>
                  </a:lnTo>
                  <a:lnTo>
                    <a:pt x="1102" y="126"/>
                  </a:lnTo>
                  <a:lnTo>
                    <a:pt x="1094" y="121"/>
                  </a:lnTo>
                  <a:lnTo>
                    <a:pt x="1087" y="117"/>
                  </a:lnTo>
                  <a:lnTo>
                    <a:pt x="1078" y="114"/>
                  </a:lnTo>
                  <a:lnTo>
                    <a:pt x="1068" y="112"/>
                  </a:lnTo>
                  <a:lnTo>
                    <a:pt x="599" y="4"/>
                  </a:lnTo>
                  <a:lnTo>
                    <a:pt x="588" y="1"/>
                  </a:lnTo>
                  <a:lnTo>
                    <a:pt x="576" y="0"/>
                  </a:lnTo>
                  <a:lnTo>
                    <a:pt x="564" y="1"/>
                  </a:lnTo>
                  <a:lnTo>
                    <a:pt x="552" y="4"/>
                  </a:lnTo>
                  <a:lnTo>
                    <a:pt x="84" y="112"/>
                  </a:lnTo>
                  <a:lnTo>
                    <a:pt x="75" y="114"/>
                  </a:lnTo>
                  <a:lnTo>
                    <a:pt x="66" y="117"/>
                  </a:lnTo>
                  <a:lnTo>
                    <a:pt x="57" y="121"/>
                  </a:lnTo>
                  <a:lnTo>
                    <a:pt x="50" y="126"/>
                  </a:lnTo>
                  <a:lnTo>
                    <a:pt x="42" y="131"/>
                  </a:lnTo>
                  <a:lnTo>
                    <a:pt x="36" y="136"/>
                  </a:lnTo>
                  <a:lnTo>
                    <a:pt x="29" y="143"/>
                  </a:lnTo>
                  <a:lnTo>
                    <a:pt x="24" y="149"/>
                  </a:lnTo>
                  <a:lnTo>
                    <a:pt x="18" y="157"/>
                  </a:lnTo>
                  <a:lnTo>
                    <a:pt x="13" y="164"/>
                  </a:lnTo>
                  <a:lnTo>
                    <a:pt x="10" y="172"/>
                  </a:lnTo>
                  <a:lnTo>
                    <a:pt x="6" y="181"/>
                  </a:lnTo>
                  <a:lnTo>
                    <a:pt x="3" y="189"/>
                  </a:lnTo>
                  <a:lnTo>
                    <a:pt x="1" y="198"/>
                  </a:lnTo>
                  <a:lnTo>
                    <a:pt x="0" y="208"/>
                  </a:lnTo>
                  <a:lnTo>
                    <a:pt x="0" y="216"/>
                  </a:lnTo>
                  <a:lnTo>
                    <a:pt x="0" y="226"/>
                  </a:lnTo>
                  <a:lnTo>
                    <a:pt x="1" y="236"/>
                  </a:lnTo>
                  <a:lnTo>
                    <a:pt x="3" y="244"/>
                  </a:lnTo>
                  <a:lnTo>
                    <a:pt x="6" y="253"/>
                  </a:lnTo>
                  <a:lnTo>
                    <a:pt x="10" y="262"/>
                  </a:lnTo>
                  <a:lnTo>
                    <a:pt x="13" y="269"/>
                  </a:lnTo>
                  <a:lnTo>
                    <a:pt x="18" y="277"/>
                  </a:lnTo>
                  <a:lnTo>
                    <a:pt x="24" y="284"/>
                  </a:lnTo>
                  <a:lnTo>
                    <a:pt x="29" y="291"/>
                  </a:lnTo>
                  <a:lnTo>
                    <a:pt x="36" y="297"/>
                  </a:lnTo>
                  <a:lnTo>
                    <a:pt x="42" y="303"/>
                  </a:lnTo>
                  <a:lnTo>
                    <a:pt x="50" y="308"/>
                  </a:lnTo>
                  <a:lnTo>
                    <a:pt x="57" y="312"/>
                  </a:lnTo>
                  <a:lnTo>
                    <a:pt x="66" y="317"/>
                  </a:lnTo>
                  <a:lnTo>
                    <a:pt x="75" y="320"/>
                  </a:lnTo>
                  <a:lnTo>
                    <a:pt x="84" y="322"/>
                  </a:lnTo>
                  <a:lnTo>
                    <a:pt x="180" y="344"/>
                  </a:lnTo>
                  <a:lnTo>
                    <a:pt x="180" y="648"/>
                  </a:lnTo>
                  <a:lnTo>
                    <a:pt x="180" y="658"/>
                  </a:lnTo>
                  <a:lnTo>
                    <a:pt x="181" y="667"/>
                  </a:lnTo>
                  <a:lnTo>
                    <a:pt x="183" y="675"/>
                  </a:lnTo>
                  <a:lnTo>
                    <a:pt x="186" y="684"/>
                  </a:lnTo>
                  <a:lnTo>
                    <a:pt x="188" y="693"/>
                  </a:lnTo>
                  <a:lnTo>
                    <a:pt x="192" y="701"/>
                  </a:lnTo>
                  <a:lnTo>
                    <a:pt x="197" y="709"/>
                  </a:lnTo>
                  <a:lnTo>
                    <a:pt x="202" y="717"/>
                  </a:lnTo>
                  <a:lnTo>
                    <a:pt x="207" y="725"/>
                  </a:lnTo>
                  <a:lnTo>
                    <a:pt x="214" y="733"/>
                  </a:lnTo>
                  <a:lnTo>
                    <a:pt x="221" y="740"/>
                  </a:lnTo>
                  <a:lnTo>
                    <a:pt x="230" y="748"/>
                  </a:lnTo>
                  <a:lnTo>
                    <a:pt x="239" y="755"/>
                  </a:lnTo>
                  <a:lnTo>
                    <a:pt x="248" y="762"/>
                  </a:lnTo>
                  <a:lnTo>
                    <a:pt x="259" y="768"/>
                  </a:lnTo>
                  <a:lnTo>
                    <a:pt x="270" y="775"/>
                  </a:lnTo>
                  <a:lnTo>
                    <a:pt x="283" y="781"/>
                  </a:lnTo>
                  <a:lnTo>
                    <a:pt x="296" y="787"/>
                  </a:lnTo>
                  <a:lnTo>
                    <a:pt x="310" y="792"/>
                  </a:lnTo>
                  <a:lnTo>
                    <a:pt x="325" y="797"/>
                  </a:lnTo>
                  <a:lnTo>
                    <a:pt x="340" y="802"/>
                  </a:lnTo>
                  <a:lnTo>
                    <a:pt x="357" y="806"/>
                  </a:lnTo>
                  <a:lnTo>
                    <a:pt x="375" y="810"/>
                  </a:lnTo>
                  <a:lnTo>
                    <a:pt x="393" y="814"/>
                  </a:lnTo>
                  <a:lnTo>
                    <a:pt x="433" y="820"/>
                  </a:lnTo>
                  <a:lnTo>
                    <a:pt x="476" y="825"/>
                  </a:lnTo>
                  <a:lnTo>
                    <a:pt x="524" y="828"/>
                  </a:lnTo>
                  <a:lnTo>
                    <a:pt x="576" y="829"/>
                  </a:lnTo>
                  <a:lnTo>
                    <a:pt x="627" y="828"/>
                  </a:lnTo>
                  <a:lnTo>
                    <a:pt x="675" y="825"/>
                  </a:lnTo>
                  <a:lnTo>
                    <a:pt x="719" y="820"/>
                  </a:lnTo>
                  <a:lnTo>
                    <a:pt x="759" y="814"/>
                  </a:lnTo>
                  <a:lnTo>
                    <a:pt x="778" y="810"/>
                  </a:lnTo>
                  <a:lnTo>
                    <a:pt x="795" y="806"/>
                  </a:lnTo>
                  <a:lnTo>
                    <a:pt x="811" y="802"/>
                  </a:lnTo>
                  <a:lnTo>
                    <a:pt x="827" y="797"/>
                  </a:lnTo>
                  <a:lnTo>
                    <a:pt x="842" y="792"/>
                  </a:lnTo>
                  <a:lnTo>
                    <a:pt x="856" y="787"/>
                  </a:lnTo>
                  <a:lnTo>
                    <a:pt x="869" y="781"/>
                  </a:lnTo>
                  <a:lnTo>
                    <a:pt x="881" y="775"/>
                  </a:lnTo>
                  <a:lnTo>
                    <a:pt x="893" y="768"/>
                  </a:lnTo>
                  <a:lnTo>
                    <a:pt x="904" y="762"/>
                  </a:lnTo>
                  <a:lnTo>
                    <a:pt x="914" y="755"/>
                  </a:lnTo>
                  <a:lnTo>
                    <a:pt x="922" y="748"/>
                  </a:lnTo>
                  <a:lnTo>
                    <a:pt x="931" y="740"/>
                  </a:lnTo>
                  <a:lnTo>
                    <a:pt x="937" y="733"/>
                  </a:lnTo>
                  <a:lnTo>
                    <a:pt x="945" y="725"/>
                  </a:lnTo>
                  <a:lnTo>
                    <a:pt x="950" y="717"/>
                  </a:lnTo>
                  <a:lnTo>
                    <a:pt x="956" y="709"/>
                  </a:lnTo>
                  <a:lnTo>
                    <a:pt x="960" y="701"/>
                  </a:lnTo>
                  <a:lnTo>
                    <a:pt x="963" y="693"/>
                  </a:lnTo>
                  <a:lnTo>
                    <a:pt x="967" y="684"/>
                  </a:lnTo>
                  <a:lnTo>
                    <a:pt x="969" y="675"/>
                  </a:lnTo>
                  <a:lnTo>
                    <a:pt x="971" y="667"/>
                  </a:lnTo>
                  <a:lnTo>
                    <a:pt x="972" y="658"/>
                  </a:lnTo>
                  <a:lnTo>
                    <a:pt x="972" y="648"/>
                  </a:lnTo>
                  <a:lnTo>
                    <a:pt x="972" y="344"/>
                  </a:lnTo>
                  <a:lnTo>
                    <a:pt x="1068" y="322"/>
                  </a:lnTo>
                  <a:lnTo>
                    <a:pt x="1078" y="320"/>
                  </a:lnTo>
                  <a:lnTo>
                    <a:pt x="1087" y="317"/>
                  </a:lnTo>
                  <a:lnTo>
                    <a:pt x="1094" y="312"/>
                  </a:lnTo>
                  <a:lnTo>
                    <a:pt x="1102" y="308"/>
                  </a:lnTo>
                  <a:lnTo>
                    <a:pt x="1109" y="303"/>
                  </a:lnTo>
                  <a:lnTo>
                    <a:pt x="1117" y="297"/>
                  </a:lnTo>
                  <a:lnTo>
                    <a:pt x="1123" y="291"/>
                  </a:lnTo>
                  <a:lnTo>
                    <a:pt x="1129" y="284"/>
                  </a:lnTo>
                  <a:lnTo>
                    <a:pt x="1134" y="277"/>
                  </a:lnTo>
                  <a:lnTo>
                    <a:pt x="1138" y="269"/>
                  </a:lnTo>
                  <a:lnTo>
                    <a:pt x="1143" y="262"/>
                  </a:lnTo>
                  <a:lnTo>
                    <a:pt x="1146" y="253"/>
                  </a:lnTo>
                  <a:lnTo>
                    <a:pt x="1148" y="244"/>
                  </a:lnTo>
                  <a:lnTo>
                    <a:pt x="1150" y="236"/>
                  </a:lnTo>
                  <a:lnTo>
                    <a:pt x="1151" y="226"/>
                  </a:lnTo>
                  <a:lnTo>
                    <a:pt x="1152"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5">
              <a:extLst>
                <a:ext uri="{FF2B5EF4-FFF2-40B4-BE49-F238E27FC236}">
                  <a16:creationId xmlns:a16="http://schemas.microsoft.com/office/drawing/2014/main" id="{855A1C47-C138-070B-CF77-D88925CBDA49}"/>
                </a:ext>
              </a:extLst>
            </p:cNvPr>
            <p:cNvSpPr>
              <a:spLocks/>
            </p:cNvSpPr>
            <p:nvPr/>
          </p:nvSpPr>
          <p:spPr bwMode="auto">
            <a:xfrm>
              <a:off x="6671469" y="3818334"/>
              <a:ext cx="28575" cy="157163"/>
            </a:xfrm>
            <a:custGeom>
              <a:avLst/>
              <a:gdLst>
                <a:gd name="T0" fmla="*/ 0 w 72"/>
                <a:gd name="T1" fmla="*/ 36 h 395"/>
                <a:gd name="T2" fmla="*/ 0 w 72"/>
                <a:gd name="T3" fmla="*/ 360 h 395"/>
                <a:gd name="T4" fmla="*/ 0 w 72"/>
                <a:gd name="T5" fmla="*/ 367 h 395"/>
                <a:gd name="T6" fmla="*/ 3 w 72"/>
                <a:gd name="T7" fmla="*/ 374 h 395"/>
                <a:gd name="T8" fmla="*/ 6 w 72"/>
                <a:gd name="T9" fmla="*/ 380 h 395"/>
                <a:gd name="T10" fmla="*/ 10 w 72"/>
                <a:gd name="T11" fmla="*/ 386 h 395"/>
                <a:gd name="T12" fmla="*/ 16 w 72"/>
                <a:gd name="T13" fmla="*/ 390 h 395"/>
                <a:gd name="T14" fmla="*/ 22 w 72"/>
                <a:gd name="T15" fmla="*/ 393 h 395"/>
                <a:gd name="T16" fmla="*/ 28 w 72"/>
                <a:gd name="T17" fmla="*/ 395 h 395"/>
                <a:gd name="T18" fmla="*/ 36 w 72"/>
                <a:gd name="T19" fmla="*/ 395 h 395"/>
                <a:gd name="T20" fmla="*/ 44 w 72"/>
                <a:gd name="T21" fmla="*/ 395 h 395"/>
                <a:gd name="T22" fmla="*/ 50 w 72"/>
                <a:gd name="T23" fmla="*/ 393 h 395"/>
                <a:gd name="T24" fmla="*/ 57 w 72"/>
                <a:gd name="T25" fmla="*/ 390 h 395"/>
                <a:gd name="T26" fmla="*/ 62 w 72"/>
                <a:gd name="T27" fmla="*/ 386 h 395"/>
                <a:gd name="T28" fmla="*/ 66 w 72"/>
                <a:gd name="T29" fmla="*/ 380 h 395"/>
                <a:gd name="T30" fmla="*/ 70 w 72"/>
                <a:gd name="T31" fmla="*/ 374 h 395"/>
                <a:gd name="T32" fmla="*/ 72 w 72"/>
                <a:gd name="T33" fmla="*/ 367 h 395"/>
                <a:gd name="T34" fmla="*/ 72 w 72"/>
                <a:gd name="T35" fmla="*/ 360 h 395"/>
                <a:gd name="T36" fmla="*/ 72 w 72"/>
                <a:gd name="T37" fmla="*/ 36 h 395"/>
                <a:gd name="T38" fmla="*/ 72 w 72"/>
                <a:gd name="T39" fmla="*/ 28 h 395"/>
                <a:gd name="T40" fmla="*/ 70 w 72"/>
                <a:gd name="T41" fmla="*/ 22 h 395"/>
                <a:gd name="T42" fmla="*/ 66 w 72"/>
                <a:gd name="T43" fmla="*/ 15 h 395"/>
                <a:gd name="T44" fmla="*/ 62 w 72"/>
                <a:gd name="T45" fmla="*/ 11 h 395"/>
                <a:gd name="T46" fmla="*/ 57 w 72"/>
                <a:gd name="T47" fmla="*/ 5 h 395"/>
                <a:gd name="T48" fmla="*/ 50 w 72"/>
                <a:gd name="T49" fmla="*/ 2 h 395"/>
                <a:gd name="T50" fmla="*/ 44 w 72"/>
                <a:gd name="T51" fmla="*/ 0 h 395"/>
                <a:gd name="T52" fmla="*/ 36 w 72"/>
                <a:gd name="T53" fmla="*/ 0 h 395"/>
                <a:gd name="T54" fmla="*/ 28 w 72"/>
                <a:gd name="T55" fmla="*/ 0 h 395"/>
                <a:gd name="T56" fmla="*/ 22 w 72"/>
                <a:gd name="T57" fmla="*/ 2 h 395"/>
                <a:gd name="T58" fmla="*/ 16 w 72"/>
                <a:gd name="T59" fmla="*/ 5 h 395"/>
                <a:gd name="T60" fmla="*/ 10 w 72"/>
                <a:gd name="T61" fmla="*/ 11 h 395"/>
                <a:gd name="T62" fmla="*/ 6 w 72"/>
                <a:gd name="T63" fmla="*/ 15 h 395"/>
                <a:gd name="T64" fmla="*/ 3 w 72"/>
                <a:gd name="T65" fmla="*/ 22 h 395"/>
                <a:gd name="T66" fmla="*/ 0 w 72"/>
                <a:gd name="T67" fmla="*/ 28 h 395"/>
                <a:gd name="T68" fmla="*/ 0 w 72"/>
                <a:gd name="T69" fmla="*/ 3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95">
                  <a:moveTo>
                    <a:pt x="0" y="36"/>
                  </a:moveTo>
                  <a:lnTo>
                    <a:pt x="0" y="360"/>
                  </a:lnTo>
                  <a:lnTo>
                    <a:pt x="0" y="367"/>
                  </a:lnTo>
                  <a:lnTo>
                    <a:pt x="3" y="374"/>
                  </a:lnTo>
                  <a:lnTo>
                    <a:pt x="6" y="380"/>
                  </a:lnTo>
                  <a:lnTo>
                    <a:pt x="10" y="386"/>
                  </a:lnTo>
                  <a:lnTo>
                    <a:pt x="16" y="390"/>
                  </a:lnTo>
                  <a:lnTo>
                    <a:pt x="22" y="393"/>
                  </a:lnTo>
                  <a:lnTo>
                    <a:pt x="28" y="395"/>
                  </a:lnTo>
                  <a:lnTo>
                    <a:pt x="36" y="395"/>
                  </a:lnTo>
                  <a:lnTo>
                    <a:pt x="44" y="395"/>
                  </a:lnTo>
                  <a:lnTo>
                    <a:pt x="50" y="393"/>
                  </a:lnTo>
                  <a:lnTo>
                    <a:pt x="57" y="390"/>
                  </a:lnTo>
                  <a:lnTo>
                    <a:pt x="62" y="386"/>
                  </a:lnTo>
                  <a:lnTo>
                    <a:pt x="66" y="380"/>
                  </a:lnTo>
                  <a:lnTo>
                    <a:pt x="70" y="374"/>
                  </a:lnTo>
                  <a:lnTo>
                    <a:pt x="72" y="367"/>
                  </a:lnTo>
                  <a:lnTo>
                    <a:pt x="72" y="360"/>
                  </a:lnTo>
                  <a:lnTo>
                    <a:pt x="72" y="36"/>
                  </a:lnTo>
                  <a:lnTo>
                    <a:pt x="72" y="28"/>
                  </a:lnTo>
                  <a:lnTo>
                    <a:pt x="70" y="22"/>
                  </a:lnTo>
                  <a:lnTo>
                    <a:pt x="66" y="15"/>
                  </a:lnTo>
                  <a:lnTo>
                    <a:pt x="62" y="11"/>
                  </a:lnTo>
                  <a:lnTo>
                    <a:pt x="57" y="5"/>
                  </a:lnTo>
                  <a:lnTo>
                    <a:pt x="50" y="2"/>
                  </a:lnTo>
                  <a:lnTo>
                    <a:pt x="44" y="0"/>
                  </a:lnTo>
                  <a:lnTo>
                    <a:pt x="36" y="0"/>
                  </a:lnTo>
                  <a:lnTo>
                    <a:pt x="28" y="0"/>
                  </a:lnTo>
                  <a:lnTo>
                    <a:pt x="22" y="2"/>
                  </a:lnTo>
                  <a:lnTo>
                    <a:pt x="16" y="5"/>
                  </a:lnTo>
                  <a:lnTo>
                    <a:pt x="10" y="11"/>
                  </a:lnTo>
                  <a:lnTo>
                    <a:pt x="6" y="15"/>
                  </a:lnTo>
                  <a:lnTo>
                    <a:pt x="3" y="22"/>
                  </a:lnTo>
                  <a:lnTo>
                    <a:pt x="0" y="28"/>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428C1AEC-8AC1-6F34-D927-B4A4DA2D98FC}"/>
                </a:ext>
              </a:extLst>
            </p:cNvPr>
            <p:cNvSpPr>
              <a:spLocks/>
            </p:cNvSpPr>
            <p:nvPr/>
          </p:nvSpPr>
          <p:spPr bwMode="auto">
            <a:xfrm>
              <a:off x="6657181" y="3989784"/>
              <a:ext cx="57150" cy="85725"/>
            </a:xfrm>
            <a:custGeom>
              <a:avLst/>
              <a:gdLst>
                <a:gd name="T0" fmla="*/ 72 w 144"/>
                <a:gd name="T1" fmla="*/ 0 h 216"/>
                <a:gd name="T2" fmla="*/ 69 w 144"/>
                <a:gd name="T3" fmla="*/ 0 h 216"/>
                <a:gd name="T4" fmla="*/ 64 w 144"/>
                <a:gd name="T5" fmla="*/ 1 h 216"/>
                <a:gd name="T6" fmla="*/ 61 w 144"/>
                <a:gd name="T7" fmla="*/ 2 h 216"/>
                <a:gd name="T8" fmla="*/ 58 w 144"/>
                <a:gd name="T9" fmla="*/ 4 h 216"/>
                <a:gd name="T10" fmla="*/ 50 w 144"/>
                <a:gd name="T11" fmla="*/ 10 h 216"/>
                <a:gd name="T12" fmla="*/ 44 w 144"/>
                <a:gd name="T13" fmla="*/ 16 h 216"/>
                <a:gd name="T14" fmla="*/ 37 w 144"/>
                <a:gd name="T15" fmla="*/ 25 h 216"/>
                <a:gd name="T16" fmla="*/ 32 w 144"/>
                <a:gd name="T17" fmla="*/ 35 h 216"/>
                <a:gd name="T18" fmla="*/ 27 w 144"/>
                <a:gd name="T19" fmla="*/ 45 h 216"/>
                <a:gd name="T20" fmla="*/ 21 w 144"/>
                <a:gd name="T21" fmla="*/ 57 h 216"/>
                <a:gd name="T22" fmla="*/ 13 w 144"/>
                <a:gd name="T23" fmla="*/ 81 h 216"/>
                <a:gd name="T24" fmla="*/ 6 w 144"/>
                <a:gd name="T25" fmla="*/ 105 h 216"/>
                <a:gd name="T26" fmla="*/ 2 w 144"/>
                <a:gd name="T27" fmla="*/ 126 h 216"/>
                <a:gd name="T28" fmla="*/ 0 w 144"/>
                <a:gd name="T29" fmla="*/ 144 h 216"/>
                <a:gd name="T30" fmla="*/ 1 w 144"/>
                <a:gd name="T31" fmla="*/ 151 h 216"/>
                <a:gd name="T32" fmla="*/ 2 w 144"/>
                <a:gd name="T33" fmla="*/ 159 h 216"/>
                <a:gd name="T34" fmla="*/ 3 w 144"/>
                <a:gd name="T35" fmla="*/ 165 h 216"/>
                <a:gd name="T36" fmla="*/ 6 w 144"/>
                <a:gd name="T37" fmla="*/ 172 h 216"/>
                <a:gd name="T38" fmla="*/ 8 w 144"/>
                <a:gd name="T39" fmla="*/ 178 h 216"/>
                <a:gd name="T40" fmla="*/ 13 w 144"/>
                <a:gd name="T41" fmla="*/ 184 h 216"/>
                <a:gd name="T42" fmla="*/ 17 w 144"/>
                <a:gd name="T43" fmla="*/ 189 h 216"/>
                <a:gd name="T44" fmla="*/ 21 w 144"/>
                <a:gd name="T45" fmla="*/ 194 h 216"/>
                <a:gd name="T46" fmla="*/ 27 w 144"/>
                <a:gd name="T47" fmla="*/ 200 h 216"/>
                <a:gd name="T48" fmla="*/ 32 w 144"/>
                <a:gd name="T49" fmla="*/ 203 h 216"/>
                <a:gd name="T50" fmla="*/ 37 w 144"/>
                <a:gd name="T51" fmla="*/ 207 h 216"/>
                <a:gd name="T52" fmla="*/ 44 w 144"/>
                <a:gd name="T53" fmla="*/ 211 h 216"/>
                <a:gd name="T54" fmla="*/ 50 w 144"/>
                <a:gd name="T55" fmla="*/ 213 h 216"/>
                <a:gd name="T56" fmla="*/ 58 w 144"/>
                <a:gd name="T57" fmla="*/ 214 h 216"/>
                <a:gd name="T58" fmla="*/ 64 w 144"/>
                <a:gd name="T59" fmla="*/ 215 h 216"/>
                <a:gd name="T60" fmla="*/ 72 w 144"/>
                <a:gd name="T61" fmla="*/ 216 h 216"/>
                <a:gd name="T62" fmla="*/ 80 w 144"/>
                <a:gd name="T63" fmla="*/ 215 h 216"/>
                <a:gd name="T64" fmla="*/ 86 w 144"/>
                <a:gd name="T65" fmla="*/ 214 h 216"/>
                <a:gd name="T66" fmla="*/ 94 w 144"/>
                <a:gd name="T67" fmla="*/ 213 h 216"/>
                <a:gd name="T68" fmla="*/ 100 w 144"/>
                <a:gd name="T69" fmla="*/ 211 h 216"/>
                <a:gd name="T70" fmla="*/ 107 w 144"/>
                <a:gd name="T71" fmla="*/ 207 h 216"/>
                <a:gd name="T72" fmla="*/ 112 w 144"/>
                <a:gd name="T73" fmla="*/ 203 h 216"/>
                <a:gd name="T74" fmla="*/ 117 w 144"/>
                <a:gd name="T75" fmla="*/ 200 h 216"/>
                <a:gd name="T76" fmla="*/ 123 w 144"/>
                <a:gd name="T77" fmla="*/ 194 h 216"/>
                <a:gd name="T78" fmla="*/ 127 w 144"/>
                <a:gd name="T79" fmla="*/ 189 h 216"/>
                <a:gd name="T80" fmla="*/ 131 w 144"/>
                <a:gd name="T81" fmla="*/ 184 h 216"/>
                <a:gd name="T82" fmla="*/ 136 w 144"/>
                <a:gd name="T83" fmla="*/ 178 h 216"/>
                <a:gd name="T84" fmla="*/ 138 w 144"/>
                <a:gd name="T85" fmla="*/ 172 h 216"/>
                <a:gd name="T86" fmla="*/ 141 w 144"/>
                <a:gd name="T87" fmla="*/ 165 h 216"/>
                <a:gd name="T88" fmla="*/ 142 w 144"/>
                <a:gd name="T89" fmla="*/ 159 h 216"/>
                <a:gd name="T90" fmla="*/ 143 w 144"/>
                <a:gd name="T91" fmla="*/ 151 h 216"/>
                <a:gd name="T92" fmla="*/ 144 w 144"/>
                <a:gd name="T93" fmla="*/ 144 h 216"/>
                <a:gd name="T94" fmla="*/ 142 w 144"/>
                <a:gd name="T95" fmla="*/ 126 h 216"/>
                <a:gd name="T96" fmla="*/ 138 w 144"/>
                <a:gd name="T97" fmla="*/ 105 h 216"/>
                <a:gd name="T98" fmla="*/ 131 w 144"/>
                <a:gd name="T99" fmla="*/ 81 h 216"/>
                <a:gd name="T100" fmla="*/ 123 w 144"/>
                <a:gd name="T101" fmla="*/ 57 h 216"/>
                <a:gd name="T102" fmla="*/ 117 w 144"/>
                <a:gd name="T103" fmla="*/ 45 h 216"/>
                <a:gd name="T104" fmla="*/ 112 w 144"/>
                <a:gd name="T105" fmla="*/ 35 h 216"/>
                <a:gd name="T106" fmla="*/ 107 w 144"/>
                <a:gd name="T107" fmla="*/ 25 h 216"/>
                <a:gd name="T108" fmla="*/ 100 w 144"/>
                <a:gd name="T109" fmla="*/ 16 h 216"/>
                <a:gd name="T110" fmla="*/ 94 w 144"/>
                <a:gd name="T111" fmla="*/ 10 h 216"/>
                <a:gd name="T112" fmla="*/ 86 w 144"/>
                <a:gd name="T113" fmla="*/ 4 h 216"/>
                <a:gd name="T114" fmla="*/ 83 w 144"/>
                <a:gd name="T115" fmla="*/ 2 h 216"/>
                <a:gd name="T116" fmla="*/ 80 w 144"/>
                <a:gd name="T117" fmla="*/ 1 h 216"/>
                <a:gd name="T118" fmla="*/ 75 w 144"/>
                <a:gd name="T119" fmla="*/ 0 h 216"/>
                <a:gd name="T120" fmla="*/ 72 w 144"/>
                <a:gd name="T1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216">
                  <a:moveTo>
                    <a:pt x="72" y="0"/>
                  </a:moveTo>
                  <a:lnTo>
                    <a:pt x="69" y="0"/>
                  </a:lnTo>
                  <a:lnTo>
                    <a:pt x="64" y="1"/>
                  </a:lnTo>
                  <a:lnTo>
                    <a:pt x="61" y="2"/>
                  </a:lnTo>
                  <a:lnTo>
                    <a:pt x="58" y="4"/>
                  </a:lnTo>
                  <a:lnTo>
                    <a:pt x="50" y="10"/>
                  </a:lnTo>
                  <a:lnTo>
                    <a:pt x="44" y="16"/>
                  </a:lnTo>
                  <a:lnTo>
                    <a:pt x="37" y="25"/>
                  </a:lnTo>
                  <a:lnTo>
                    <a:pt x="32" y="35"/>
                  </a:lnTo>
                  <a:lnTo>
                    <a:pt x="27" y="45"/>
                  </a:lnTo>
                  <a:lnTo>
                    <a:pt x="21" y="57"/>
                  </a:lnTo>
                  <a:lnTo>
                    <a:pt x="13" y="81"/>
                  </a:lnTo>
                  <a:lnTo>
                    <a:pt x="6" y="105"/>
                  </a:lnTo>
                  <a:lnTo>
                    <a:pt x="2" y="126"/>
                  </a:lnTo>
                  <a:lnTo>
                    <a:pt x="0" y="144"/>
                  </a:lnTo>
                  <a:lnTo>
                    <a:pt x="1" y="151"/>
                  </a:lnTo>
                  <a:lnTo>
                    <a:pt x="2" y="159"/>
                  </a:lnTo>
                  <a:lnTo>
                    <a:pt x="3" y="165"/>
                  </a:lnTo>
                  <a:lnTo>
                    <a:pt x="6" y="172"/>
                  </a:lnTo>
                  <a:lnTo>
                    <a:pt x="8" y="178"/>
                  </a:lnTo>
                  <a:lnTo>
                    <a:pt x="13" y="184"/>
                  </a:lnTo>
                  <a:lnTo>
                    <a:pt x="17" y="189"/>
                  </a:lnTo>
                  <a:lnTo>
                    <a:pt x="21" y="194"/>
                  </a:lnTo>
                  <a:lnTo>
                    <a:pt x="27" y="200"/>
                  </a:lnTo>
                  <a:lnTo>
                    <a:pt x="32" y="203"/>
                  </a:lnTo>
                  <a:lnTo>
                    <a:pt x="37" y="207"/>
                  </a:lnTo>
                  <a:lnTo>
                    <a:pt x="44" y="211"/>
                  </a:lnTo>
                  <a:lnTo>
                    <a:pt x="50" y="213"/>
                  </a:lnTo>
                  <a:lnTo>
                    <a:pt x="58" y="214"/>
                  </a:lnTo>
                  <a:lnTo>
                    <a:pt x="64" y="215"/>
                  </a:lnTo>
                  <a:lnTo>
                    <a:pt x="72" y="216"/>
                  </a:lnTo>
                  <a:lnTo>
                    <a:pt x="80" y="215"/>
                  </a:lnTo>
                  <a:lnTo>
                    <a:pt x="86" y="214"/>
                  </a:lnTo>
                  <a:lnTo>
                    <a:pt x="94" y="213"/>
                  </a:lnTo>
                  <a:lnTo>
                    <a:pt x="100" y="211"/>
                  </a:lnTo>
                  <a:lnTo>
                    <a:pt x="107" y="207"/>
                  </a:lnTo>
                  <a:lnTo>
                    <a:pt x="112" y="203"/>
                  </a:lnTo>
                  <a:lnTo>
                    <a:pt x="117" y="200"/>
                  </a:lnTo>
                  <a:lnTo>
                    <a:pt x="123" y="194"/>
                  </a:lnTo>
                  <a:lnTo>
                    <a:pt x="127" y="189"/>
                  </a:lnTo>
                  <a:lnTo>
                    <a:pt x="131" y="184"/>
                  </a:lnTo>
                  <a:lnTo>
                    <a:pt x="136" y="178"/>
                  </a:lnTo>
                  <a:lnTo>
                    <a:pt x="138" y="172"/>
                  </a:lnTo>
                  <a:lnTo>
                    <a:pt x="141" y="165"/>
                  </a:lnTo>
                  <a:lnTo>
                    <a:pt x="142" y="159"/>
                  </a:lnTo>
                  <a:lnTo>
                    <a:pt x="143" y="151"/>
                  </a:lnTo>
                  <a:lnTo>
                    <a:pt x="144" y="144"/>
                  </a:lnTo>
                  <a:lnTo>
                    <a:pt x="142" y="126"/>
                  </a:lnTo>
                  <a:lnTo>
                    <a:pt x="138" y="105"/>
                  </a:lnTo>
                  <a:lnTo>
                    <a:pt x="131" y="81"/>
                  </a:lnTo>
                  <a:lnTo>
                    <a:pt x="123" y="57"/>
                  </a:lnTo>
                  <a:lnTo>
                    <a:pt x="117" y="45"/>
                  </a:lnTo>
                  <a:lnTo>
                    <a:pt x="112" y="35"/>
                  </a:lnTo>
                  <a:lnTo>
                    <a:pt x="107" y="25"/>
                  </a:lnTo>
                  <a:lnTo>
                    <a:pt x="100" y="16"/>
                  </a:lnTo>
                  <a:lnTo>
                    <a:pt x="94" y="10"/>
                  </a:lnTo>
                  <a:lnTo>
                    <a:pt x="86" y="4"/>
                  </a:lnTo>
                  <a:lnTo>
                    <a:pt x="83" y="2"/>
                  </a:lnTo>
                  <a:lnTo>
                    <a:pt x="80" y="1"/>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itle 15">
            <a:extLst>
              <a:ext uri="{FF2B5EF4-FFF2-40B4-BE49-F238E27FC236}">
                <a16:creationId xmlns:a16="http://schemas.microsoft.com/office/drawing/2014/main" id="{08F9ACCE-2E67-7169-FCC0-9EF506AC104C}"/>
              </a:ext>
            </a:extLst>
          </p:cNvPr>
          <p:cNvSpPr>
            <a:spLocks noGrp="1"/>
          </p:cNvSpPr>
          <p:nvPr>
            <p:ph type="title"/>
          </p:nvPr>
        </p:nvSpPr>
        <p:spPr/>
        <p:txBody>
          <a:bodyPr/>
          <a:lstStyle/>
          <a:p>
            <a:r>
              <a:rPr lang="en-US"/>
              <a:t>A/R Tenants – Allowance for Doubtful accounts &amp; Write Offs</a:t>
            </a:r>
          </a:p>
        </p:txBody>
      </p:sp>
      <p:sp>
        <p:nvSpPr>
          <p:cNvPr id="3" name="TextBox 2">
            <a:extLst>
              <a:ext uri="{FF2B5EF4-FFF2-40B4-BE49-F238E27FC236}">
                <a16:creationId xmlns:a16="http://schemas.microsoft.com/office/drawing/2014/main" id="{FDBBD082-8713-06D4-8B52-69C87DD4110F}"/>
              </a:ext>
            </a:extLst>
          </p:cNvPr>
          <p:cNvSpPr txBox="1"/>
          <p:nvPr/>
        </p:nvSpPr>
        <p:spPr>
          <a:xfrm>
            <a:off x="762555" y="2141917"/>
            <a:ext cx="4237835" cy="1169551"/>
          </a:xfrm>
          <a:prstGeom prst="rect">
            <a:avLst/>
          </a:prstGeom>
          <a:noFill/>
        </p:spPr>
        <p:txBody>
          <a:bodyPr wrap="square" rtlCol="0">
            <a:spAutoFit/>
          </a:bodyPr>
          <a:lstStyle/>
          <a:p>
            <a:r>
              <a:rPr lang="en-US" sz="1400" b="1" u="sng"/>
              <a:t>An allowance for doubtful accounts </a:t>
            </a:r>
            <a:r>
              <a:rPr lang="en-US" sz="1400"/>
              <a:t>is a contra-asset account that reduces the value of accounts receivable.</a:t>
            </a:r>
          </a:p>
          <a:p>
            <a:r>
              <a:rPr lang="en-US" sz="1400"/>
              <a:t>It estimates the accounts receivable that are expected to be uncollectible.</a:t>
            </a:r>
          </a:p>
          <a:p>
            <a:r>
              <a:rPr lang="en-US" sz="1400"/>
              <a:t>The allowance is determined as follows:</a:t>
            </a:r>
          </a:p>
        </p:txBody>
      </p:sp>
      <p:sp>
        <p:nvSpPr>
          <p:cNvPr id="13" name="TextBox 12">
            <a:extLst>
              <a:ext uri="{FF2B5EF4-FFF2-40B4-BE49-F238E27FC236}">
                <a16:creationId xmlns:a16="http://schemas.microsoft.com/office/drawing/2014/main" id="{F61308D4-7E4B-3ECB-2137-4BDDD0FBE46C}"/>
              </a:ext>
            </a:extLst>
          </p:cNvPr>
          <p:cNvSpPr txBox="1"/>
          <p:nvPr/>
        </p:nvSpPr>
        <p:spPr>
          <a:xfrm>
            <a:off x="762555" y="5769864"/>
            <a:ext cx="2612959" cy="369332"/>
          </a:xfrm>
          <a:prstGeom prst="rect">
            <a:avLst/>
          </a:prstGeom>
          <a:noFill/>
        </p:spPr>
        <p:txBody>
          <a:bodyPr wrap="none" rtlCol="0">
            <a:spAutoFit/>
          </a:bodyPr>
          <a:lstStyle/>
          <a:p>
            <a:r>
              <a:rPr lang="en-US">
                <a:hlinkClick r:id="rId3" action="ppaction://hlinksldjump"/>
              </a:rPr>
              <a:t>Back to the Balance Sheet</a:t>
            </a:r>
            <a:endParaRPr lang="en-US"/>
          </a:p>
        </p:txBody>
      </p:sp>
      <p:pic>
        <p:nvPicPr>
          <p:cNvPr id="4" name="Picture 3">
            <a:extLst>
              <a:ext uri="{FF2B5EF4-FFF2-40B4-BE49-F238E27FC236}">
                <a16:creationId xmlns:a16="http://schemas.microsoft.com/office/drawing/2014/main" id="{01B8675E-A2F3-D571-DF92-3B87AC2BDEBD}"/>
              </a:ext>
            </a:extLst>
          </p:cNvPr>
          <p:cNvPicPr>
            <a:picLocks noChangeAspect="1"/>
          </p:cNvPicPr>
          <p:nvPr/>
        </p:nvPicPr>
        <p:blipFill>
          <a:blip r:embed="rId4"/>
          <a:stretch>
            <a:fillRect/>
          </a:stretch>
        </p:blipFill>
        <p:spPr>
          <a:xfrm>
            <a:off x="762555" y="3429000"/>
            <a:ext cx="4374080" cy="1257872"/>
          </a:xfrm>
          <a:prstGeom prst="rect">
            <a:avLst/>
          </a:prstGeom>
        </p:spPr>
      </p:pic>
      <p:pic>
        <p:nvPicPr>
          <p:cNvPr id="2" name="Picture 1">
            <a:extLst>
              <a:ext uri="{FF2B5EF4-FFF2-40B4-BE49-F238E27FC236}">
                <a16:creationId xmlns:a16="http://schemas.microsoft.com/office/drawing/2014/main" id="{72E6B5CF-B48D-FC70-163E-FFE92E6D1997}"/>
              </a:ext>
            </a:extLst>
          </p:cNvPr>
          <p:cNvPicPr>
            <a:picLocks noChangeAspect="1"/>
          </p:cNvPicPr>
          <p:nvPr/>
        </p:nvPicPr>
        <p:blipFill>
          <a:blip r:embed="rId5"/>
          <a:stretch>
            <a:fillRect/>
          </a:stretch>
        </p:blipFill>
        <p:spPr>
          <a:xfrm>
            <a:off x="5455543" y="1231787"/>
            <a:ext cx="5908605" cy="2336723"/>
          </a:xfrm>
          <a:prstGeom prst="rect">
            <a:avLst/>
          </a:prstGeom>
        </p:spPr>
      </p:pic>
      <p:sp>
        <p:nvSpPr>
          <p:cNvPr id="14" name="TextBox 13">
            <a:extLst>
              <a:ext uri="{FF2B5EF4-FFF2-40B4-BE49-F238E27FC236}">
                <a16:creationId xmlns:a16="http://schemas.microsoft.com/office/drawing/2014/main" id="{AA1CE8C1-5043-A791-EE71-AA4ED822F863}"/>
              </a:ext>
            </a:extLst>
          </p:cNvPr>
          <p:cNvSpPr txBox="1"/>
          <p:nvPr/>
        </p:nvSpPr>
        <p:spPr>
          <a:xfrm>
            <a:off x="5455543" y="3732765"/>
            <a:ext cx="4051902" cy="2154436"/>
          </a:xfrm>
          <a:prstGeom prst="rect">
            <a:avLst/>
          </a:prstGeom>
          <a:noFill/>
        </p:spPr>
        <p:txBody>
          <a:bodyPr wrap="square" rtlCol="0">
            <a:spAutoFit/>
          </a:bodyPr>
          <a:lstStyle/>
          <a:p>
            <a:r>
              <a:rPr lang="en-US" sz="1400" b="1" u="sng"/>
              <a:t>A/R Write-Offs:</a:t>
            </a:r>
          </a:p>
          <a:p>
            <a:r>
              <a:rPr lang="en-US" sz="1200"/>
              <a:t>During Q4-23 there was a write off in the amount of $70k for the tenant Milano Foods in the property 1253 Glen Avenue Moorestown, NJ. </a:t>
            </a:r>
          </a:p>
          <a:p>
            <a:r>
              <a:rPr lang="en-US" sz="1200" b="1">
                <a:latin typeface="Calibri" panose="020F0502020204030204" pitchFamily="34" charset="0"/>
                <a:ea typeface="Calibri" panose="020F0502020204030204" pitchFamily="34" charset="0"/>
              </a:rPr>
              <a:t>Business Reason: </a:t>
            </a:r>
            <a:r>
              <a:rPr lang="en-US" sz="1200">
                <a:latin typeface="Calibri" panose="020F0502020204030204" pitchFamily="34" charset="0"/>
                <a:ea typeface="Calibri" panose="020F0502020204030204" pitchFamily="34" charset="0"/>
              </a:rPr>
              <a:t>We believe the Tenant is unwilling or unable to pay the outstanding amount. Despite the write off we will soon have a $100k default monetary judgement against the Tenant as an individual and corporation from the local </a:t>
            </a:r>
          </a:p>
          <a:p>
            <a:r>
              <a:rPr lang="en-US" sz="1200">
                <a:latin typeface="Calibri" panose="020F0502020204030204" pitchFamily="34" charset="0"/>
                <a:ea typeface="Calibri" panose="020F0502020204030204" pitchFamily="34" charset="0"/>
              </a:rPr>
              <a:t>court. Once secured we can assign to a commercial tenant debt law firm or collection agency if we want to consider utilizing in our market to attempt to collect.</a:t>
            </a:r>
          </a:p>
        </p:txBody>
      </p:sp>
      <p:pic>
        <p:nvPicPr>
          <p:cNvPr id="18" name="Picture 17">
            <a:extLst>
              <a:ext uri="{FF2B5EF4-FFF2-40B4-BE49-F238E27FC236}">
                <a16:creationId xmlns:a16="http://schemas.microsoft.com/office/drawing/2014/main" id="{6C9BB77E-49A6-BFE9-6137-466B4C60EBBD}"/>
              </a:ext>
            </a:extLst>
          </p:cNvPr>
          <p:cNvPicPr>
            <a:picLocks noChangeAspect="1"/>
          </p:cNvPicPr>
          <p:nvPr/>
        </p:nvPicPr>
        <p:blipFill>
          <a:blip r:embed="rId6"/>
          <a:stretch>
            <a:fillRect/>
          </a:stretch>
        </p:blipFill>
        <p:spPr>
          <a:xfrm>
            <a:off x="762555" y="1182735"/>
            <a:ext cx="1862138" cy="828675"/>
          </a:xfrm>
          <a:prstGeom prst="rect">
            <a:avLst/>
          </a:prstGeom>
        </p:spPr>
      </p:pic>
      <p:sp>
        <p:nvSpPr>
          <p:cNvPr id="6" name="TextBox 5">
            <a:extLst>
              <a:ext uri="{FF2B5EF4-FFF2-40B4-BE49-F238E27FC236}">
                <a16:creationId xmlns:a16="http://schemas.microsoft.com/office/drawing/2014/main" id="{23866CEA-24F0-EA23-8411-8C29446648E4}"/>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3645386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4F98-B135-52A2-0EE7-32F228F8409F}"/>
              </a:ext>
            </a:extLst>
          </p:cNvPr>
          <p:cNvSpPr>
            <a:spLocks noGrp="1"/>
          </p:cNvSpPr>
          <p:nvPr>
            <p:ph type="title"/>
          </p:nvPr>
        </p:nvSpPr>
        <p:spPr>
          <a:xfrm>
            <a:off x="762555" y="546307"/>
            <a:ext cx="10062463" cy="414350"/>
          </a:xfrm>
        </p:spPr>
        <p:txBody>
          <a:bodyPr/>
          <a:lstStyle/>
          <a:p>
            <a:r>
              <a:rPr lang="en-US"/>
              <a:t>A/R Aging</a:t>
            </a:r>
            <a:endParaRPr lang="en-IL"/>
          </a:p>
        </p:txBody>
      </p:sp>
      <p:pic>
        <p:nvPicPr>
          <p:cNvPr id="5" name="Picture 4">
            <a:extLst>
              <a:ext uri="{FF2B5EF4-FFF2-40B4-BE49-F238E27FC236}">
                <a16:creationId xmlns:a16="http://schemas.microsoft.com/office/drawing/2014/main" id="{E69BF4D3-737D-A090-A425-6552746B4575}"/>
              </a:ext>
            </a:extLst>
          </p:cNvPr>
          <p:cNvPicPr>
            <a:picLocks noChangeAspect="1"/>
          </p:cNvPicPr>
          <p:nvPr/>
        </p:nvPicPr>
        <p:blipFill>
          <a:blip r:embed="rId2"/>
          <a:stretch>
            <a:fillRect/>
          </a:stretch>
        </p:blipFill>
        <p:spPr>
          <a:xfrm>
            <a:off x="762555" y="960657"/>
            <a:ext cx="6797689" cy="2787269"/>
          </a:xfrm>
          <a:prstGeom prst="rect">
            <a:avLst/>
          </a:prstGeom>
        </p:spPr>
      </p:pic>
      <p:pic>
        <p:nvPicPr>
          <p:cNvPr id="13" name="Picture 12">
            <a:extLst>
              <a:ext uri="{FF2B5EF4-FFF2-40B4-BE49-F238E27FC236}">
                <a16:creationId xmlns:a16="http://schemas.microsoft.com/office/drawing/2014/main" id="{F5BC37F3-2221-E623-EC42-B1403695CEC7}"/>
              </a:ext>
            </a:extLst>
          </p:cNvPr>
          <p:cNvPicPr>
            <a:picLocks noChangeAspect="1"/>
          </p:cNvPicPr>
          <p:nvPr/>
        </p:nvPicPr>
        <p:blipFill>
          <a:blip r:embed="rId3"/>
          <a:stretch>
            <a:fillRect/>
          </a:stretch>
        </p:blipFill>
        <p:spPr>
          <a:xfrm>
            <a:off x="762555" y="4470450"/>
            <a:ext cx="11030505" cy="2063700"/>
          </a:xfrm>
          <a:prstGeom prst="rect">
            <a:avLst/>
          </a:prstGeom>
        </p:spPr>
      </p:pic>
      <p:sp>
        <p:nvSpPr>
          <p:cNvPr id="14" name="TextBox 13">
            <a:extLst>
              <a:ext uri="{FF2B5EF4-FFF2-40B4-BE49-F238E27FC236}">
                <a16:creationId xmlns:a16="http://schemas.microsoft.com/office/drawing/2014/main" id="{0C98539B-7574-F3A2-29D2-0A0700F88935}"/>
              </a:ext>
            </a:extLst>
          </p:cNvPr>
          <p:cNvSpPr txBox="1"/>
          <p:nvPr/>
        </p:nvSpPr>
        <p:spPr>
          <a:xfrm>
            <a:off x="762555" y="3967384"/>
            <a:ext cx="2659574" cy="369332"/>
          </a:xfrm>
          <a:prstGeom prst="rect">
            <a:avLst/>
          </a:prstGeom>
          <a:noFill/>
        </p:spPr>
        <p:txBody>
          <a:bodyPr wrap="none" rtlCol="0">
            <a:spAutoFit/>
          </a:bodyPr>
          <a:lstStyle/>
          <a:p>
            <a:r>
              <a:rPr lang="en-US" b="1" u="sng"/>
              <a:t>5 high AR balance tenants</a:t>
            </a:r>
          </a:p>
        </p:txBody>
      </p:sp>
      <p:sp>
        <p:nvSpPr>
          <p:cNvPr id="3" name="Rectangle 2">
            <a:extLst>
              <a:ext uri="{FF2B5EF4-FFF2-40B4-BE49-F238E27FC236}">
                <a16:creationId xmlns:a16="http://schemas.microsoft.com/office/drawing/2014/main" id="{5AEFE80F-19FB-CB70-95EE-32078C69B47E}"/>
              </a:ext>
            </a:extLst>
          </p:cNvPr>
          <p:cNvSpPr/>
          <p:nvPr/>
        </p:nvSpPr>
        <p:spPr>
          <a:xfrm>
            <a:off x="8284464" y="988349"/>
            <a:ext cx="3302226"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162690DC-3F0C-AB23-128A-CE994B2F6433}"/>
              </a:ext>
            </a:extLst>
          </p:cNvPr>
          <p:cNvSpPr/>
          <p:nvPr/>
        </p:nvSpPr>
        <p:spPr>
          <a:xfrm>
            <a:off x="8284464" y="1262669"/>
            <a:ext cx="3302226" cy="8770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en-US" sz="1200">
                <a:solidFill>
                  <a:schemeClr val="tx1"/>
                </a:solidFill>
                <a:latin typeface="Arial" panose="020B0604020202020204" pitchFamily="34" charset="0"/>
                <a:cs typeface="Arial" panose="020B0604020202020204" pitchFamily="34" charset="0"/>
              </a:rPr>
              <a:t>Consider Write off of the $90k balance of HIS Restoration, LLC</a:t>
            </a:r>
          </a:p>
        </p:txBody>
      </p:sp>
      <p:sp>
        <p:nvSpPr>
          <p:cNvPr id="6" name="TextBox 5">
            <a:extLst>
              <a:ext uri="{FF2B5EF4-FFF2-40B4-BE49-F238E27FC236}">
                <a16:creationId xmlns:a16="http://schemas.microsoft.com/office/drawing/2014/main" id="{709D3905-2D07-821F-A4A6-1D1B9EA115B1}"/>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4024448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0F2A9A0-DA52-D048-F1F6-D557043A8B1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28C356B-64FF-A82C-41AD-485F1FFF00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12EB78BE-1D1A-92B1-6A94-3D6317EB1577}"/>
              </a:ext>
            </a:extLst>
          </p:cNvPr>
          <p:cNvSpPr>
            <a:spLocks noGrp="1"/>
          </p:cNvSpPr>
          <p:nvPr>
            <p:ph type="title"/>
          </p:nvPr>
        </p:nvSpPr>
        <p:spPr/>
        <p:txBody>
          <a:bodyPr/>
          <a:lstStyle/>
          <a:p>
            <a:r>
              <a:rPr lang="en-US"/>
              <a:t>G&amp;A Breakdown &amp; Run Rate</a:t>
            </a:r>
          </a:p>
        </p:txBody>
      </p:sp>
      <p:sp>
        <p:nvSpPr>
          <p:cNvPr id="3" name="Rectangle 2">
            <a:extLst>
              <a:ext uri="{FF2B5EF4-FFF2-40B4-BE49-F238E27FC236}">
                <a16:creationId xmlns:a16="http://schemas.microsoft.com/office/drawing/2014/main" id="{592B9E6F-1F10-DC88-5FFB-458490FBC62B}"/>
              </a:ext>
            </a:extLst>
          </p:cNvPr>
          <p:cNvSpPr/>
          <p:nvPr/>
        </p:nvSpPr>
        <p:spPr>
          <a:xfrm>
            <a:off x="9297323" y="1058966"/>
            <a:ext cx="2811928" cy="322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3BAF969C-CE32-7025-437D-D932A6D9B2C7}"/>
              </a:ext>
            </a:extLst>
          </p:cNvPr>
          <p:cNvSpPr/>
          <p:nvPr/>
        </p:nvSpPr>
        <p:spPr>
          <a:xfrm>
            <a:off x="9297323" y="1391459"/>
            <a:ext cx="2811928" cy="53653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Arial" panose="020B0604020202020204" pitchFamily="34" charset="0"/>
                <a:cs typeface="Arial" panose="020B0604020202020204" pitchFamily="34" charset="0"/>
                <a:hlinkClick r:id="rId3" action="ppaction://hlinksldjump"/>
              </a:rPr>
              <a:t>Find out more about Recurring Commitment Fees.</a:t>
            </a:r>
            <a:endParaRPr lang="en-US" sz="1200">
              <a:solidFill>
                <a:schemeClr val="tx1"/>
              </a:solidFill>
              <a:latin typeface="Arial" panose="020B0604020202020204" pitchFamily="34" charset="0"/>
              <a:cs typeface="Arial" panose="020B0604020202020204" pitchFamily="34" charset="0"/>
            </a:endParaRPr>
          </a:p>
          <a:p>
            <a:pPr marL="171450" indent="-171450">
              <a:spcBef>
                <a:spcPts val="600"/>
              </a:spcBef>
              <a:buFont typeface="Arial" panose="020B0604020202020204" pitchFamily="34" charset="0"/>
              <a:buChar char="•"/>
            </a:pPr>
            <a:r>
              <a:rPr lang="en-US" sz="1200" b="1">
                <a:solidFill>
                  <a:schemeClr val="tx1"/>
                </a:solidFill>
                <a:latin typeface="Arial" panose="020B0604020202020204" pitchFamily="34" charset="0"/>
                <a:cs typeface="Arial" panose="020B0604020202020204" pitchFamily="34" charset="0"/>
              </a:rPr>
              <a:t>Feeders Expenses </a:t>
            </a:r>
            <a:r>
              <a:rPr lang="en-US" sz="1200">
                <a:solidFill>
                  <a:schemeClr val="tx1"/>
                </a:solidFill>
                <a:latin typeface="Arial" panose="020B0604020202020204" pitchFamily="34" charset="0"/>
                <a:cs typeface="Arial" panose="020B0604020202020204" pitchFamily="34" charset="0"/>
              </a:rPr>
              <a:t>– Not part of the Fund G&amp;A as it recorded on the Feeders books. mainly consists of the 2022 tax return fees and REIT compliance consulting expenses to KPMG US.</a:t>
            </a:r>
          </a:p>
          <a:p>
            <a:pPr marL="171450" indent="-171450">
              <a:spcBef>
                <a:spcPts val="600"/>
              </a:spcBef>
              <a:buFont typeface="Arial" panose="020B0604020202020204" pitchFamily="34" charset="0"/>
              <a:buChar char="•"/>
            </a:pPr>
            <a:r>
              <a:rPr lang="en-US" sz="1200" b="1">
                <a:solidFill>
                  <a:schemeClr val="tx1"/>
                </a:solidFill>
                <a:latin typeface="Arial" panose="020B0604020202020204" pitchFamily="34" charset="0"/>
                <a:cs typeface="Arial" panose="020B0604020202020204" pitchFamily="34" charset="0"/>
              </a:rPr>
              <a:t>Legal Fees – Fund level </a:t>
            </a:r>
            <a:r>
              <a:rPr lang="en-US" sz="1200">
                <a:solidFill>
                  <a:schemeClr val="tx1"/>
                </a:solidFill>
                <a:latin typeface="Arial" panose="020B0604020202020204" pitchFamily="34" charset="0"/>
                <a:cs typeface="Arial" panose="020B0604020202020204" pitchFamily="34" charset="0"/>
              </a:rPr>
              <a:t>– side letters, PPM supplements, LPA amendments, advising DDQ processes, regulatory compliance, expense allocation advise.</a:t>
            </a:r>
          </a:p>
          <a:p>
            <a:pPr marL="171450" indent="-171450">
              <a:spcBef>
                <a:spcPts val="600"/>
              </a:spcBef>
              <a:buFont typeface="Arial" panose="020B0604020202020204" pitchFamily="34" charset="0"/>
              <a:buChar char="•"/>
            </a:pPr>
            <a:r>
              <a:rPr lang="en-US" sz="1200" b="1">
                <a:solidFill>
                  <a:schemeClr val="tx1"/>
                </a:solidFill>
                <a:latin typeface="Arial" panose="020B0604020202020204" pitchFamily="34" charset="0"/>
                <a:cs typeface="Arial" panose="020B0604020202020204" pitchFamily="34" charset="0"/>
              </a:rPr>
              <a:t>Software</a:t>
            </a:r>
            <a:r>
              <a:rPr lang="en-US" sz="1200">
                <a:solidFill>
                  <a:schemeClr val="tx1"/>
                </a:solidFill>
                <a:latin typeface="Arial" panose="020B0604020202020204" pitchFamily="34" charset="0"/>
                <a:cs typeface="Arial" panose="020B0604020202020204" pitchFamily="34" charset="0"/>
              </a:rPr>
              <a:t> – mainly paid by the GP and allocated to the Fund, includes </a:t>
            </a:r>
            <a:r>
              <a:rPr lang="en-US" sz="1200" err="1">
                <a:solidFill>
                  <a:schemeClr val="tx1"/>
                </a:solidFill>
                <a:latin typeface="Arial" panose="020B0604020202020204" pitchFamily="34" charset="0"/>
                <a:cs typeface="Arial" panose="020B0604020202020204" pitchFamily="34" charset="0"/>
              </a:rPr>
              <a:t>Compstack</a:t>
            </a:r>
            <a:r>
              <a:rPr lang="en-US" sz="1200">
                <a:solidFill>
                  <a:schemeClr val="tx1"/>
                </a:solidFill>
                <a:latin typeface="Arial" panose="020B0604020202020204" pitchFamily="34" charset="0"/>
                <a:cs typeface="Arial" panose="020B0604020202020204" pitchFamily="34" charset="0"/>
              </a:rPr>
              <a:t>, Atlas, Costar, Cherre, </a:t>
            </a:r>
            <a:r>
              <a:rPr lang="en-US" sz="1200" err="1">
                <a:solidFill>
                  <a:schemeClr val="tx1"/>
                </a:solidFill>
                <a:latin typeface="Arial" panose="020B0604020202020204" pitchFamily="34" charset="0"/>
                <a:cs typeface="Arial" panose="020B0604020202020204" pitchFamily="34" charset="0"/>
              </a:rPr>
              <a:t>rDCF</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Preqin</a:t>
            </a:r>
            <a:r>
              <a:rPr lang="en-US" sz="1200">
                <a:solidFill>
                  <a:schemeClr val="tx1"/>
                </a:solidFill>
                <a:latin typeface="Arial" panose="020B0604020202020204" pitchFamily="34" charset="0"/>
                <a:cs typeface="Arial" panose="020B0604020202020204" pitchFamily="34" charset="0"/>
              </a:rPr>
              <a:t>, IT, IR software, etc.</a:t>
            </a:r>
          </a:p>
        </p:txBody>
      </p:sp>
      <p:sp>
        <p:nvSpPr>
          <p:cNvPr id="2" name="TextBox 1">
            <a:extLst>
              <a:ext uri="{FF2B5EF4-FFF2-40B4-BE49-F238E27FC236}">
                <a16:creationId xmlns:a16="http://schemas.microsoft.com/office/drawing/2014/main" id="{6EBB54C9-E061-9643-9B20-BAB7F17C77AF}"/>
              </a:ext>
            </a:extLst>
          </p:cNvPr>
          <p:cNvSpPr txBox="1"/>
          <p:nvPr/>
        </p:nvSpPr>
        <p:spPr>
          <a:xfrm>
            <a:off x="10530007" y="609934"/>
            <a:ext cx="1661993" cy="369332"/>
          </a:xfrm>
          <a:prstGeom prst="rect">
            <a:avLst/>
          </a:prstGeom>
          <a:noFill/>
        </p:spPr>
        <p:txBody>
          <a:bodyPr wrap="none" rtlCol="0">
            <a:spAutoFit/>
          </a:bodyPr>
          <a:lstStyle/>
          <a:p>
            <a:r>
              <a:rPr lang="en-US">
                <a:hlinkClick r:id="rId4" action="ppaction://hlinksldjump"/>
              </a:rPr>
              <a:t>Back to the P</a:t>
            </a:r>
            <a:r>
              <a:rPr lang="he-IL">
                <a:hlinkClick r:id="rId4" action="ppaction://hlinksldjump"/>
              </a:rPr>
              <a:t>&amp;</a:t>
            </a:r>
            <a:r>
              <a:rPr lang="en-US">
                <a:hlinkClick r:id="rId4" action="ppaction://hlinksldjump"/>
              </a:rPr>
              <a:t>L</a:t>
            </a:r>
            <a:endParaRPr lang="en-US"/>
          </a:p>
        </p:txBody>
      </p:sp>
      <p:pic>
        <p:nvPicPr>
          <p:cNvPr id="12" name="Picture 11">
            <a:extLst>
              <a:ext uri="{FF2B5EF4-FFF2-40B4-BE49-F238E27FC236}">
                <a16:creationId xmlns:a16="http://schemas.microsoft.com/office/drawing/2014/main" id="{AB9A5BD7-A2A8-518E-502C-BB733253174B}"/>
              </a:ext>
            </a:extLst>
          </p:cNvPr>
          <p:cNvPicPr>
            <a:picLocks noChangeAspect="1"/>
          </p:cNvPicPr>
          <p:nvPr/>
        </p:nvPicPr>
        <p:blipFill>
          <a:blip r:embed="rId5"/>
          <a:stretch>
            <a:fillRect/>
          </a:stretch>
        </p:blipFill>
        <p:spPr>
          <a:xfrm>
            <a:off x="82749" y="1058966"/>
            <a:ext cx="9153266" cy="5697885"/>
          </a:xfrm>
          <a:prstGeom prst="rect">
            <a:avLst/>
          </a:prstGeom>
        </p:spPr>
      </p:pic>
      <p:sp>
        <p:nvSpPr>
          <p:cNvPr id="9" name="TextBox 8">
            <a:extLst>
              <a:ext uri="{FF2B5EF4-FFF2-40B4-BE49-F238E27FC236}">
                <a16:creationId xmlns:a16="http://schemas.microsoft.com/office/drawing/2014/main" id="{27F00293-A45C-34A7-152B-B3E87038AA12}"/>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357122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4A7D3E-783C-A2E4-D4E9-49337E7E2E9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5E8EEECA-0DCA-DD80-28FA-11C58A68DB9A}"/>
              </a:ext>
            </a:extLst>
          </p:cNvPr>
          <p:cNvSpPr>
            <a:spLocks noGrp="1"/>
          </p:cNvSpPr>
          <p:nvPr>
            <p:ph type="title"/>
          </p:nvPr>
        </p:nvSpPr>
        <p:spPr/>
        <p:txBody>
          <a:bodyPr/>
          <a:lstStyle/>
          <a:p>
            <a:r>
              <a:rPr lang="en-US"/>
              <a:t>Uses</a:t>
            </a:r>
            <a:r>
              <a:rPr lang="en-US" b="0"/>
              <a:t> – </a:t>
            </a:r>
            <a:r>
              <a:rPr lang="en-US" b="0" i="1"/>
              <a:t>as of </a:t>
            </a:r>
            <a:r>
              <a:rPr lang="en-US" i="1"/>
              <a:t>April 22, 2024</a:t>
            </a:r>
          </a:p>
        </p:txBody>
      </p:sp>
      <p:sp>
        <p:nvSpPr>
          <p:cNvPr id="14" name="Rectangle 13">
            <a:extLst>
              <a:ext uri="{FF2B5EF4-FFF2-40B4-BE49-F238E27FC236}">
                <a16:creationId xmlns:a16="http://schemas.microsoft.com/office/drawing/2014/main" id="{FDC0EF59-66DC-E199-DACE-C9FB4AFC67E2}"/>
              </a:ext>
            </a:extLst>
          </p:cNvPr>
          <p:cNvSpPr/>
          <p:nvPr/>
        </p:nvSpPr>
        <p:spPr>
          <a:xfrm>
            <a:off x="7410249" y="4205470"/>
            <a:ext cx="4012607" cy="341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5" name="Rectangle 14">
            <a:extLst>
              <a:ext uri="{FF2B5EF4-FFF2-40B4-BE49-F238E27FC236}">
                <a16:creationId xmlns:a16="http://schemas.microsoft.com/office/drawing/2014/main" id="{64DF2929-68E0-033A-6ED1-57429C9CBE99}"/>
              </a:ext>
            </a:extLst>
          </p:cNvPr>
          <p:cNvSpPr/>
          <p:nvPr/>
        </p:nvSpPr>
        <p:spPr>
          <a:xfrm>
            <a:off x="7405640" y="4546886"/>
            <a:ext cx="4030710" cy="15554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The</a:t>
            </a:r>
            <a:r>
              <a:rPr kumimoji="0" lang="en-US" sz="1200" b="1" i="0" u="sng" strike="noStrike" kern="1200" cap="none" spc="0" normalizeH="0" baseline="0" noProof="0">
                <a:ln>
                  <a:noFill/>
                </a:ln>
                <a:solidFill>
                  <a:prstClr val="black"/>
                </a:solidFill>
                <a:effectLst/>
                <a:uLnTx/>
                <a:uFillTx/>
                <a:latin typeface="Calibri" panose="020F0502020204030204"/>
                <a:ea typeface="+mn-ea"/>
                <a:cs typeface="+mn-cs"/>
              </a:rPr>
              <a:t> Identified Deals </a:t>
            </a: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are based on </a:t>
            </a:r>
            <a:r>
              <a:rPr lang="en-US" sz="1200" err="1">
                <a:solidFill>
                  <a:prstClr val="black"/>
                </a:solidFill>
                <a:latin typeface="Calibri" panose="020F0502020204030204"/>
              </a:rPr>
              <a:t>FaroS</a:t>
            </a: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Calibri" panose="020F0502020204030204"/>
                <a:ea typeface="+mn-ea"/>
                <a:cs typeface="+mn-cs"/>
              </a:rPr>
              <a:t>Un-Identified Deals</a:t>
            </a:r>
            <a:r>
              <a:rPr kumimoji="0" lang="en-US" sz="1200" b="1" i="0"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using default assumption of 50M for the last 2 months for the projection.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Calibri" panose="020F0502020204030204"/>
                <a:ea typeface="+mn-ea"/>
                <a:cs typeface="+mn-cs"/>
              </a:rPr>
              <a:t>Other Uses</a:t>
            </a:r>
            <a:r>
              <a:rPr kumimoji="0" lang="en-US" sz="1200" b="1" i="0"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a:t>
            </a:r>
            <a:r>
              <a:rPr kumimoji="0" lang="en-US" sz="1200" b="1" i="0"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including but not limited to</a:t>
            </a:r>
            <a:r>
              <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hedging costs,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origination fees, Capex, organizational expenses, etc. The calculation uses the actual expenses + general assumption of $2M per month.</a:t>
            </a:r>
            <a:endParaRPr lang="en-US" sz="1200">
              <a:solidFill>
                <a:schemeClr val="tx1"/>
              </a:solidFill>
              <a:highlight>
                <a:srgbClr val="FFFF00"/>
              </a:highlight>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0CEA9B3B-AFC0-4442-23E4-3821AF379CB4}"/>
              </a:ext>
            </a:extLst>
          </p:cNvPr>
          <p:cNvSpPr txBox="1"/>
          <p:nvPr/>
        </p:nvSpPr>
        <p:spPr>
          <a:xfrm>
            <a:off x="9373033" y="6311694"/>
            <a:ext cx="2612959" cy="369332"/>
          </a:xfrm>
          <a:prstGeom prst="rect">
            <a:avLst/>
          </a:prstGeom>
          <a:noFill/>
        </p:spPr>
        <p:txBody>
          <a:bodyPr wrap="none" rtlCol="0">
            <a:spAutoFit/>
          </a:bodyPr>
          <a:lstStyle/>
          <a:p>
            <a:r>
              <a:rPr lang="en-US">
                <a:hlinkClick r:id="rId3" action="ppaction://hlinksldjump"/>
              </a:rPr>
              <a:t>Back to the Balance Sheet</a:t>
            </a:r>
            <a:endParaRPr lang="en-US"/>
          </a:p>
        </p:txBody>
      </p:sp>
      <p:pic>
        <p:nvPicPr>
          <p:cNvPr id="7" name="Picture 6">
            <a:extLst>
              <a:ext uri="{FF2B5EF4-FFF2-40B4-BE49-F238E27FC236}">
                <a16:creationId xmlns:a16="http://schemas.microsoft.com/office/drawing/2014/main" id="{9EF4926D-086C-116D-276F-94F70EA64E63}"/>
              </a:ext>
            </a:extLst>
          </p:cNvPr>
          <p:cNvPicPr>
            <a:picLocks noChangeAspect="1"/>
          </p:cNvPicPr>
          <p:nvPr/>
        </p:nvPicPr>
        <p:blipFill>
          <a:blip r:embed="rId4"/>
          <a:stretch>
            <a:fillRect/>
          </a:stretch>
        </p:blipFill>
        <p:spPr>
          <a:xfrm>
            <a:off x="101776" y="1542771"/>
            <a:ext cx="6296025" cy="919163"/>
          </a:xfrm>
          <a:prstGeom prst="rect">
            <a:avLst/>
          </a:prstGeom>
        </p:spPr>
      </p:pic>
      <p:pic>
        <p:nvPicPr>
          <p:cNvPr id="8" name="Picture 7">
            <a:extLst>
              <a:ext uri="{FF2B5EF4-FFF2-40B4-BE49-F238E27FC236}">
                <a16:creationId xmlns:a16="http://schemas.microsoft.com/office/drawing/2014/main" id="{CE20E559-B52C-2A2C-2140-EA98F8A1C032}"/>
              </a:ext>
            </a:extLst>
          </p:cNvPr>
          <p:cNvPicPr>
            <a:picLocks noChangeAspect="1"/>
          </p:cNvPicPr>
          <p:nvPr/>
        </p:nvPicPr>
        <p:blipFill>
          <a:blip r:embed="rId5"/>
          <a:stretch>
            <a:fillRect/>
          </a:stretch>
        </p:blipFill>
        <p:spPr>
          <a:xfrm>
            <a:off x="101776" y="2839853"/>
            <a:ext cx="6309907" cy="3072650"/>
          </a:xfrm>
          <a:prstGeom prst="rect">
            <a:avLst/>
          </a:prstGeom>
        </p:spPr>
      </p:pic>
      <p:pic>
        <p:nvPicPr>
          <p:cNvPr id="9" name="Picture 8">
            <a:extLst>
              <a:ext uri="{FF2B5EF4-FFF2-40B4-BE49-F238E27FC236}">
                <a16:creationId xmlns:a16="http://schemas.microsoft.com/office/drawing/2014/main" id="{39162A14-3629-C802-8905-54B2B420219A}"/>
              </a:ext>
            </a:extLst>
          </p:cNvPr>
          <p:cNvPicPr>
            <a:picLocks noChangeAspect="1"/>
          </p:cNvPicPr>
          <p:nvPr/>
        </p:nvPicPr>
        <p:blipFill>
          <a:blip r:embed="rId6"/>
          <a:stretch>
            <a:fillRect/>
          </a:stretch>
        </p:blipFill>
        <p:spPr>
          <a:xfrm>
            <a:off x="6623498" y="965307"/>
            <a:ext cx="5499069" cy="3109229"/>
          </a:xfrm>
          <a:prstGeom prst="rect">
            <a:avLst/>
          </a:prstGeom>
        </p:spPr>
      </p:pic>
      <p:sp>
        <p:nvSpPr>
          <p:cNvPr id="6" name="TextBox 5">
            <a:extLst>
              <a:ext uri="{FF2B5EF4-FFF2-40B4-BE49-F238E27FC236}">
                <a16:creationId xmlns:a16="http://schemas.microsoft.com/office/drawing/2014/main" id="{5E5A63CB-5BA8-5147-781B-2C272BD5F86C}"/>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22517988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A7B44C7-86FB-0EFC-6128-0A4C351B12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1B34D05B-99A1-8315-9BFD-1A87F930516A}"/>
              </a:ext>
            </a:extLst>
          </p:cNvPr>
          <p:cNvSpPr>
            <a:spLocks noGrp="1"/>
          </p:cNvSpPr>
          <p:nvPr>
            <p:ph type="title"/>
          </p:nvPr>
        </p:nvSpPr>
        <p:spPr/>
        <p:txBody>
          <a:bodyPr/>
          <a:lstStyle/>
          <a:p>
            <a:r>
              <a:rPr lang="en-US"/>
              <a:t>Fixed Charge Coverage Ratio</a:t>
            </a:r>
          </a:p>
        </p:txBody>
      </p:sp>
      <p:sp>
        <p:nvSpPr>
          <p:cNvPr id="5" name="Rectangle 4">
            <a:extLst>
              <a:ext uri="{FF2B5EF4-FFF2-40B4-BE49-F238E27FC236}">
                <a16:creationId xmlns:a16="http://schemas.microsoft.com/office/drawing/2014/main" id="{7BD559ED-66AF-6F13-F15E-356233FAB5AF}"/>
              </a:ext>
            </a:extLst>
          </p:cNvPr>
          <p:cNvSpPr/>
          <p:nvPr/>
        </p:nvSpPr>
        <p:spPr>
          <a:xfrm>
            <a:off x="8098288" y="1128189"/>
            <a:ext cx="4012607" cy="341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6" name="Rectangle 5">
            <a:extLst>
              <a:ext uri="{FF2B5EF4-FFF2-40B4-BE49-F238E27FC236}">
                <a16:creationId xmlns:a16="http://schemas.microsoft.com/office/drawing/2014/main" id="{D9196F64-8AEF-1975-496E-D3A5ACE8EF00}"/>
              </a:ext>
            </a:extLst>
          </p:cNvPr>
          <p:cNvSpPr/>
          <p:nvPr/>
        </p:nvSpPr>
        <p:spPr>
          <a:xfrm>
            <a:off x="8093679" y="1469605"/>
            <a:ext cx="4030710" cy="15554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defRPr/>
            </a:pP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The FCCR improved from 1.78 last quarter to 1.84 this quarter mainly due to the properties performance improvement (5.7% </a:t>
            </a:r>
            <a:r>
              <a:rPr kumimoji="0" lang="en-US" sz="1200" i="0" strike="noStrike" kern="1200" cap="none" spc="0" normalizeH="0" baseline="0" noProof="0" err="1">
                <a:ln>
                  <a:noFill/>
                </a:ln>
                <a:solidFill>
                  <a:prstClr val="black"/>
                </a:solidFill>
                <a:effectLst/>
                <a:uLnTx/>
                <a:uFillTx/>
                <a:latin typeface="Calibri" panose="020F0502020204030204"/>
                <a:ea typeface="+mn-ea"/>
                <a:cs typeface="+mn-cs"/>
              </a:rPr>
              <a:t>YoC</a:t>
            </a: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 in LTM ended 3.24 compared to 5.5% in LTM 12.23)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prstClr val="black"/>
              </a:solidFill>
              <a:latin typeface="Calibri" panose="020F0502020204030204"/>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strike="noStrike" kern="1200" cap="none" spc="0" normalizeH="0" baseline="0" noProof="0">
                <a:ln>
                  <a:noFill/>
                </a:ln>
                <a:solidFill>
                  <a:prstClr val="black"/>
                </a:solidFill>
                <a:effectLst/>
                <a:uLnTx/>
                <a:uFillTx/>
                <a:latin typeface="Calibri" panose="020F0502020204030204"/>
                <a:ea typeface="+mn-ea"/>
                <a:cs typeface="+mn-cs"/>
              </a:rPr>
              <a:t>The Non-Recurring and Non-Cash expenses are taken from the G&amp;A Breakdown slide (one-time expenses, excluding the Feeders expenses).</a:t>
            </a:r>
          </a:p>
        </p:txBody>
      </p:sp>
      <p:pic>
        <p:nvPicPr>
          <p:cNvPr id="2" name="Picture 1">
            <a:extLst>
              <a:ext uri="{FF2B5EF4-FFF2-40B4-BE49-F238E27FC236}">
                <a16:creationId xmlns:a16="http://schemas.microsoft.com/office/drawing/2014/main" id="{1DC7931D-674C-7EC9-D927-66F944C55F4F}"/>
              </a:ext>
            </a:extLst>
          </p:cNvPr>
          <p:cNvPicPr>
            <a:picLocks noChangeAspect="1"/>
          </p:cNvPicPr>
          <p:nvPr/>
        </p:nvPicPr>
        <p:blipFill>
          <a:blip r:embed="rId3"/>
          <a:stretch>
            <a:fillRect/>
          </a:stretch>
        </p:blipFill>
        <p:spPr>
          <a:xfrm>
            <a:off x="457200" y="1128189"/>
            <a:ext cx="6743700" cy="5500688"/>
          </a:xfrm>
          <a:prstGeom prst="rect">
            <a:avLst/>
          </a:prstGeom>
        </p:spPr>
      </p:pic>
      <p:sp>
        <p:nvSpPr>
          <p:cNvPr id="7" name="TextBox 6">
            <a:extLst>
              <a:ext uri="{FF2B5EF4-FFF2-40B4-BE49-F238E27FC236}">
                <a16:creationId xmlns:a16="http://schemas.microsoft.com/office/drawing/2014/main" id="{452F19DB-D2E4-6FE1-CC7E-2329591F9D7A}"/>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24686767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2323869-1C4C-4330-8977-58710124A09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25C6D65D-1BAA-CCD0-CCBC-AF176693965E}"/>
              </a:ext>
            </a:extLst>
          </p:cNvPr>
          <p:cNvSpPr>
            <a:spLocks noGrp="1"/>
          </p:cNvSpPr>
          <p:nvPr>
            <p:ph type="title"/>
          </p:nvPr>
        </p:nvSpPr>
        <p:spPr/>
        <p:txBody>
          <a:bodyPr/>
          <a:lstStyle/>
          <a:p>
            <a:r>
              <a:rPr lang="en-US"/>
              <a:t>Financing Metrics</a:t>
            </a:r>
          </a:p>
        </p:txBody>
      </p:sp>
      <p:sp>
        <p:nvSpPr>
          <p:cNvPr id="3" name="TextBox 2">
            <a:extLst>
              <a:ext uri="{FF2B5EF4-FFF2-40B4-BE49-F238E27FC236}">
                <a16:creationId xmlns:a16="http://schemas.microsoft.com/office/drawing/2014/main" id="{8772ABAB-906C-1D54-5730-F629B784C0ED}"/>
              </a:ext>
            </a:extLst>
          </p:cNvPr>
          <p:cNvSpPr txBox="1"/>
          <p:nvPr/>
        </p:nvSpPr>
        <p:spPr>
          <a:xfrm>
            <a:off x="9373033" y="6311694"/>
            <a:ext cx="2612959" cy="369332"/>
          </a:xfrm>
          <a:prstGeom prst="rect">
            <a:avLst/>
          </a:prstGeom>
          <a:noFill/>
        </p:spPr>
        <p:txBody>
          <a:bodyPr wrap="none" rtlCol="0">
            <a:spAutoFit/>
          </a:bodyPr>
          <a:lstStyle/>
          <a:p>
            <a:r>
              <a:rPr lang="en-US">
                <a:hlinkClick r:id="rId2" action="ppaction://hlinksldjump"/>
              </a:rPr>
              <a:t>Back to the Balance Sheet</a:t>
            </a:r>
            <a:endParaRPr lang="en-US"/>
          </a:p>
        </p:txBody>
      </p:sp>
      <p:sp>
        <p:nvSpPr>
          <p:cNvPr id="8" name="Rectangle 7">
            <a:extLst>
              <a:ext uri="{FF2B5EF4-FFF2-40B4-BE49-F238E27FC236}">
                <a16:creationId xmlns:a16="http://schemas.microsoft.com/office/drawing/2014/main" id="{3CE1795F-1EBA-DB3D-2EA8-D6D95EA7CEA2}"/>
              </a:ext>
            </a:extLst>
          </p:cNvPr>
          <p:cNvSpPr/>
          <p:nvPr/>
        </p:nvSpPr>
        <p:spPr>
          <a:xfrm>
            <a:off x="7968337" y="1231787"/>
            <a:ext cx="4017655" cy="382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0" name="Rectangle 9">
            <a:extLst>
              <a:ext uri="{FF2B5EF4-FFF2-40B4-BE49-F238E27FC236}">
                <a16:creationId xmlns:a16="http://schemas.microsoft.com/office/drawing/2014/main" id="{4FBFA16C-FB5A-6F9F-9D1E-F95FE3F09784}"/>
              </a:ext>
            </a:extLst>
          </p:cNvPr>
          <p:cNvSpPr/>
          <p:nvPr/>
        </p:nvSpPr>
        <p:spPr>
          <a:xfrm>
            <a:off x="7968336" y="1573202"/>
            <a:ext cx="4017655" cy="18557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a:solidFill>
                  <a:schemeClr val="tx1"/>
                </a:solidFill>
                <a:latin typeface="Arial" panose="020B0604020202020204" pitchFamily="34" charset="0"/>
                <a:cs typeface="Arial" panose="020B0604020202020204" pitchFamily="34" charset="0"/>
              </a:rPr>
              <a:t>The weighted average</a:t>
            </a:r>
            <a:r>
              <a:rPr lang="en-US" sz="1200" b="1">
                <a:solidFill>
                  <a:schemeClr val="tx1"/>
                </a:solidFill>
                <a:latin typeface="Arial" panose="020B0604020202020204" pitchFamily="34" charset="0"/>
                <a:cs typeface="Arial" panose="020B0604020202020204" pitchFamily="34" charset="0"/>
              </a:rPr>
              <a:t> Loan-to-Cost (LTC)</a:t>
            </a:r>
            <a:r>
              <a:rPr lang="en-US" sz="1200">
                <a:solidFill>
                  <a:schemeClr val="tx1"/>
                </a:solidFill>
                <a:latin typeface="Arial" panose="020B0604020202020204" pitchFamily="34" charset="0"/>
                <a:cs typeface="Arial" panose="020B0604020202020204" pitchFamily="34" charset="0"/>
              </a:rPr>
              <a:t> in Q1-24 is 68% including the Subline (65% in Q4-23), and 49% excluding the Subline (44% in Q4-23).</a:t>
            </a:r>
          </a:p>
          <a:p>
            <a:pPr>
              <a:spcBef>
                <a:spcPts val="600"/>
              </a:spcBef>
            </a:pPr>
            <a:endParaRPr lang="en-US" sz="1200">
              <a:solidFill>
                <a:schemeClr val="tx1"/>
              </a:solidFill>
              <a:latin typeface="Arial" panose="020B0604020202020204" pitchFamily="34" charset="0"/>
              <a:cs typeface="Arial" panose="020B0604020202020204" pitchFamily="34" charset="0"/>
            </a:endParaRPr>
          </a:p>
          <a:p>
            <a:pPr>
              <a:spcBef>
                <a:spcPts val="600"/>
              </a:spcBef>
            </a:pPr>
            <a:r>
              <a:rPr lang="en-US" sz="1200">
                <a:solidFill>
                  <a:schemeClr val="tx1"/>
                </a:solidFill>
                <a:latin typeface="Arial" panose="020B0604020202020204" pitchFamily="34" charset="0"/>
                <a:cs typeface="Arial" panose="020B0604020202020204" pitchFamily="34" charset="0"/>
              </a:rPr>
              <a:t>The weighted average LTC, excluding the Subline but including credit facility availability is 56% in Q1-24.</a:t>
            </a:r>
          </a:p>
        </p:txBody>
      </p:sp>
      <p:pic>
        <p:nvPicPr>
          <p:cNvPr id="2" name="Picture 1">
            <a:extLst>
              <a:ext uri="{FF2B5EF4-FFF2-40B4-BE49-F238E27FC236}">
                <a16:creationId xmlns:a16="http://schemas.microsoft.com/office/drawing/2014/main" id="{49560BEF-16AA-9EC3-6A32-EFAD9AD20095}"/>
              </a:ext>
            </a:extLst>
          </p:cNvPr>
          <p:cNvPicPr>
            <a:picLocks noChangeAspect="1"/>
          </p:cNvPicPr>
          <p:nvPr/>
        </p:nvPicPr>
        <p:blipFill>
          <a:blip r:embed="rId3"/>
          <a:stretch>
            <a:fillRect/>
          </a:stretch>
        </p:blipFill>
        <p:spPr>
          <a:xfrm>
            <a:off x="206008" y="1206270"/>
            <a:ext cx="6643688" cy="809625"/>
          </a:xfrm>
          <a:prstGeom prst="rect">
            <a:avLst/>
          </a:prstGeom>
        </p:spPr>
      </p:pic>
      <p:pic>
        <p:nvPicPr>
          <p:cNvPr id="5" name="Picture 4">
            <a:extLst>
              <a:ext uri="{FF2B5EF4-FFF2-40B4-BE49-F238E27FC236}">
                <a16:creationId xmlns:a16="http://schemas.microsoft.com/office/drawing/2014/main" id="{24B45A0F-39FD-1B60-8E2A-13BD9CBA6BB9}"/>
              </a:ext>
            </a:extLst>
          </p:cNvPr>
          <p:cNvPicPr>
            <a:picLocks noChangeAspect="1"/>
          </p:cNvPicPr>
          <p:nvPr/>
        </p:nvPicPr>
        <p:blipFill>
          <a:blip r:embed="rId4"/>
          <a:stretch>
            <a:fillRect/>
          </a:stretch>
        </p:blipFill>
        <p:spPr>
          <a:xfrm>
            <a:off x="206008" y="2653726"/>
            <a:ext cx="7346317" cy="3407959"/>
          </a:xfrm>
          <a:prstGeom prst="rect">
            <a:avLst/>
          </a:prstGeom>
        </p:spPr>
      </p:pic>
      <p:sp>
        <p:nvSpPr>
          <p:cNvPr id="6" name="TextBox 5">
            <a:extLst>
              <a:ext uri="{FF2B5EF4-FFF2-40B4-BE49-F238E27FC236}">
                <a16:creationId xmlns:a16="http://schemas.microsoft.com/office/drawing/2014/main" id="{7284A567-E84E-5559-6C8E-A71C53DA059E}"/>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6098017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A1E20F7-08E5-A7BA-D9E6-F449720AF1C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Rectangle: Diagonal Corners Rounded 4">
            <a:extLst>
              <a:ext uri="{FF2B5EF4-FFF2-40B4-BE49-F238E27FC236}">
                <a16:creationId xmlns:a16="http://schemas.microsoft.com/office/drawing/2014/main" id="{FC7496D6-9FF9-CD61-724D-21B9A66ACFDA}"/>
              </a:ext>
            </a:extLst>
          </p:cNvPr>
          <p:cNvSpPr/>
          <p:nvPr/>
        </p:nvSpPr>
        <p:spPr>
          <a:xfrm>
            <a:off x="601663" y="5077889"/>
            <a:ext cx="5254400" cy="1296447"/>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ID"/>
          </a:p>
        </p:txBody>
      </p:sp>
      <p:sp>
        <p:nvSpPr>
          <p:cNvPr id="7" name="Rectangle: Diagonal Corners Rounded 6">
            <a:extLst>
              <a:ext uri="{FF2B5EF4-FFF2-40B4-BE49-F238E27FC236}">
                <a16:creationId xmlns:a16="http://schemas.microsoft.com/office/drawing/2014/main" id="{BCB7BCC3-C724-2FF4-6466-4ECD9881735A}"/>
              </a:ext>
            </a:extLst>
          </p:cNvPr>
          <p:cNvSpPr/>
          <p:nvPr/>
        </p:nvSpPr>
        <p:spPr>
          <a:xfrm>
            <a:off x="601663" y="5070848"/>
            <a:ext cx="1177180" cy="1303488"/>
          </a:xfrm>
          <a:prstGeom prst="round2DiagRect">
            <a:avLst>
              <a:gd name="adj1" fmla="val 26492"/>
              <a:gd name="adj2" fmla="val 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6" name="Graphic 5" descr="Lightbulb with solid fill">
            <a:extLst>
              <a:ext uri="{FF2B5EF4-FFF2-40B4-BE49-F238E27FC236}">
                <a16:creationId xmlns:a16="http://schemas.microsoft.com/office/drawing/2014/main" id="{2614474C-E753-2835-5A32-B14C15648FD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9631" y="5418835"/>
            <a:ext cx="601244" cy="601244"/>
          </a:xfrm>
          <a:prstGeom prst="rect">
            <a:avLst/>
          </a:prstGeom>
        </p:spPr>
      </p:pic>
      <p:sp>
        <p:nvSpPr>
          <p:cNvPr id="8" name="TextBox 7">
            <a:extLst>
              <a:ext uri="{FF2B5EF4-FFF2-40B4-BE49-F238E27FC236}">
                <a16:creationId xmlns:a16="http://schemas.microsoft.com/office/drawing/2014/main" id="{225D033B-AE56-CA91-7CB0-2B5F7D2F2D48}"/>
              </a:ext>
            </a:extLst>
          </p:cNvPr>
          <p:cNvSpPr txBox="1"/>
          <p:nvPr/>
        </p:nvSpPr>
        <p:spPr>
          <a:xfrm>
            <a:off x="1709159" y="5140246"/>
            <a:ext cx="4146904" cy="1171731"/>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en-ID" sz="1200">
                <a:solidFill>
                  <a:schemeClr val="tx1"/>
                </a:solidFill>
              </a:rPr>
              <a:t>According to the original Hedging policy, there should be 75% hedged out of the theoretical debt (</a:t>
            </a:r>
            <a:r>
              <a:rPr lang="he-IL" sz="1200">
                <a:solidFill>
                  <a:schemeClr val="tx1"/>
                </a:solidFill>
              </a:rPr>
              <a:t>83</a:t>
            </a:r>
            <a:r>
              <a:rPr lang="en-ID" sz="1200">
                <a:solidFill>
                  <a:schemeClr val="tx1"/>
                </a:solidFill>
              </a:rPr>
              <a:t>% as of the Quarter-End).</a:t>
            </a:r>
          </a:p>
          <a:p>
            <a:pPr eaLnBrk="1" fontAlgn="auto" hangingPunct="1">
              <a:lnSpc>
                <a:spcPct val="150000"/>
              </a:lnSpc>
              <a:spcBef>
                <a:spcPts val="0"/>
              </a:spcBef>
              <a:spcAft>
                <a:spcPts val="0"/>
              </a:spcAft>
              <a:defRPr/>
            </a:pPr>
            <a:r>
              <a:rPr lang="en-ID" sz="1200"/>
              <a:t>In Addition, the allocation between Cap and SWAP should be 50% each (as of </a:t>
            </a:r>
            <a:r>
              <a:rPr lang="en-ID" sz="1200">
                <a:solidFill>
                  <a:schemeClr val="tx1"/>
                </a:solidFill>
              </a:rPr>
              <a:t>Quarter-End</a:t>
            </a:r>
            <a:r>
              <a:rPr lang="en-ID" sz="1200"/>
              <a:t>, it’s 61% Cap and 39% SWAP).</a:t>
            </a:r>
            <a:endParaRPr lang="en-ID" sz="1200">
              <a:solidFill>
                <a:schemeClr val="tx1"/>
              </a:solidFill>
            </a:endParaRPr>
          </a:p>
        </p:txBody>
      </p:sp>
      <p:sp>
        <p:nvSpPr>
          <p:cNvPr id="12" name="Title 11">
            <a:extLst>
              <a:ext uri="{FF2B5EF4-FFF2-40B4-BE49-F238E27FC236}">
                <a16:creationId xmlns:a16="http://schemas.microsoft.com/office/drawing/2014/main" id="{C34B0929-628F-CCDE-E395-9E43B9B7D770}"/>
              </a:ext>
            </a:extLst>
          </p:cNvPr>
          <p:cNvSpPr>
            <a:spLocks noGrp="1"/>
          </p:cNvSpPr>
          <p:nvPr>
            <p:ph type="title"/>
          </p:nvPr>
        </p:nvSpPr>
        <p:spPr/>
        <p:txBody>
          <a:bodyPr/>
          <a:lstStyle/>
          <a:p>
            <a:r>
              <a:rPr lang="en-US"/>
              <a:t>Financing Metrics </a:t>
            </a:r>
            <a:r>
              <a:rPr lang="en-US" b="0" i="1"/>
              <a:t>(continued)</a:t>
            </a:r>
            <a:endParaRPr lang="en-US"/>
          </a:p>
        </p:txBody>
      </p:sp>
      <p:pic>
        <p:nvPicPr>
          <p:cNvPr id="10" name="Picture 9">
            <a:extLst>
              <a:ext uri="{FF2B5EF4-FFF2-40B4-BE49-F238E27FC236}">
                <a16:creationId xmlns:a16="http://schemas.microsoft.com/office/drawing/2014/main" id="{3888771B-A96D-5029-3F34-0586571ADE29}"/>
              </a:ext>
            </a:extLst>
          </p:cNvPr>
          <p:cNvPicPr>
            <a:picLocks noChangeAspect="1"/>
          </p:cNvPicPr>
          <p:nvPr/>
        </p:nvPicPr>
        <p:blipFill>
          <a:blip r:embed="rId4"/>
          <a:stretch>
            <a:fillRect/>
          </a:stretch>
        </p:blipFill>
        <p:spPr>
          <a:xfrm>
            <a:off x="5078177" y="1294144"/>
            <a:ext cx="6502400" cy="1784350"/>
          </a:xfrm>
          <a:prstGeom prst="rect">
            <a:avLst/>
          </a:prstGeom>
        </p:spPr>
      </p:pic>
      <p:pic>
        <p:nvPicPr>
          <p:cNvPr id="2" name="Picture 1">
            <a:extLst>
              <a:ext uri="{FF2B5EF4-FFF2-40B4-BE49-F238E27FC236}">
                <a16:creationId xmlns:a16="http://schemas.microsoft.com/office/drawing/2014/main" id="{99B93F0A-6030-DD01-132E-B6F3ECB82763}"/>
              </a:ext>
            </a:extLst>
          </p:cNvPr>
          <p:cNvPicPr>
            <a:picLocks noChangeAspect="1"/>
          </p:cNvPicPr>
          <p:nvPr/>
        </p:nvPicPr>
        <p:blipFill>
          <a:blip r:embed="rId5"/>
          <a:stretch>
            <a:fillRect/>
          </a:stretch>
        </p:blipFill>
        <p:spPr>
          <a:xfrm>
            <a:off x="762555" y="1231787"/>
            <a:ext cx="3581400" cy="3590925"/>
          </a:xfrm>
          <a:prstGeom prst="rect">
            <a:avLst/>
          </a:prstGeom>
        </p:spPr>
      </p:pic>
      <p:graphicFrame>
        <p:nvGraphicFramePr>
          <p:cNvPr id="9" name="Chart 8">
            <a:extLst>
              <a:ext uri="{FF2B5EF4-FFF2-40B4-BE49-F238E27FC236}">
                <a16:creationId xmlns:a16="http://schemas.microsoft.com/office/drawing/2014/main" id="{4C826730-CFB1-40F8-A2BC-3ECF649C0045}"/>
              </a:ext>
            </a:extLst>
          </p:cNvPr>
          <p:cNvGraphicFramePr>
            <a:graphicFrameLocks/>
          </p:cNvGraphicFramePr>
          <p:nvPr>
            <p:extLst>
              <p:ext uri="{D42A27DB-BD31-4B8C-83A1-F6EECF244321}">
                <p14:modId xmlns:p14="http://schemas.microsoft.com/office/powerpoint/2010/main" val="2954663046"/>
              </p:ext>
            </p:extLst>
          </p:nvPr>
        </p:nvGraphicFramePr>
        <p:xfrm>
          <a:off x="6883478" y="3311601"/>
          <a:ext cx="4114800" cy="3291840"/>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9DF5DB00-1EB2-CF5A-BA4D-D1ACB2CBBA66}"/>
              </a:ext>
            </a:extLst>
          </p:cNvPr>
          <p:cNvSpPr txBox="1"/>
          <p:nvPr/>
        </p:nvSpPr>
        <p:spPr>
          <a:xfrm>
            <a:off x="6642340" y="154433"/>
            <a:ext cx="3657600" cy="369332"/>
          </a:xfrm>
          <a:prstGeom prst="rect">
            <a:avLst/>
          </a:prstGeom>
          <a:solidFill>
            <a:srgbClr val="FF0000"/>
          </a:solidFill>
        </p:spPr>
        <p:txBody>
          <a:bodyPr wrap="square" rtlCol="0">
            <a:spAutoFit/>
          </a:bodyPr>
          <a:lstStyle/>
          <a:p>
            <a:r>
              <a:rPr lang="en-US"/>
              <a:t>Fund Finance Team – Not Required?</a:t>
            </a:r>
          </a:p>
        </p:txBody>
      </p:sp>
    </p:spTree>
    <p:extLst>
      <p:ext uri="{BB962C8B-B14F-4D97-AF65-F5344CB8AC3E}">
        <p14:creationId xmlns:p14="http://schemas.microsoft.com/office/powerpoint/2010/main" val="326369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Fund Occupancy</a:t>
            </a:r>
          </a:p>
        </p:txBody>
      </p:sp>
    </p:spTree>
    <p:extLst>
      <p:ext uri="{BB962C8B-B14F-4D97-AF65-F5344CB8AC3E}">
        <p14:creationId xmlns:p14="http://schemas.microsoft.com/office/powerpoint/2010/main" val="1726815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A7B44C7-86FB-0EFC-6128-0A4C351B12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1B34D05B-99A1-8315-9BFD-1A87F930516A}"/>
              </a:ext>
            </a:extLst>
          </p:cNvPr>
          <p:cNvSpPr>
            <a:spLocks noGrp="1"/>
          </p:cNvSpPr>
          <p:nvPr>
            <p:ph type="title"/>
          </p:nvPr>
        </p:nvSpPr>
        <p:spPr/>
        <p:txBody>
          <a:bodyPr/>
          <a:lstStyle/>
          <a:p>
            <a:r>
              <a:rPr lang="en-US"/>
              <a:t>Cash Flow </a:t>
            </a:r>
          </a:p>
        </p:txBody>
      </p:sp>
      <p:sp>
        <p:nvSpPr>
          <p:cNvPr id="3" name="Rectangle 2">
            <a:extLst>
              <a:ext uri="{FF2B5EF4-FFF2-40B4-BE49-F238E27FC236}">
                <a16:creationId xmlns:a16="http://schemas.microsoft.com/office/drawing/2014/main" id="{4697E0FB-4BBA-2B0A-C190-C8A19F48FDC5}"/>
              </a:ext>
            </a:extLst>
          </p:cNvPr>
          <p:cNvSpPr/>
          <p:nvPr/>
        </p:nvSpPr>
        <p:spPr>
          <a:xfrm>
            <a:off x="7214721" y="1181893"/>
            <a:ext cx="4371969"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1" name="Rectangle 10">
            <a:extLst>
              <a:ext uri="{FF2B5EF4-FFF2-40B4-BE49-F238E27FC236}">
                <a16:creationId xmlns:a16="http://schemas.microsoft.com/office/drawing/2014/main" id="{952C9F1C-D993-70FE-DA0B-A4FC953D95ED}"/>
              </a:ext>
            </a:extLst>
          </p:cNvPr>
          <p:cNvSpPr/>
          <p:nvPr/>
        </p:nvSpPr>
        <p:spPr>
          <a:xfrm>
            <a:off x="7214721" y="1456213"/>
            <a:ext cx="4371969" cy="28323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en-US" sz="1200">
                <a:solidFill>
                  <a:schemeClr val="tx1"/>
                </a:solidFill>
                <a:latin typeface="Arial" panose="020B0604020202020204" pitchFamily="34" charset="0"/>
                <a:cs typeface="Arial" panose="020B0604020202020204" pitchFamily="34" charset="0"/>
              </a:rPr>
              <a:t>The Net Cash for Operating Activities (minus $1.2M in Q4-23) should be close to the Core FFO. The main difference between the Core FFO ($0.7M in Q4-23) is related to One-time expenses that are excluded from the Core-FFO.</a:t>
            </a:r>
          </a:p>
          <a:p>
            <a:pPr>
              <a:lnSpc>
                <a:spcPct val="150000"/>
              </a:lnSpc>
              <a:spcBef>
                <a:spcPts val="600"/>
              </a:spcBef>
            </a:pPr>
            <a:endParaRPr lang="en-US" sz="1200">
              <a:solidFill>
                <a:schemeClr val="tx1"/>
              </a:solidFill>
              <a:latin typeface="Arial" panose="020B0604020202020204" pitchFamily="34" charset="0"/>
              <a:cs typeface="Arial" panose="020B0604020202020204" pitchFamily="34" charset="0"/>
            </a:endParaRPr>
          </a:p>
          <a:p>
            <a:pPr>
              <a:lnSpc>
                <a:spcPct val="150000"/>
              </a:lnSpc>
              <a:spcBef>
                <a:spcPts val="600"/>
              </a:spcBef>
            </a:pPr>
            <a:r>
              <a:rPr lang="en-US" sz="1200">
                <a:solidFill>
                  <a:schemeClr val="tx1"/>
                </a:solidFill>
                <a:latin typeface="Arial" panose="020B0604020202020204" pitchFamily="34" charset="0"/>
                <a:cs typeface="Arial" panose="020B0604020202020204" pitchFamily="34" charset="0"/>
              </a:rPr>
              <a:t>Additional differences are due to timing differences (the change in working capital), Deferred State Tax, the Change in the Allowance for Doubtful Accounts, and the Financing cost amortization.</a:t>
            </a:r>
          </a:p>
        </p:txBody>
      </p:sp>
      <p:pic>
        <p:nvPicPr>
          <p:cNvPr id="8" name="Picture 7">
            <a:extLst>
              <a:ext uri="{FF2B5EF4-FFF2-40B4-BE49-F238E27FC236}">
                <a16:creationId xmlns:a16="http://schemas.microsoft.com/office/drawing/2014/main" id="{6AF37BA9-F533-AC20-B398-0C5B49F37900}"/>
              </a:ext>
            </a:extLst>
          </p:cNvPr>
          <p:cNvPicPr>
            <a:picLocks noChangeAspect="1"/>
          </p:cNvPicPr>
          <p:nvPr/>
        </p:nvPicPr>
        <p:blipFill>
          <a:blip r:embed="rId3"/>
          <a:stretch>
            <a:fillRect/>
          </a:stretch>
        </p:blipFill>
        <p:spPr>
          <a:xfrm>
            <a:off x="762555" y="1181893"/>
            <a:ext cx="5391150" cy="4260850"/>
          </a:xfrm>
          <a:prstGeom prst="rect">
            <a:avLst/>
          </a:prstGeom>
        </p:spPr>
      </p:pic>
      <p:sp>
        <p:nvSpPr>
          <p:cNvPr id="5" name="TextBox 4">
            <a:extLst>
              <a:ext uri="{FF2B5EF4-FFF2-40B4-BE49-F238E27FC236}">
                <a16:creationId xmlns:a16="http://schemas.microsoft.com/office/drawing/2014/main" id="{86BACAE6-C075-98E4-20DB-88B3C9604574}"/>
              </a:ext>
            </a:extLst>
          </p:cNvPr>
          <p:cNvSpPr txBox="1"/>
          <p:nvPr/>
        </p:nvSpPr>
        <p:spPr>
          <a:xfrm>
            <a:off x="7219950" y="174339"/>
            <a:ext cx="3819525" cy="369332"/>
          </a:xfrm>
          <a:prstGeom prst="rect">
            <a:avLst/>
          </a:prstGeom>
          <a:solidFill>
            <a:srgbClr val="FFFF00"/>
          </a:solidFill>
        </p:spPr>
        <p:txBody>
          <a:bodyPr wrap="square" rtlCol="0">
            <a:spAutoFit/>
          </a:bodyPr>
          <a:lstStyle/>
          <a:p>
            <a:r>
              <a:rPr lang="en-US"/>
              <a:t>Fund Finance Team – Working on it</a:t>
            </a:r>
          </a:p>
        </p:txBody>
      </p:sp>
    </p:spTree>
    <p:extLst>
      <p:ext uri="{BB962C8B-B14F-4D97-AF65-F5344CB8AC3E}">
        <p14:creationId xmlns:p14="http://schemas.microsoft.com/office/powerpoint/2010/main" val="3613918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52333A-CD25-27C8-C0DF-A95AB867A16C}"/>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F3DC144E-4386-333F-ECDC-2F6F2799B8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F3DC144E-4386-333F-ECDC-2F6F2799B8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087BA41-E7EC-09BA-200C-F8EEF225595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60E8B6-0ADF-EF5A-8EAC-4F17FDC8BDF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8DD2C-50E8-F4C4-0E56-DF7B3CBB636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9BCADC46-DD80-E89F-734D-856B73C4B2E3}"/>
              </a:ext>
            </a:extLst>
          </p:cNvPr>
          <p:cNvSpPr>
            <a:spLocks noGrp="1"/>
          </p:cNvSpPr>
          <p:nvPr>
            <p:ph type="title"/>
          </p:nvPr>
        </p:nvSpPr>
        <p:spPr/>
        <p:txBody>
          <a:bodyPr vert="horz"/>
          <a:lstStyle/>
          <a:p>
            <a:r>
              <a:rPr lang="en-US"/>
              <a:t>Margins Analysis</a:t>
            </a:r>
            <a:endParaRPr lang="en-US" b="0"/>
          </a:p>
        </p:txBody>
      </p:sp>
      <p:sp>
        <p:nvSpPr>
          <p:cNvPr id="16" name="Rectangle 15">
            <a:extLst>
              <a:ext uri="{FF2B5EF4-FFF2-40B4-BE49-F238E27FC236}">
                <a16:creationId xmlns:a16="http://schemas.microsoft.com/office/drawing/2014/main" id="{E54C3F6C-AD6A-31F8-1B59-D3464BC8F2BC}"/>
              </a:ext>
            </a:extLst>
          </p:cNvPr>
          <p:cNvSpPr/>
          <p:nvPr/>
        </p:nvSpPr>
        <p:spPr>
          <a:xfrm>
            <a:off x="6974385" y="1231787"/>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D0265D7-F251-6E0E-3C22-C3331B46CCE0}"/>
              </a:ext>
            </a:extLst>
          </p:cNvPr>
          <p:cNvSpPr/>
          <p:nvPr/>
        </p:nvSpPr>
        <p:spPr>
          <a:xfrm>
            <a:off x="6974385" y="1506107"/>
            <a:ext cx="5120640" cy="46134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a:solidFill>
                  <a:prstClr val="black"/>
                </a:solidFill>
                <a:latin typeface="Gilroy" panose="00000500000000000000"/>
                <a:cs typeface="Arial" panose="020B0604020202020204" pitchFamily="34" charset="0"/>
              </a:rPr>
              <a:t>Fund 3 margins are higher the fund 2 (add)</a:t>
            </a:r>
            <a:endPar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rPr>
              <a:t>FM represent margins off?</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b="1">
                <a:solidFill>
                  <a:prstClr val="black"/>
                </a:solidFill>
                <a:highlight>
                  <a:srgbClr val="FFFF00"/>
                </a:highlight>
                <a:latin typeface="Gilroy" panose="00000500000000000000"/>
                <a:cs typeface="Arial" panose="020B0604020202020204" pitchFamily="34" charset="0"/>
              </a:rPr>
              <a:t>RDCF </a:t>
            </a:r>
            <a:r>
              <a:rPr lang="en-US" sz="1400" b="1" err="1">
                <a:solidFill>
                  <a:prstClr val="black"/>
                </a:solidFill>
                <a:highlight>
                  <a:srgbClr val="FFFF00"/>
                </a:highlight>
                <a:latin typeface="Gilroy" panose="00000500000000000000"/>
                <a:cs typeface="Arial" panose="020B0604020202020204" pitchFamily="34" charset="0"/>
              </a:rPr>
              <a:t>Represen</a:t>
            </a:r>
            <a:endParaRPr kumimoji="0" lang="en-US" sz="1400" b="0"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endParaRPr>
          </a:p>
        </p:txBody>
      </p:sp>
      <p:sp>
        <p:nvSpPr>
          <p:cNvPr id="15" name="TextBox 14">
            <a:extLst>
              <a:ext uri="{FF2B5EF4-FFF2-40B4-BE49-F238E27FC236}">
                <a16:creationId xmlns:a16="http://schemas.microsoft.com/office/drawing/2014/main" id="{825ED10A-94ED-23EF-2BCC-B2C65B5FD9DC}"/>
              </a:ext>
            </a:extLst>
          </p:cNvPr>
          <p:cNvSpPr txBox="1"/>
          <p:nvPr/>
        </p:nvSpPr>
        <p:spPr>
          <a:xfrm>
            <a:off x="457200" y="5000017"/>
            <a:ext cx="5885234" cy="1200329"/>
          </a:xfrm>
          <a:prstGeom prst="rect">
            <a:avLst/>
          </a:prstGeom>
          <a:solidFill>
            <a:schemeClr val="accent4">
              <a:lumMod val="40000"/>
              <a:lumOff val="60000"/>
            </a:schemeClr>
          </a:solidFill>
        </p:spPr>
        <p:txBody>
          <a:bodyPr wrap="square" rtlCol="0">
            <a:spAutoFit/>
          </a:bodyPr>
          <a:lstStyle/>
          <a:p>
            <a:r>
              <a:rPr lang="en-US"/>
              <a:t>Place Holder for Occupancy data (physical and economical)</a:t>
            </a:r>
          </a:p>
          <a:p>
            <a:endParaRPr lang="en-US"/>
          </a:p>
          <a:p>
            <a:endParaRPr lang="en-US"/>
          </a:p>
          <a:p>
            <a:endParaRPr lang="en-US"/>
          </a:p>
        </p:txBody>
      </p:sp>
      <p:pic>
        <p:nvPicPr>
          <p:cNvPr id="21" name="Picture 20">
            <a:extLst>
              <a:ext uri="{FF2B5EF4-FFF2-40B4-BE49-F238E27FC236}">
                <a16:creationId xmlns:a16="http://schemas.microsoft.com/office/drawing/2014/main" id="{130135EC-67B6-3FA4-D851-590E4AB9B1AD}"/>
              </a:ext>
            </a:extLst>
          </p:cNvPr>
          <p:cNvPicPr>
            <a:picLocks noChangeAspect="1"/>
          </p:cNvPicPr>
          <p:nvPr/>
        </p:nvPicPr>
        <p:blipFill>
          <a:blip r:embed="rId6"/>
          <a:stretch>
            <a:fillRect/>
          </a:stretch>
        </p:blipFill>
        <p:spPr>
          <a:xfrm>
            <a:off x="294667" y="1251242"/>
            <a:ext cx="6210300" cy="3543300"/>
          </a:xfrm>
          <a:prstGeom prst="rect">
            <a:avLst/>
          </a:prstGeom>
        </p:spPr>
      </p:pic>
      <p:sp>
        <p:nvSpPr>
          <p:cNvPr id="2" name="TextBox 1">
            <a:extLst>
              <a:ext uri="{FF2B5EF4-FFF2-40B4-BE49-F238E27FC236}">
                <a16:creationId xmlns:a16="http://schemas.microsoft.com/office/drawing/2014/main" id="{9E0F81D8-4D31-5423-8804-FEC9A16C1C49}"/>
              </a:ext>
            </a:extLst>
          </p:cNvPr>
          <p:cNvSpPr txBox="1"/>
          <p:nvPr/>
        </p:nvSpPr>
        <p:spPr>
          <a:xfrm>
            <a:off x="4817806" y="314632"/>
            <a:ext cx="5093110" cy="646331"/>
          </a:xfrm>
          <a:prstGeom prst="rect">
            <a:avLst/>
          </a:prstGeom>
          <a:solidFill>
            <a:srgbClr val="FF0000"/>
          </a:solidFill>
        </p:spPr>
        <p:txBody>
          <a:bodyPr wrap="square" rtlCol="0">
            <a:spAutoFit/>
          </a:bodyPr>
          <a:lstStyle/>
          <a:p>
            <a:r>
              <a:rPr lang="en-US"/>
              <a:t>Not sure will be presented- subject to finalization and verification </a:t>
            </a:r>
          </a:p>
        </p:txBody>
      </p:sp>
    </p:spTree>
    <p:extLst>
      <p:ext uri="{BB962C8B-B14F-4D97-AF65-F5344CB8AC3E}">
        <p14:creationId xmlns:p14="http://schemas.microsoft.com/office/powerpoint/2010/main" val="1250880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C0B0-BAC1-7E6E-9FB0-5E5107EFF842}"/>
              </a:ext>
            </a:extLst>
          </p:cNvPr>
          <p:cNvSpPr>
            <a:spLocks noGrp="1"/>
          </p:cNvSpPr>
          <p:nvPr>
            <p:ph type="title"/>
          </p:nvPr>
        </p:nvSpPr>
        <p:spPr/>
        <p:txBody>
          <a:bodyPr/>
          <a:lstStyle/>
          <a:p>
            <a:pPr defTabSz="914400"/>
            <a:r>
              <a:rPr lang="en-US" kern="0"/>
              <a:t>A/R General Allowance - Deep Dive</a:t>
            </a:r>
          </a:p>
        </p:txBody>
      </p:sp>
      <p:pic>
        <p:nvPicPr>
          <p:cNvPr id="10" name="Picture 9">
            <a:extLst>
              <a:ext uri="{FF2B5EF4-FFF2-40B4-BE49-F238E27FC236}">
                <a16:creationId xmlns:a16="http://schemas.microsoft.com/office/drawing/2014/main" id="{1419F4B5-98FE-C167-684D-A10BECE98A17}"/>
              </a:ext>
            </a:extLst>
          </p:cNvPr>
          <p:cNvPicPr>
            <a:picLocks noChangeAspect="1"/>
          </p:cNvPicPr>
          <p:nvPr/>
        </p:nvPicPr>
        <p:blipFill>
          <a:blip r:embed="rId3"/>
          <a:stretch>
            <a:fillRect/>
          </a:stretch>
        </p:blipFill>
        <p:spPr>
          <a:xfrm>
            <a:off x="237286" y="1601715"/>
            <a:ext cx="7161710" cy="2674856"/>
          </a:xfrm>
          <a:prstGeom prst="rect">
            <a:avLst/>
          </a:prstGeom>
        </p:spPr>
      </p:pic>
      <p:sp>
        <p:nvSpPr>
          <p:cNvPr id="11" name="Rectangle 10">
            <a:extLst>
              <a:ext uri="{FF2B5EF4-FFF2-40B4-BE49-F238E27FC236}">
                <a16:creationId xmlns:a16="http://schemas.microsoft.com/office/drawing/2014/main" id="{0A4CDAD0-003C-36C6-427A-E9762194B00F}"/>
              </a:ext>
            </a:extLst>
          </p:cNvPr>
          <p:cNvSpPr/>
          <p:nvPr/>
        </p:nvSpPr>
        <p:spPr>
          <a:xfrm>
            <a:off x="7576457" y="883934"/>
            <a:ext cx="4378257" cy="3674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 </a:t>
            </a:r>
          </a:p>
        </p:txBody>
      </p:sp>
      <p:sp>
        <p:nvSpPr>
          <p:cNvPr id="12" name="Rectangle 11">
            <a:extLst>
              <a:ext uri="{FF2B5EF4-FFF2-40B4-BE49-F238E27FC236}">
                <a16:creationId xmlns:a16="http://schemas.microsoft.com/office/drawing/2014/main" id="{36B9981C-B499-E73A-699C-0715CA77453D}"/>
              </a:ext>
            </a:extLst>
          </p:cNvPr>
          <p:cNvSpPr/>
          <p:nvPr/>
        </p:nvSpPr>
        <p:spPr>
          <a:xfrm>
            <a:off x="7576457" y="1231788"/>
            <a:ext cx="4378257" cy="38318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b="1">
                <a:solidFill>
                  <a:schemeClr val="accent2"/>
                </a:solidFill>
                <a:latin typeface="Gilroy" panose="00000500000000000000"/>
                <a:ea typeface="Lato Medium" panose="020F0502020204030203" pitchFamily="34" charset="0"/>
                <a:cs typeface="Lato Medium" panose="020F0502020204030203" pitchFamily="34" charset="0"/>
              </a:rPr>
              <a:t>Key Considerations</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General Allowance – Balance of A/R determined based on the A/R Age and % of Allowance, that we estimate will not be collected in the future </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A/R General Allowance is r</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ecorded at the Fund-level, </a:t>
            </a:r>
            <a:r>
              <a:rPr lang="en-US" sz="1200" b="0" u="sng">
                <a:solidFill>
                  <a:schemeClr val="accent2"/>
                </a:solidFill>
                <a:latin typeface="Gilroy" panose="00000500000000000000"/>
                <a:ea typeface="Lato Medium" panose="020F0502020204030203" pitchFamily="34" charset="0"/>
                <a:cs typeface="Lato Medium" panose="020F0502020204030203" pitchFamily="34" charset="0"/>
              </a:rPr>
              <a:t>NOT</a:t>
            </a:r>
            <a:r>
              <a:rPr lang="en-US" sz="1200" b="0">
                <a:solidFill>
                  <a:schemeClr val="accent2"/>
                </a:solidFill>
                <a:latin typeface="Gilroy" panose="00000500000000000000"/>
                <a:ea typeface="Lato Medium" panose="020F0502020204030203" pitchFamily="34" charset="0"/>
                <a:cs typeface="Lato Medium" panose="020F0502020204030203" pitchFamily="34" charset="0"/>
              </a:rPr>
              <a:t> at the individual Property-level </a:t>
            </a:r>
          </a:p>
          <a:p>
            <a:pPr marL="171450" indent="-171450">
              <a:spcBef>
                <a:spcPts val="600"/>
              </a:spcBef>
              <a:buFont typeface="Arial" panose="020B0604020202020204" pitchFamily="34" charset="0"/>
              <a:buChar char="•"/>
            </a:pPr>
            <a:endParaRPr lang="en-US" sz="1200">
              <a:solidFill>
                <a:schemeClr val="tx1"/>
              </a:solidFill>
              <a:latin typeface="Arial" panose="020B0604020202020204" pitchFamily="34" charset="0"/>
              <a:cs typeface="Arial" panose="020B0604020202020204" pitchFamily="34" charset="0"/>
            </a:endParaRPr>
          </a:p>
          <a:p>
            <a:pPr>
              <a:spcBef>
                <a:spcPts val="600"/>
              </a:spcBef>
            </a:pPr>
            <a:r>
              <a:rPr lang="en-US" sz="1200" b="1">
                <a:solidFill>
                  <a:schemeClr val="accent2"/>
                </a:solidFill>
                <a:latin typeface="Gilroy" panose="00000500000000000000"/>
                <a:ea typeface="Lato Medium" panose="020F0502020204030203" pitchFamily="34" charset="0"/>
                <a:cs typeface="Lato Medium" panose="020F0502020204030203" pitchFamily="34" charset="0"/>
              </a:rPr>
              <a:t>Financial Metrics Impact </a:t>
            </a:r>
          </a:p>
          <a:p>
            <a:pPr marL="171450" indent="-171450">
              <a:spcBef>
                <a:spcPts val="600"/>
              </a:spcBef>
              <a:buFont typeface="Wingdings" panose="05000000000000000000" pitchFamily="2" charset="2"/>
              <a:buChar char="Ø"/>
            </a:pPr>
            <a:r>
              <a:rPr lang="en-US" sz="1200" b="0">
                <a:solidFill>
                  <a:schemeClr val="accent2"/>
                </a:solidFill>
                <a:latin typeface="Gilroy" panose="00000500000000000000"/>
                <a:ea typeface="Lato Medium" panose="020F0502020204030203" pitchFamily="34" charset="0"/>
                <a:cs typeface="Lato Medium" panose="020F0502020204030203" pitchFamily="34" charset="0"/>
              </a:rPr>
              <a:t>Property Level – No impact in the tenant ledger or A/R Balance of the fund </a:t>
            </a:r>
          </a:p>
          <a:p>
            <a:pPr marL="171450" indent="-171450">
              <a:spcBef>
                <a:spcPts val="600"/>
              </a:spcBef>
              <a:buFont typeface="Wingdings" panose="05000000000000000000" pitchFamily="2" charset="2"/>
              <a:buChar char="Ø"/>
            </a:pPr>
            <a:r>
              <a:rPr lang="en-US" sz="1200">
                <a:solidFill>
                  <a:schemeClr val="accent2"/>
                </a:solidFill>
                <a:latin typeface="Gilroy" panose="00000500000000000000"/>
                <a:ea typeface="Lato Medium" panose="020F0502020204030203" pitchFamily="34" charset="0"/>
                <a:cs typeface="Lato Medium" panose="020F0502020204030203" pitchFamily="34" charset="0"/>
              </a:rPr>
              <a:t>Fund Level</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YOC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NOI (for bank covenants)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No 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FFO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r>
              <a:rPr lang="en-US" sz="1200">
                <a:solidFill>
                  <a:schemeClr val="accent2"/>
                </a:solidFill>
                <a:latin typeface="Gilroy" panose="00000500000000000000"/>
                <a:ea typeface="Lato Medium" panose="020F0502020204030203" pitchFamily="34" charset="0"/>
                <a:cs typeface="Lato Medium" panose="020F0502020204030203" pitchFamily="34" charset="0"/>
              </a:rPr>
              <a:t> </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Core FFO (Distribution Decision)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171450" indent="-171450">
              <a:spcBef>
                <a:spcPts val="600"/>
              </a:spcBef>
              <a:buFont typeface="Arial" panose="020B0604020202020204" pitchFamily="34" charset="0"/>
              <a:buChar char="•"/>
            </a:pPr>
            <a:r>
              <a:rPr lang="en-US" sz="1200">
                <a:solidFill>
                  <a:schemeClr val="accent2"/>
                </a:solidFill>
                <a:latin typeface="Gilroy" panose="00000500000000000000"/>
                <a:ea typeface="Lato Medium" panose="020F0502020204030203" pitchFamily="34" charset="0"/>
                <a:cs typeface="Lato Medium" panose="020F0502020204030203" pitchFamily="34" charset="0"/>
              </a:rPr>
              <a:t>Audited P&amp;L - </a:t>
            </a:r>
            <a:r>
              <a:rPr lang="en-US" sz="1200" u="sng">
                <a:solidFill>
                  <a:schemeClr val="accent2"/>
                </a:solidFill>
                <a:latin typeface="Gilroy" panose="00000500000000000000"/>
                <a:ea typeface="Lato Medium" panose="020F0502020204030203" pitchFamily="34" charset="0"/>
                <a:cs typeface="Lato Medium" panose="020F0502020204030203" pitchFamily="34" charset="0"/>
              </a:rPr>
              <a:t>Impact</a:t>
            </a:r>
          </a:p>
          <a:p>
            <a:pPr marL="228600" indent="-228600">
              <a:spcBef>
                <a:spcPts val="600"/>
              </a:spcBef>
              <a:buAutoNum type="arabicPeriod"/>
            </a:pPr>
            <a:endParaRPr lang="en-US" sz="1200" b="0">
              <a:solidFill>
                <a:schemeClr val="accent2"/>
              </a:solidFill>
              <a:latin typeface="Gilroy" panose="00000500000000000000"/>
              <a:ea typeface="Lato Medium" panose="020F0502020204030203" pitchFamily="34" charset="0"/>
              <a:cs typeface="Lato Medium" panose="020F0502020204030203" pitchFamily="34" charset="0"/>
            </a:endParaRPr>
          </a:p>
          <a:p>
            <a:pPr>
              <a:spcBef>
                <a:spcPts val="600"/>
              </a:spcBef>
            </a:pPr>
            <a:endParaRPr lang="en-US" sz="1200" b="1">
              <a:solidFill>
                <a:schemeClr val="accent2"/>
              </a:solidFill>
              <a:latin typeface="Gilroy" panose="00000500000000000000"/>
              <a:ea typeface="Lato Medium" panose="020F0502020204030203" pitchFamily="34" charset="0"/>
              <a:cs typeface="Lato Medium" panose="020F0502020204030203" pitchFamily="34" charset="0"/>
            </a:endParaRPr>
          </a:p>
        </p:txBody>
      </p:sp>
      <p:sp>
        <p:nvSpPr>
          <p:cNvPr id="3" name="TextBox 2">
            <a:extLst>
              <a:ext uri="{FF2B5EF4-FFF2-40B4-BE49-F238E27FC236}">
                <a16:creationId xmlns:a16="http://schemas.microsoft.com/office/drawing/2014/main" id="{435376E9-50FD-3903-FB03-65C65305BDD8}"/>
              </a:ext>
            </a:extLst>
          </p:cNvPr>
          <p:cNvSpPr txBox="1"/>
          <p:nvPr/>
        </p:nvSpPr>
        <p:spPr>
          <a:xfrm>
            <a:off x="5252491" y="154988"/>
            <a:ext cx="2441887" cy="369332"/>
          </a:xfrm>
          <a:prstGeom prst="rect">
            <a:avLst/>
          </a:prstGeom>
          <a:solidFill>
            <a:srgbClr val="FFC000"/>
          </a:solidFill>
        </p:spPr>
        <p:txBody>
          <a:bodyPr wrap="none" rtlCol="0">
            <a:spAutoFit/>
          </a:bodyPr>
          <a:lstStyle/>
          <a:p>
            <a:r>
              <a:rPr lang="en-US"/>
              <a:t>Fund Finance – updated</a:t>
            </a:r>
          </a:p>
        </p:txBody>
      </p:sp>
    </p:spTree>
    <p:extLst>
      <p:ext uri="{BB962C8B-B14F-4D97-AF65-F5344CB8AC3E}">
        <p14:creationId xmlns:p14="http://schemas.microsoft.com/office/powerpoint/2010/main" val="2870531177"/>
      </p:ext>
    </p:extLst>
  </p:cSld>
  <p:clrMapOvr>
    <a:masterClrMapping/>
  </p:clrMapOvr>
  <p:extLst>
    <p:ext uri="{6950BFC3-D8DA-4A85-94F7-54DA5524770B}">
      <p188:commentRel xmlns:p188="http://schemas.microsoft.com/office/powerpoint/2018/8/main" r:id="rId2"/>
    </p:ext>
  </p:extLs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AC21C2-8F51-2DB2-3247-058D2A8E01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FAC21C2-8F51-2DB2-3247-058D2A8E0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3D2A981-2198-E277-7112-81665CDAE8DC}"/>
              </a:ext>
            </a:extLst>
          </p:cNvPr>
          <p:cNvSpPr>
            <a:spLocks noGrp="1"/>
          </p:cNvSpPr>
          <p:nvPr>
            <p:ph type="title"/>
          </p:nvPr>
        </p:nvSpPr>
        <p:spPr/>
        <p:txBody>
          <a:bodyPr vert="horz"/>
          <a:lstStyle/>
          <a:p>
            <a:r>
              <a:rPr lang="en-US"/>
              <a:t>Financing Cost Summary – Life Company Refi’s</a:t>
            </a:r>
          </a:p>
        </p:txBody>
      </p:sp>
      <p:sp>
        <p:nvSpPr>
          <p:cNvPr id="22" name="Rectangle 21">
            <a:extLst>
              <a:ext uri="{FF2B5EF4-FFF2-40B4-BE49-F238E27FC236}">
                <a16:creationId xmlns:a16="http://schemas.microsoft.com/office/drawing/2014/main" id="{2FA89690-0892-5BDB-D6CB-E83C41996284}"/>
              </a:ext>
            </a:extLst>
          </p:cNvPr>
          <p:cNvSpPr/>
          <p:nvPr/>
        </p:nvSpPr>
        <p:spPr>
          <a:xfrm>
            <a:off x="863819" y="6118884"/>
            <a:ext cx="6825454" cy="605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00">
                <a:solidFill>
                  <a:schemeClr val="tx1"/>
                </a:solidFill>
                <a:latin typeface="Gilroy" panose="00000500000000000000"/>
                <a:cs typeface="Arial" panose="020B0604020202020204" pitchFamily="34" charset="0"/>
              </a:rPr>
              <a:t>* Net Proceeds- Outstanding Loan minus Closing Costs and Upfront Reserves</a:t>
            </a:r>
          </a:p>
          <a:p>
            <a:pPr>
              <a:spcBef>
                <a:spcPts val="600"/>
              </a:spcBef>
            </a:pPr>
            <a:r>
              <a:rPr lang="en-US" sz="1000">
                <a:solidFill>
                  <a:schemeClr val="tx1"/>
                </a:solidFill>
                <a:latin typeface="Gilroy" panose="00000500000000000000"/>
                <a:cs typeface="Arial" panose="020B0604020202020204" pitchFamily="34" charset="0"/>
              </a:rPr>
              <a:t>**Effective LTC- Net Proceeds divided by TC</a:t>
            </a:r>
          </a:p>
          <a:p>
            <a:pPr>
              <a:spcBef>
                <a:spcPts val="600"/>
              </a:spcBef>
            </a:pPr>
            <a:r>
              <a:rPr lang="en-US" sz="1000">
                <a:solidFill>
                  <a:schemeClr val="tx1"/>
                </a:solidFill>
                <a:latin typeface="Gilroy" panose="00000500000000000000"/>
                <a:cs typeface="Arial" panose="020B0604020202020204" pitchFamily="34" charset="0"/>
              </a:rPr>
              <a:t>***Effective Interest Rate- expected interest expenses divided by Net Proceeds</a:t>
            </a:r>
          </a:p>
        </p:txBody>
      </p:sp>
      <p:graphicFrame>
        <p:nvGraphicFramePr>
          <p:cNvPr id="2" name="Table 1">
            <a:extLst>
              <a:ext uri="{FF2B5EF4-FFF2-40B4-BE49-F238E27FC236}">
                <a16:creationId xmlns:a16="http://schemas.microsoft.com/office/drawing/2014/main" id="{9765F097-D795-394F-046C-F538940901F6}"/>
              </a:ext>
            </a:extLst>
          </p:cNvPr>
          <p:cNvGraphicFramePr>
            <a:graphicFrameLocks noGrp="1"/>
          </p:cNvGraphicFramePr>
          <p:nvPr>
            <p:extLst>
              <p:ext uri="{D42A27DB-BD31-4B8C-83A1-F6EECF244321}">
                <p14:modId xmlns:p14="http://schemas.microsoft.com/office/powerpoint/2010/main" val="2399509992"/>
              </p:ext>
            </p:extLst>
          </p:nvPr>
        </p:nvGraphicFramePr>
        <p:xfrm>
          <a:off x="863818" y="1348695"/>
          <a:ext cx="6825454" cy="4724694"/>
        </p:xfrm>
        <a:graphic>
          <a:graphicData uri="http://schemas.openxmlformats.org/drawingml/2006/table">
            <a:tbl>
              <a:tblPr firstRow="1" bandRow="1">
                <a:tableStyleId>{5C22544A-7EE6-4342-B048-85BDC9FD1C3A}</a:tableStyleId>
              </a:tblPr>
              <a:tblGrid>
                <a:gridCol w="2475521">
                  <a:extLst>
                    <a:ext uri="{9D8B030D-6E8A-4147-A177-3AD203B41FA5}">
                      <a16:colId xmlns:a16="http://schemas.microsoft.com/office/drawing/2014/main" val="680181583"/>
                    </a:ext>
                  </a:extLst>
                </a:gridCol>
                <a:gridCol w="1440479">
                  <a:extLst>
                    <a:ext uri="{9D8B030D-6E8A-4147-A177-3AD203B41FA5}">
                      <a16:colId xmlns:a16="http://schemas.microsoft.com/office/drawing/2014/main" val="1352239322"/>
                    </a:ext>
                  </a:extLst>
                </a:gridCol>
                <a:gridCol w="1471230">
                  <a:extLst>
                    <a:ext uri="{9D8B030D-6E8A-4147-A177-3AD203B41FA5}">
                      <a16:colId xmlns:a16="http://schemas.microsoft.com/office/drawing/2014/main" val="2204115771"/>
                    </a:ext>
                  </a:extLst>
                </a:gridCol>
                <a:gridCol w="1438224">
                  <a:extLst>
                    <a:ext uri="{9D8B030D-6E8A-4147-A177-3AD203B41FA5}">
                      <a16:colId xmlns:a16="http://schemas.microsoft.com/office/drawing/2014/main" val="2218065727"/>
                    </a:ext>
                  </a:extLst>
                </a:gridCol>
              </a:tblGrid>
              <a:tr h="621323">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endParaRPr lang="en-US"/>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517531521"/>
                  </a:ext>
                </a:extLst>
              </a:tr>
              <a:tr h="266281">
                <a:tc>
                  <a:txBody>
                    <a:bodyPr/>
                    <a:lstStyle/>
                    <a:p>
                      <a:r>
                        <a:rPr lang="en-US" sz="1200" b="1">
                          <a:latin typeface="Gilroy" panose="00000500000000000000"/>
                        </a:rPr>
                        <a:t>Properties (Number/TC)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10 / $ 145.3M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13 / $ 16</a:t>
                      </a:r>
                      <a:r>
                        <a:rPr lang="he-IL" sz="1200" b="0">
                          <a:latin typeface="Gilroy" panose="00000500000000000000"/>
                        </a:rPr>
                        <a:t>1</a:t>
                      </a:r>
                      <a:r>
                        <a:rPr lang="en-US" sz="1200" b="0">
                          <a:latin typeface="Gilroy" panose="00000500000000000000"/>
                        </a:rPr>
                        <a:t>.5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16/  $ 128M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492689805"/>
                  </a:ext>
                </a:extLst>
              </a:tr>
              <a:tr h="321766">
                <a:tc>
                  <a:txBody>
                    <a:bodyPr/>
                    <a:lstStyle/>
                    <a:p>
                      <a:r>
                        <a:rPr lang="en-US" sz="1200" b="1">
                          <a:latin typeface="Gilroy" panose="00000500000000000000"/>
                        </a:rPr>
                        <a:t>Term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5 Years (Mar ‘29)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 Years (Oct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5 Years (Oct 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582734884"/>
                  </a:ext>
                </a:extLst>
              </a:tr>
              <a:tr h="321766">
                <a:tc>
                  <a:txBody>
                    <a:bodyPr/>
                    <a:lstStyle/>
                    <a:p>
                      <a:r>
                        <a:rPr lang="en-US" sz="1200" b="1">
                          <a:latin typeface="Gilroy" panose="00000500000000000000"/>
                        </a:rPr>
                        <a:t>Outstanding Loan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$ 94.5M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$81.5M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143907296"/>
                  </a:ext>
                </a:extLst>
              </a:tr>
              <a:tr h="321766">
                <a:tc>
                  <a:txBody>
                    <a:bodyPr/>
                    <a:lstStyle/>
                    <a:p>
                      <a:r>
                        <a:rPr lang="en-US" sz="1200" b="1">
                          <a:latin typeface="Gilroy" panose="00000500000000000000"/>
                        </a:rPr>
                        <a:t>*Net Proceeds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$ 88.6M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$ 88.4M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$ 78.7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192241454"/>
                  </a:ext>
                </a:extLst>
              </a:tr>
              <a:tr h="321766">
                <a:tc>
                  <a:txBody>
                    <a:bodyPr/>
                    <a:lstStyle/>
                    <a:p>
                      <a:r>
                        <a:rPr lang="en-US" sz="1200" b="1">
                          <a:latin typeface="Gilroy" panose="00000500000000000000"/>
                        </a:rPr>
                        <a:t>Interest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6.15%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20786206"/>
                  </a:ext>
                </a:extLst>
              </a:tr>
              <a:tr h="321766">
                <a:tc>
                  <a:txBody>
                    <a:bodyPr/>
                    <a:lstStyle/>
                    <a:p>
                      <a:r>
                        <a:rPr lang="en-US" sz="1200" b="1">
                          <a:latin typeface="Gilroy" panose="00000500000000000000"/>
                        </a:rPr>
                        <a:t>Closing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$ 1.44M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$ 2M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$ 2.1M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27225583"/>
                  </a:ext>
                </a:extLst>
              </a:tr>
              <a:tr h="321766">
                <a:tc>
                  <a:txBody>
                    <a:bodyPr/>
                    <a:lstStyle/>
                    <a:p>
                      <a:r>
                        <a:rPr lang="en-US" sz="1200" b="1">
                          <a:latin typeface="Gilroy" panose="00000500000000000000"/>
                        </a:rPr>
                        <a:t>Upfront Reserves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$0.7M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984179344"/>
                  </a:ext>
                </a:extLst>
              </a:tr>
              <a:tr h="443802">
                <a:tc>
                  <a:txBody>
                    <a:bodyPr/>
                    <a:lstStyle/>
                    <a:p>
                      <a:r>
                        <a:rPr lang="en-US" sz="1200" b="1">
                          <a:latin typeface="Gilroy" panose="00000500000000000000"/>
                        </a:rPr>
                        <a:t>Ongoing Reserves Payments</a:t>
                      </a:r>
                    </a:p>
                    <a:p>
                      <a:r>
                        <a:rPr lang="en-US" sz="1200" b="1">
                          <a:latin typeface="Gilroy" panose="00000500000000000000"/>
                        </a:rPr>
                        <a:t>Capex/Tax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0">
                        <a:latin typeface="Gilroy" panose="000005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166K/122K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26K/114K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958371739"/>
                  </a:ext>
                </a:extLst>
              </a:tr>
              <a:tr h="321766">
                <a:tc>
                  <a:txBody>
                    <a:bodyPr/>
                    <a:lstStyle/>
                    <a:p>
                      <a:r>
                        <a:rPr lang="en-US" sz="1200" b="1">
                          <a:latin typeface="Gilroy" panose="00000500000000000000"/>
                        </a:rPr>
                        <a:t>LTC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345151114"/>
                  </a:ext>
                </a:extLst>
              </a:tr>
              <a:tr h="321766">
                <a:tc>
                  <a:txBody>
                    <a:bodyPr/>
                    <a:lstStyle/>
                    <a:p>
                      <a:r>
                        <a:rPr lang="en-US" sz="1200" b="1">
                          <a:latin typeface="Gilroy" panose="00000500000000000000"/>
                        </a:rPr>
                        <a:t>**Effective LTC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296477879"/>
                  </a:ext>
                </a:extLst>
              </a:tr>
              <a:tr h="321766">
                <a:tc>
                  <a:txBody>
                    <a:bodyPr/>
                    <a:lstStyle/>
                    <a:p>
                      <a:r>
                        <a:rPr lang="en-US" sz="1200" b="1">
                          <a:latin typeface="Gilroy" panose="00000500000000000000"/>
                        </a:rPr>
                        <a:t>***Effective Interest base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6.40%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6.58%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6.77%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601825749"/>
                  </a:ext>
                </a:extLst>
              </a:tr>
              <a:tr h="443802">
                <a:tc>
                  <a:txBody>
                    <a:bodyPr/>
                    <a:lstStyle/>
                    <a:p>
                      <a:r>
                        <a:rPr lang="en-US" sz="1200" b="1">
                          <a:latin typeface="Gilroy" panose="00000500000000000000"/>
                        </a:rPr>
                        <a:t>Closing Cost out of outstanding Loan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latin typeface="Gilroy" panose="0000050000000000000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200" b="0">
                          <a:latin typeface="Gilroy" panose="00000500000000000000"/>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200" b="0">
                          <a:latin typeface="Gilroy" panose="00000500000000000000"/>
                        </a:rPr>
                        <a:t>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586042541"/>
                  </a:ext>
                </a:extLst>
              </a:tr>
            </a:tbl>
          </a:graphicData>
        </a:graphic>
      </p:graphicFrame>
      <p:pic>
        <p:nvPicPr>
          <p:cNvPr id="28" name="Picture 27">
            <a:extLst>
              <a:ext uri="{FF2B5EF4-FFF2-40B4-BE49-F238E27FC236}">
                <a16:creationId xmlns:a16="http://schemas.microsoft.com/office/drawing/2014/main" id="{C44E62DD-51C2-0A32-8444-F3124E4828D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33574" y="1429266"/>
            <a:ext cx="444181" cy="429853"/>
          </a:xfrm>
          <a:prstGeom prst="rect">
            <a:avLst/>
          </a:prstGeom>
        </p:spPr>
      </p:pic>
      <p:pic>
        <p:nvPicPr>
          <p:cNvPr id="3" name="Picture 2">
            <a:extLst>
              <a:ext uri="{FF2B5EF4-FFF2-40B4-BE49-F238E27FC236}">
                <a16:creationId xmlns:a16="http://schemas.microsoft.com/office/drawing/2014/main" id="{BDDFA519-F35F-81AA-FBC5-3CEB682E757F}"/>
              </a:ext>
            </a:extLst>
          </p:cNvPr>
          <p:cNvPicPr>
            <a:picLocks noChangeAspect="1"/>
          </p:cNvPicPr>
          <p:nvPr/>
        </p:nvPicPr>
        <p:blipFill>
          <a:blip r:embed="rId8"/>
          <a:stretch>
            <a:fillRect/>
          </a:stretch>
        </p:blipFill>
        <p:spPr>
          <a:xfrm>
            <a:off x="4893524" y="1481321"/>
            <a:ext cx="1260004" cy="348565"/>
          </a:xfrm>
          <a:prstGeom prst="rect">
            <a:avLst/>
          </a:prstGeom>
        </p:spPr>
      </p:pic>
      <p:pic>
        <p:nvPicPr>
          <p:cNvPr id="4" name="Picture 3">
            <a:extLst>
              <a:ext uri="{FF2B5EF4-FFF2-40B4-BE49-F238E27FC236}">
                <a16:creationId xmlns:a16="http://schemas.microsoft.com/office/drawing/2014/main" id="{B535EB0E-A7A8-6E88-0A7C-FA96C08E4CEC}"/>
              </a:ext>
            </a:extLst>
          </p:cNvPr>
          <p:cNvPicPr>
            <a:picLocks noChangeAspect="1"/>
          </p:cNvPicPr>
          <p:nvPr/>
        </p:nvPicPr>
        <p:blipFill>
          <a:blip r:embed="rId9"/>
          <a:stretch>
            <a:fillRect/>
          </a:stretch>
        </p:blipFill>
        <p:spPr>
          <a:xfrm>
            <a:off x="6354240" y="1466703"/>
            <a:ext cx="1260004" cy="386403"/>
          </a:xfrm>
          <a:prstGeom prst="rect">
            <a:avLst/>
          </a:prstGeom>
        </p:spPr>
      </p:pic>
      <p:sp>
        <p:nvSpPr>
          <p:cNvPr id="6" name="Rectangle 5">
            <a:extLst>
              <a:ext uri="{FF2B5EF4-FFF2-40B4-BE49-F238E27FC236}">
                <a16:creationId xmlns:a16="http://schemas.microsoft.com/office/drawing/2014/main" id="{D103660C-719D-38A1-A760-89EC90DDEE0A}"/>
              </a:ext>
            </a:extLst>
          </p:cNvPr>
          <p:cNvSpPr/>
          <p:nvPr/>
        </p:nvSpPr>
        <p:spPr>
          <a:xfrm>
            <a:off x="8158375" y="1348695"/>
            <a:ext cx="3650415"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7" name="Rectangle 6">
            <a:extLst>
              <a:ext uri="{FF2B5EF4-FFF2-40B4-BE49-F238E27FC236}">
                <a16:creationId xmlns:a16="http://schemas.microsoft.com/office/drawing/2014/main" id="{3A3B8B30-EC19-0282-5111-6CCB84161243}"/>
              </a:ext>
            </a:extLst>
          </p:cNvPr>
          <p:cNvSpPr/>
          <p:nvPr/>
        </p:nvSpPr>
        <p:spPr>
          <a:xfrm>
            <a:off x="8158375" y="1651492"/>
            <a:ext cx="3650415" cy="42699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Higher Closing Costs</a:t>
            </a:r>
            <a:r>
              <a:rPr lang="en-US" sz="1100">
                <a:solidFill>
                  <a:schemeClr val="tx1"/>
                </a:solidFill>
                <a:latin typeface="Arial" panose="020B0604020202020204" pitchFamily="34" charset="0"/>
                <a:cs typeface="Arial" panose="020B0604020202020204" pitchFamily="34" charset="0"/>
              </a:rPr>
              <a:t>: Loan closing costs are significantly higher than current model estimates, ranging between 1.6% and 2.61%.</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Impact on Effective LTC</a:t>
            </a:r>
            <a:r>
              <a:rPr lang="en-US" sz="1100">
                <a:solidFill>
                  <a:schemeClr val="tx1"/>
                </a:solidFill>
                <a:latin typeface="Arial" panose="020B0604020202020204" pitchFamily="34" charset="0"/>
                <a:cs typeface="Arial" panose="020B0604020202020204" pitchFamily="34" charset="0"/>
              </a:rPr>
              <a:t>: The higher closing costs and loan reserves have a significant impact on the effective LTC ratio.</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Decreasing LTC Over Time</a:t>
            </a:r>
            <a:r>
              <a:rPr lang="en-US" sz="1100">
                <a:solidFill>
                  <a:schemeClr val="tx1"/>
                </a:solidFill>
                <a:latin typeface="Arial" panose="020B0604020202020204" pitchFamily="34" charset="0"/>
                <a:cs typeface="Arial" panose="020B0604020202020204" pitchFamily="34" charset="0"/>
              </a:rPr>
              <a:t>: For these loans, the LTC will decrease over time as no additional draws will be made to finance </a:t>
            </a:r>
            <a:r>
              <a:rPr lang="en-US" sz="1100" err="1">
                <a:solidFill>
                  <a:schemeClr val="tx1"/>
                </a:solidFill>
                <a:latin typeface="Arial" panose="020B0604020202020204" pitchFamily="34" charset="0"/>
                <a:cs typeface="Arial" panose="020B0604020202020204" pitchFamily="34" charset="0"/>
              </a:rPr>
              <a:t>CapEx</a:t>
            </a:r>
            <a:endParaRPr lang="en-US" sz="1100">
              <a:solidFill>
                <a:schemeClr val="tx1"/>
              </a:solidFill>
              <a:latin typeface="Arial" panose="020B0604020202020204" pitchFamily="34" charset="0"/>
              <a:cs typeface="Arial" panose="020B0604020202020204" pitchFamily="34" charset="0"/>
            </a:endParaRP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Ongoing Reserves Impact</a:t>
            </a:r>
            <a:r>
              <a:rPr lang="en-US" sz="1100">
                <a:solidFill>
                  <a:schemeClr val="tx1"/>
                </a:solidFill>
                <a:latin typeface="Arial" panose="020B0604020202020204" pitchFamily="34" charset="0"/>
                <a:cs typeface="Arial" panose="020B0604020202020204" pitchFamily="34" charset="0"/>
              </a:rPr>
              <a:t>: The ongoing reserves for taxes and </a:t>
            </a:r>
            <a:r>
              <a:rPr lang="en-US" sz="1100" err="1">
                <a:solidFill>
                  <a:schemeClr val="tx1"/>
                </a:solidFill>
                <a:latin typeface="Arial" panose="020B0604020202020204" pitchFamily="34" charset="0"/>
                <a:cs typeface="Arial" panose="020B0604020202020204" pitchFamily="34" charset="0"/>
              </a:rPr>
              <a:t>CapEx</a:t>
            </a:r>
            <a:r>
              <a:rPr lang="en-US" sz="1100">
                <a:solidFill>
                  <a:schemeClr val="tx1"/>
                </a:solidFill>
                <a:latin typeface="Arial" panose="020B0604020202020204" pitchFamily="34" charset="0"/>
                <a:cs typeface="Arial" panose="020B0604020202020204" pitchFamily="34" charset="0"/>
              </a:rPr>
              <a:t> reduce the overall efficiency of the loan. A methodology to capture this impact still needs to be developed.</a:t>
            </a:r>
          </a:p>
          <a:p>
            <a:pPr marL="171450" indent="-173736">
              <a:spcBef>
                <a:spcPts val="600"/>
              </a:spcBef>
              <a:buFont typeface="Arial" panose="020B0604020202020204" pitchFamily="34" charset="0"/>
              <a:buChar char="•"/>
            </a:pPr>
            <a:r>
              <a:rPr lang="en-US" sz="1100" b="1" u="sng">
                <a:solidFill>
                  <a:schemeClr val="tx1"/>
                </a:solidFill>
                <a:latin typeface="Arial" panose="020B0604020202020204" pitchFamily="34" charset="0"/>
                <a:cs typeface="Arial" panose="020B0604020202020204" pitchFamily="34" charset="0"/>
              </a:rPr>
              <a:t>NYL Loan Efficiency</a:t>
            </a:r>
            <a:r>
              <a:rPr lang="en-US" sz="1100">
                <a:solidFill>
                  <a:schemeClr val="tx1"/>
                </a:solidFill>
                <a:latin typeface="Arial" panose="020B0604020202020204" pitchFamily="34" charset="0"/>
                <a:cs typeface="Arial" panose="020B0604020202020204" pitchFamily="34" charset="0"/>
              </a:rPr>
              <a:t>: When factoring in expenses and reserve requirements, the NYL loan emerges as the most efficient option. This may also be related to the quality of the portfolio.</a:t>
            </a:r>
          </a:p>
        </p:txBody>
      </p:sp>
    </p:spTree>
    <p:extLst>
      <p:ext uri="{BB962C8B-B14F-4D97-AF65-F5344CB8AC3E}">
        <p14:creationId xmlns:p14="http://schemas.microsoft.com/office/powerpoint/2010/main" val="39335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A4BFA576-EF47-1188-52EC-0346DFE981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a:extLst>
              <a:ext uri="{FF2B5EF4-FFF2-40B4-BE49-F238E27FC236}">
                <a16:creationId xmlns:a16="http://schemas.microsoft.com/office/drawing/2014/main" id="{75622EAC-7796-638B-8CC5-5DB194C3422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AE07A200-09C7-4678-9841-C211D90B3D83}"/>
                  </a:ext>
                </a:extLst>
              </p:cNvPr>
              <p:cNvGraphicFramePr/>
              <p:nvPr>
                <p:extLst>
                  <p:ext uri="{D42A27DB-BD31-4B8C-83A1-F6EECF244321}">
                    <p14:modId xmlns:p14="http://schemas.microsoft.com/office/powerpoint/2010/main" val="3581602034"/>
                  </p:ext>
                </p:extLst>
              </p:nvPr>
            </p:nvGraphicFramePr>
            <p:xfrm>
              <a:off x="249616" y="693465"/>
              <a:ext cx="11692768" cy="547106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AE07A200-09C7-4678-9841-C211D90B3D83}"/>
                  </a:ext>
                </a:extLst>
              </p:cNvPr>
              <p:cNvPicPr>
                <a:picLocks noGrp="1" noRot="1" noChangeAspect="1" noMove="1" noResize="1" noEditPoints="1" noAdjustHandles="1" noChangeArrowheads="1" noChangeShapeType="1"/>
              </p:cNvPicPr>
              <p:nvPr/>
            </p:nvPicPr>
            <p:blipFill>
              <a:blip r:embed="rId5"/>
              <a:stretch>
                <a:fillRect/>
              </a:stretch>
            </p:blipFill>
            <p:spPr>
              <a:xfrm>
                <a:off x="249616" y="693465"/>
                <a:ext cx="11692768" cy="5471069"/>
              </a:xfrm>
              <a:prstGeom prst="rect">
                <a:avLst/>
              </a:prstGeom>
            </p:spPr>
          </p:pic>
        </mc:Fallback>
      </mc:AlternateContent>
      <p:sp>
        <p:nvSpPr>
          <p:cNvPr id="2" name="TextBox 1">
            <a:extLst>
              <a:ext uri="{FF2B5EF4-FFF2-40B4-BE49-F238E27FC236}">
                <a16:creationId xmlns:a16="http://schemas.microsoft.com/office/drawing/2014/main" id="{3CDD7212-7F19-7E81-3326-347FA221FD9F}"/>
              </a:ext>
            </a:extLst>
          </p:cNvPr>
          <p:cNvSpPr txBox="1"/>
          <p:nvPr/>
        </p:nvSpPr>
        <p:spPr>
          <a:xfrm>
            <a:off x="8967082" y="66309"/>
            <a:ext cx="2206040"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a:t>Under Review </a:t>
            </a:r>
          </a:p>
        </p:txBody>
      </p:sp>
    </p:spTree>
    <p:extLst>
      <p:ext uri="{BB962C8B-B14F-4D97-AF65-F5344CB8AC3E}">
        <p14:creationId xmlns:p14="http://schemas.microsoft.com/office/powerpoint/2010/main" val="3357810008"/>
      </p:ext>
    </p:extLst>
  </p:cSld>
  <p:clrMapOvr>
    <a:masterClrMapping/>
  </p:clrMapOvr>
  <p:extLst>
    <p:ext uri="{6950BFC3-D8DA-4A85-94F7-54DA5524770B}">
      <p188:commentRel xmlns:p188="http://schemas.microsoft.com/office/powerpoint/2018/8/main" r:id="rId3"/>
    </p:ext>
  </p:extLs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3BCE54-B845-DE8F-89CF-1FAD44B88387}"/>
              </a:ext>
            </a:extLst>
          </p:cNvPr>
          <p:cNvSpPr/>
          <p:nvPr/>
        </p:nvSpPr>
        <p:spPr>
          <a:xfrm>
            <a:off x="7074181" y="1503664"/>
            <a:ext cx="4256289" cy="46287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a:solidFill>
                  <a:schemeClr val="tx1"/>
                </a:solidFill>
                <a:latin typeface="Gilroy" panose="00000500000000000000"/>
                <a:cs typeface="Arial" panose="020B0604020202020204" pitchFamily="34" charset="0"/>
              </a:rPr>
              <a:t>No significant changes in Hazel Park UW, Swedesboro is still in entitlement stage therefore too early to determine if any significant UW changes will materialize.</a:t>
            </a:r>
          </a:p>
          <a:p>
            <a:pPr>
              <a:spcBef>
                <a:spcPts val="600"/>
              </a:spcBef>
            </a:pPr>
            <a:endParaRPr lang="en-US" sz="1050" b="1" u="sng">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Joyce Kilmer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Total contributions have decreased due to an increase in the expected construction debt loan. We will receive proceeds once the loan is finalized.</a:t>
            </a:r>
          </a:p>
          <a:p>
            <a:pPr>
              <a:spcBef>
                <a:spcPts val="600"/>
              </a:spcBef>
            </a:pPr>
            <a:r>
              <a:rPr lang="en-US" sz="1050" b="1" u="sng">
                <a:solidFill>
                  <a:schemeClr val="tx1"/>
                </a:solidFill>
                <a:latin typeface="Gilroy" panose="00000500000000000000"/>
                <a:cs typeface="Arial" panose="020B0604020202020204" pitchFamily="34" charset="0"/>
              </a:rPr>
              <a:t>Lincoln Swisher –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Total underwritten contributions have decreased because of the increased expected construction debt loan. Most contributions are upcoming, and actual contributions align with the revised underwriting.</a:t>
            </a:r>
          </a:p>
        </p:txBody>
      </p:sp>
      <p:sp>
        <p:nvSpPr>
          <p:cNvPr id="13" name="Rectangle 12">
            <a:extLst>
              <a:ext uri="{FF2B5EF4-FFF2-40B4-BE49-F238E27FC236}">
                <a16:creationId xmlns:a16="http://schemas.microsoft.com/office/drawing/2014/main" id="{BBE04AAF-7EF5-E6E2-84DD-E2DA7591F457}"/>
              </a:ext>
            </a:extLst>
          </p:cNvPr>
          <p:cNvSpPr/>
          <p:nvPr/>
        </p:nvSpPr>
        <p:spPr>
          <a:xfrm>
            <a:off x="7074182" y="1015796"/>
            <a:ext cx="4256289" cy="4878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16" name="TextBox 15">
            <a:extLst>
              <a:ext uri="{FF2B5EF4-FFF2-40B4-BE49-F238E27FC236}">
                <a16:creationId xmlns:a16="http://schemas.microsoft.com/office/drawing/2014/main" id="{3ACC0B19-8A28-6E5A-A9C2-AC34EBC9C2FD}"/>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highlight>
                  <a:srgbClr val="FFFF00"/>
                </a:highlight>
              </a:rPr>
              <a:t>Ready for review–</a:t>
            </a:r>
          </a:p>
          <a:p>
            <a:pPr algn="ctr"/>
            <a:r>
              <a:rPr lang="en-US">
                <a:highlight>
                  <a:srgbClr val="FFFF00"/>
                </a:highlight>
              </a:rPr>
              <a:t>Fund Finance</a:t>
            </a:r>
          </a:p>
        </p:txBody>
      </p:sp>
      <p:sp>
        <p:nvSpPr>
          <p:cNvPr id="6" name="Title 3">
            <a:extLst>
              <a:ext uri="{FF2B5EF4-FFF2-40B4-BE49-F238E27FC236}">
                <a16:creationId xmlns:a16="http://schemas.microsoft.com/office/drawing/2014/main" id="{5713E25B-FEDC-1154-0922-3B49A285DDF5}"/>
              </a:ext>
            </a:extLst>
          </p:cNvPr>
          <p:cNvSpPr txBox="1">
            <a:spLocks/>
          </p:cNvSpPr>
          <p:nvPr/>
        </p:nvSpPr>
        <p:spPr>
          <a:xfrm>
            <a:off x="594428" y="28474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Development Deals</a:t>
            </a:r>
            <a:r>
              <a:rPr lang="en-US" b="0">
                <a:solidFill>
                  <a:schemeClr val="tx1"/>
                </a:solidFill>
              </a:rPr>
              <a:t>| </a:t>
            </a:r>
            <a:r>
              <a:rPr lang="en-US">
                <a:solidFill>
                  <a:schemeClr val="tx1"/>
                </a:solidFill>
              </a:rPr>
              <a:t>Underwriting Comparison</a:t>
            </a:r>
            <a:endParaRPr lang="en-US" b="0" i="1" kern="0">
              <a:solidFill>
                <a:schemeClr val="tx1"/>
              </a:solidFill>
            </a:endParaRPr>
          </a:p>
        </p:txBody>
      </p:sp>
      <p:pic>
        <p:nvPicPr>
          <p:cNvPr id="8" name="Picture 7">
            <a:extLst>
              <a:ext uri="{FF2B5EF4-FFF2-40B4-BE49-F238E27FC236}">
                <a16:creationId xmlns:a16="http://schemas.microsoft.com/office/drawing/2014/main" id="{38C95454-F30A-4ED0-3C0E-D8B5F07CC1AA}"/>
              </a:ext>
            </a:extLst>
          </p:cNvPr>
          <p:cNvPicPr>
            <a:picLocks noChangeAspect="1"/>
          </p:cNvPicPr>
          <p:nvPr/>
        </p:nvPicPr>
        <p:blipFill>
          <a:blip r:embed="rId2"/>
          <a:stretch>
            <a:fillRect/>
          </a:stretch>
        </p:blipFill>
        <p:spPr>
          <a:xfrm>
            <a:off x="594428" y="1114120"/>
            <a:ext cx="5943600" cy="5116665"/>
          </a:xfrm>
          <a:prstGeom prst="rect">
            <a:avLst/>
          </a:prstGeom>
        </p:spPr>
      </p:pic>
      <p:sp>
        <p:nvSpPr>
          <p:cNvPr id="9" name="Oval 8">
            <a:extLst>
              <a:ext uri="{FF2B5EF4-FFF2-40B4-BE49-F238E27FC236}">
                <a16:creationId xmlns:a16="http://schemas.microsoft.com/office/drawing/2014/main" id="{63A6EA1B-3DB1-A879-C6B3-995CD8C6A0D7}"/>
              </a:ext>
            </a:extLst>
          </p:cNvPr>
          <p:cNvSpPr/>
          <p:nvPr/>
        </p:nvSpPr>
        <p:spPr>
          <a:xfrm>
            <a:off x="6810596" y="428840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0" name="Oval 9">
            <a:extLst>
              <a:ext uri="{FF2B5EF4-FFF2-40B4-BE49-F238E27FC236}">
                <a16:creationId xmlns:a16="http://schemas.microsoft.com/office/drawing/2014/main" id="{63E71AB6-E5A0-F1A8-2E46-140FE957D3E5}"/>
              </a:ext>
            </a:extLst>
          </p:cNvPr>
          <p:cNvSpPr/>
          <p:nvPr/>
        </p:nvSpPr>
        <p:spPr>
          <a:xfrm>
            <a:off x="6810596" y="34874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4" name="Oval 13">
            <a:extLst>
              <a:ext uri="{FF2B5EF4-FFF2-40B4-BE49-F238E27FC236}">
                <a16:creationId xmlns:a16="http://schemas.microsoft.com/office/drawing/2014/main" id="{53EAD155-74F1-DD5A-A026-3DA403CEF760}"/>
              </a:ext>
            </a:extLst>
          </p:cNvPr>
          <p:cNvSpPr/>
          <p:nvPr/>
        </p:nvSpPr>
        <p:spPr>
          <a:xfrm>
            <a:off x="4829396" y="9069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5" name="Oval 14">
            <a:extLst>
              <a:ext uri="{FF2B5EF4-FFF2-40B4-BE49-F238E27FC236}">
                <a16:creationId xmlns:a16="http://schemas.microsoft.com/office/drawing/2014/main" id="{99BE77A1-FFBB-56E6-4896-8DB73A8BD38A}"/>
              </a:ext>
            </a:extLst>
          </p:cNvPr>
          <p:cNvSpPr/>
          <p:nvPr/>
        </p:nvSpPr>
        <p:spPr>
          <a:xfrm>
            <a:off x="3114896" y="90694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Tree>
    <p:extLst>
      <p:ext uri="{BB962C8B-B14F-4D97-AF65-F5344CB8AC3E}">
        <p14:creationId xmlns:p14="http://schemas.microsoft.com/office/powerpoint/2010/main" val="37392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FECA-5226-3DFE-E057-4F000BDA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BD317-236F-066F-DA34-D47EA05BB47F}"/>
              </a:ext>
            </a:extLst>
          </p:cNvPr>
          <p:cNvSpPr>
            <a:spLocks noGrp="1"/>
          </p:cNvSpPr>
          <p:nvPr>
            <p:ph type="title"/>
          </p:nvPr>
        </p:nvSpPr>
        <p:spPr/>
        <p:txBody>
          <a:bodyPr/>
          <a:lstStyle/>
          <a:p>
            <a:r>
              <a:rPr lang="en-US"/>
              <a:t>Contract Occupancy | </a:t>
            </a:r>
            <a:r>
              <a:rPr lang="en-US" b="0"/>
              <a:t>Net Absorption – Fund 3</a:t>
            </a:r>
          </a:p>
        </p:txBody>
      </p:sp>
      <p:sp>
        <p:nvSpPr>
          <p:cNvPr id="11" name="TextBox 10">
            <a:extLst>
              <a:ext uri="{FF2B5EF4-FFF2-40B4-BE49-F238E27FC236}">
                <a16:creationId xmlns:a16="http://schemas.microsoft.com/office/drawing/2014/main" id="{46256FCC-CA78-CA56-2373-802A6D99E677}"/>
              </a:ext>
            </a:extLst>
          </p:cNvPr>
          <p:cNvSpPr txBox="1"/>
          <p:nvPr/>
        </p:nvSpPr>
        <p:spPr>
          <a:xfrm>
            <a:off x="762555" y="3950338"/>
            <a:ext cx="1647270" cy="1708160"/>
          </a:xfrm>
          <a:prstGeom prst="rect">
            <a:avLst/>
          </a:prstGeom>
          <a:solidFill>
            <a:schemeClr val="bg1">
              <a:lumMod val="95000"/>
            </a:schemeClr>
          </a:solidFill>
        </p:spPr>
        <p:txBody>
          <a:bodyPr wrap="square" lIns="91440" tIns="45720" rIns="91440" bIns="45720" anchor="t">
            <a:spAutoFit/>
          </a:bodyPr>
          <a:lstStyle/>
          <a:p>
            <a:pPr marL="228600" indent="-228600">
              <a:buClr>
                <a:srgbClr val="FEAB21"/>
              </a:buClr>
              <a:buFont typeface="+mj-lt"/>
              <a:buAutoNum type="arabicPeriod"/>
            </a:pPr>
            <a:r>
              <a:rPr lang="en-US" sz="1050" b="1">
                <a:solidFill>
                  <a:schemeClr val="tx2"/>
                </a:solidFill>
                <a:latin typeface="Aptos"/>
                <a:ea typeface="Lato Medium"/>
                <a:cs typeface="Lato Medium"/>
              </a:rPr>
              <a:t>Positive net absorption for the quarter at 254K SF</a:t>
            </a:r>
          </a:p>
          <a:p>
            <a:pPr marL="228600" indent="-228600">
              <a:buClr>
                <a:srgbClr val="FEAB21"/>
              </a:buClr>
              <a:buFont typeface="+mj-lt"/>
              <a:buAutoNum type="arabicPeriod"/>
            </a:pPr>
            <a:endParaRPr lang="en-US" sz="1050" b="1">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b="1">
                <a:solidFill>
                  <a:schemeClr val="tx2"/>
                </a:solidFill>
                <a:latin typeface="Aptos"/>
                <a:ea typeface="Lato Medium"/>
                <a:cs typeface="Lato Medium"/>
              </a:rPr>
              <a:t>608K SF acquired in Q1</a:t>
            </a:r>
            <a:endParaRPr lang="en-US" sz="1050">
              <a:solidFill>
                <a:schemeClr val="tx2"/>
              </a:solidFill>
              <a:latin typeface="Aptos"/>
              <a:ea typeface="Lato Medium"/>
              <a:cs typeface="Lato Medium"/>
            </a:endParaRPr>
          </a:p>
          <a:p>
            <a:pPr marL="228600" indent="-228600">
              <a:buClr>
                <a:srgbClr val="FEAB21"/>
              </a:buClr>
              <a:buFont typeface="+mj-lt"/>
              <a:buAutoNum type="arabicPeriod"/>
            </a:pPr>
            <a:endParaRPr lang="en-US" sz="105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tx2"/>
                </a:solidFill>
                <a:latin typeface="Aptos"/>
                <a:ea typeface="Lato Medium"/>
                <a:cs typeface="Lato Medium"/>
              </a:rPr>
              <a:t>End of quarter </a:t>
            </a:r>
            <a:r>
              <a:rPr lang="en-US" sz="1050" b="1">
                <a:solidFill>
                  <a:schemeClr val="tx2"/>
                </a:solidFill>
                <a:latin typeface="Aptos"/>
                <a:ea typeface="Lato Medium"/>
                <a:cs typeface="Lato Medium"/>
              </a:rPr>
              <a:t>contract  occupancy is 93.4%</a:t>
            </a:r>
          </a:p>
        </p:txBody>
      </p:sp>
      <p:graphicFrame>
        <p:nvGraphicFramePr>
          <p:cNvPr id="9" name="Content Placeholder 8">
            <a:extLst>
              <a:ext uri="{FF2B5EF4-FFF2-40B4-BE49-F238E27FC236}">
                <a16:creationId xmlns:a16="http://schemas.microsoft.com/office/drawing/2014/main" id="{6B418D23-E681-ECD7-5C33-5CD064785E71}"/>
              </a:ext>
            </a:extLst>
          </p:cNvPr>
          <p:cNvGraphicFramePr>
            <a:graphicFrameLocks noGrp="1"/>
          </p:cNvGraphicFramePr>
          <p:nvPr>
            <p:ph idx="1"/>
            <p:extLst>
              <p:ext uri="{D42A27DB-BD31-4B8C-83A1-F6EECF244321}">
                <p14:modId xmlns:p14="http://schemas.microsoft.com/office/powerpoint/2010/main" val="656105130"/>
              </p:ext>
            </p:extLst>
          </p:nvPr>
        </p:nvGraphicFramePr>
        <p:xfrm>
          <a:off x="628871" y="1214020"/>
          <a:ext cx="10207624" cy="2317891"/>
        </p:xfrm>
        <a:graphic>
          <a:graphicData uri="http://schemas.openxmlformats.org/drawingml/2006/table">
            <a:tbl>
              <a:tblPr/>
              <a:tblGrid>
                <a:gridCol w="1640196">
                  <a:extLst>
                    <a:ext uri="{9D8B030D-6E8A-4147-A177-3AD203B41FA5}">
                      <a16:colId xmlns:a16="http://schemas.microsoft.com/office/drawing/2014/main" val="4274520219"/>
                    </a:ext>
                  </a:extLst>
                </a:gridCol>
                <a:gridCol w="1202433">
                  <a:extLst>
                    <a:ext uri="{9D8B030D-6E8A-4147-A177-3AD203B41FA5}">
                      <a16:colId xmlns:a16="http://schemas.microsoft.com/office/drawing/2014/main" val="1860666906"/>
                    </a:ext>
                  </a:extLst>
                </a:gridCol>
                <a:gridCol w="742960">
                  <a:extLst>
                    <a:ext uri="{9D8B030D-6E8A-4147-A177-3AD203B41FA5}">
                      <a16:colId xmlns:a16="http://schemas.microsoft.com/office/drawing/2014/main" val="819722137"/>
                    </a:ext>
                  </a:extLst>
                </a:gridCol>
                <a:gridCol w="956157">
                  <a:extLst>
                    <a:ext uri="{9D8B030D-6E8A-4147-A177-3AD203B41FA5}">
                      <a16:colId xmlns:a16="http://schemas.microsoft.com/office/drawing/2014/main" val="271179081"/>
                    </a:ext>
                  </a:extLst>
                </a:gridCol>
                <a:gridCol w="1414854">
                  <a:extLst>
                    <a:ext uri="{9D8B030D-6E8A-4147-A177-3AD203B41FA5}">
                      <a16:colId xmlns:a16="http://schemas.microsoft.com/office/drawing/2014/main" val="1844913224"/>
                    </a:ext>
                  </a:extLst>
                </a:gridCol>
                <a:gridCol w="1059526">
                  <a:extLst>
                    <a:ext uri="{9D8B030D-6E8A-4147-A177-3AD203B41FA5}">
                      <a16:colId xmlns:a16="http://schemas.microsoft.com/office/drawing/2014/main" val="2968497492"/>
                    </a:ext>
                  </a:extLst>
                </a:gridCol>
                <a:gridCol w="1208118">
                  <a:extLst>
                    <a:ext uri="{9D8B030D-6E8A-4147-A177-3AD203B41FA5}">
                      <a16:colId xmlns:a16="http://schemas.microsoft.com/office/drawing/2014/main" val="460873974"/>
                    </a:ext>
                  </a:extLst>
                </a:gridCol>
                <a:gridCol w="1983380">
                  <a:extLst>
                    <a:ext uri="{9D8B030D-6E8A-4147-A177-3AD203B41FA5}">
                      <a16:colId xmlns:a16="http://schemas.microsoft.com/office/drawing/2014/main" val="3027421666"/>
                    </a:ext>
                  </a:extLst>
                </a:gridCol>
              </a:tblGrid>
              <a:tr h="89155">
                <a:tc>
                  <a:txBody>
                    <a:bodyPr/>
                    <a:lstStyle/>
                    <a:p>
                      <a:pPr marL="0" algn="ctr" eaLnBrk="1" fontAlgn="b" hangingPunct="1"/>
                      <a:endParaRPr lang="en-US" sz="800" b="1" i="0" u="none" strike="noStrike">
                        <a:solidFill>
                          <a:schemeClr val="bg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2023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Q1 2024</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Q2 2024</a:t>
                      </a:r>
                    </a:p>
                  </a:txBody>
                  <a:tcPr marL="0" marR="0" marT="0" marB="0" anchor="b">
                    <a:lnL>
                      <a:noFill/>
                    </a:lnL>
                    <a:lnR>
                      <a:noFill/>
                    </a:lnR>
                    <a:lnT>
                      <a:noFill/>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Q3 2024</a:t>
                      </a:r>
                    </a:p>
                  </a:txBody>
                  <a:tcPr marL="0" marR="0" marT="0" marB="0" anchor="b">
                    <a:lnL>
                      <a:noFill/>
                    </a:lnL>
                    <a:lnR>
                      <a:noFill/>
                    </a:lnR>
                    <a:lnT>
                      <a:noFill/>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Q4 2024</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FY 20224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tx2"/>
                    </a:solidFill>
                  </a:tcPr>
                </a:tc>
                <a:tc>
                  <a:txBody>
                    <a:bodyPr/>
                    <a:lstStyle/>
                    <a:p>
                      <a:pPr marL="0" algn="ctr" eaLnBrk="1" fontAlgn="b" hangingPunct="1"/>
                      <a:r>
                        <a:rPr lang="en-US" sz="800" b="1" i="0" u="none" strike="noStrike">
                          <a:solidFill>
                            <a:schemeClr val="bg1"/>
                          </a:solidFill>
                          <a:effectLst/>
                          <a:latin typeface="Aptos" panose="020B0004020202020204" pitchFamily="34" charset="0"/>
                          <a:ea typeface="+mn-ea"/>
                          <a:cs typeface="+mn-cs"/>
                        </a:rPr>
                        <a:t>Q1 2025</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chemeClr val="tx2"/>
                    </a:solidFill>
                  </a:tcPr>
                </a:tc>
                <a:extLst>
                  <a:ext uri="{0D108BD9-81ED-4DB2-BD59-A6C34878D82A}">
                    <a16:rowId xmlns:a16="http://schemas.microsoft.com/office/drawing/2014/main" val="537808523"/>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Fund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2,934,214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5,832,879</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5,895,919</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6,185,388</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8,620,519</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5,832,879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9,576,484*</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729359501"/>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Beg Period Occupied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2,614,841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5,368,659</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5,274,231</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5,527,967</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7,689,964</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5,368,659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8,765,453</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988318164"/>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Beg Period Contract Occupancy</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92.0%</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89.5%</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89.4%</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89.2%</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92.0%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91.5%</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72872367"/>
                  </a:ext>
                </a:extLst>
              </a:tr>
              <a:tr h="89155">
                <a:tc>
                  <a:txBody>
                    <a:bodyPr/>
                    <a:lstStyle/>
                    <a:p>
                      <a:pPr marL="0" algn="l"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317740767"/>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Lease Expiration</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49,700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207,665</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95,816</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0</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64,420</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367,901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63,990</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577313098"/>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Lease Commencement</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257,392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50,197</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74,938</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40,800</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48,531</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214,466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318,465</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789910157"/>
                  </a:ext>
                </a:extLst>
              </a:tr>
              <a:tr h="123331">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Net Absorption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207,692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-157,468</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-20,878</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40,800</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-15,889</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-153,435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254,475</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3141737810"/>
                  </a:ext>
                </a:extLst>
              </a:tr>
              <a:tr h="89155">
                <a:tc>
                  <a:txBody>
                    <a:bodyPr/>
                    <a:lstStyle/>
                    <a:p>
                      <a:pPr marL="0" algn="l"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065050655"/>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Disposition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168,154</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168,154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51,360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920329473"/>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Occupied SF reduced due to Sale</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168,154</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168,154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51,360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572507780"/>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New Acquisition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2,898,665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63,040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289,469</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2,435,131</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988,234</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3,775,874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607,589</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871605249"/>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Vacant SF Acquired</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352,539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14,855</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313,934</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33,107</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361,896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110,928</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72451395"/>
                  </a:ext>
                </a:extLst>
              </a:tr>
              <a:tr h="89155">
                <a:tc>
                  <a:txBody>
                    <a:bodyPr/>
                    <a:lstStyle/>
                    <a:p>
                      <a:pPr marL="0" algn="l"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endParaRPr lang="en-US" sz="800" b="0" i="0" u="none" strike="noStrike">
                        <a:solidFill>
                          <a:schemeClr val="tx1"/>
                        </a:solidFill>
                        <a:effectLst/>
                        <a:latin typeface="Aptos" panose="020B0004020202020204" pitchFamily="34" charset="0"/>
                        <a:ea typeface="+mn-ea"/>
                        <a:cs typeface="+mn-cs"/>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64659377"/>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End Period Fund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5,832,879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5,895,919</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6,185,388</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8,620,519</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9,440,599</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9,440,599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10,132,713</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580794846"/>
                  </a:ext>
                </a:extLst>
              </a:tr>
              <a:tr h="89155">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End Period Occupied SF</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5,368,659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5,274,231</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5,527,967</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7,689,964</a:t>
                      </a:r>
                    </a:p>
                  </a:txBody>
                  <a:tcPr marL="0" marR="0" marT="0" marB="0" anchor="b">
                    <a:lnL>
                      <a:noFill/>
                    </a:lnL>
                    <a:lnR>
                      <a:noFill/>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8,461,048</a:t>
                      </a: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8,461,048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9,465,229</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614927019"/>
                  </a:ext>
                </a:extLst>
              </a:tr>
              <a:tr h="93032">
                <a:tc>
                  <a:txBody>
                    <a:bodyPr/>
                    <a:lstStyle/>
                    <a:p>
                      <a:pPr marL="0" algn="l" eaLnBrk="1" fontAlgn="b" hangingPunct="1"/>
                      <a:r>
                        <a:rPr lang="en-US" sz="800" b="0" i="0" u="none" strike="noStrike">
                          <a:solidFill>
                            <a:schemeClr val="tx1"/>
                          </a:solidFill>
                          <a:effectLst/>
                          <a:latin typeface="Aptos" panose="020B0004020202020204" pitchFamily="34" charset="0"/>
                          <a:ea typeface="+mn-ea"/>
                          <a:cs typeface="+mn-cs"/>
                        </a:rPr>
                        <a:t>End Period Contract Occupancy</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92.0%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89.5%</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89.4%</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89.2%</a:t>
                      </a:r>
                    </a:p>
                  </a:txBody>
                  <a:tcPr marL="0" marR="0" marT="0" marB="0" anchor="b">
                    <a:lnL>
                      <a:noFill/>
                    </a:lnL>
                    <a:lnR>
                      <a:noFill/>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89.6%</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89.6%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algn="ctr" eaLnBrk="1" fontAlgn="b" hangingPunct="1"/>
                      <a:r>
                        <a:rPr lang="en-US" sz="800" b="0" i="0" u="none" strike="noStrike">
                          <a:solidFill>
                            <a:schemeClr val="tx1"/>
                          </a:solidFill>
                          <a:effectLst/>
                          <a:latin typeface="Aptos" panose="020B0004020202020204" pitchFamily="34" charset="0"/>
                          <a:ea typeface="+mn-ea"/>
                          <a:cs typeface="+mn-cs"/>
                        </a:rPr>
                        <a:t>93.4%</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597485022"/>
                  </a:ext>
                </a:extLst>
              </a:tr>
              <a:tr h="113708">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Leases pending Yardi Terminations**</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algn="ctr" eaLnBrk="1" fontAlgn="b" hangingPunct="1">
                        <a:lnSpc>
                          <a:spcPct val="100000"/>
                        </a:lnSpc>
                      </a:pPr>
                      <a:r>
                        <a:rPr lang="en-US" sz="800" b="1" i="0" u="none" strike="noStrike">
                          <a:solidFill>
                            <a:schemeClr val="tx1"/>
                          </a:solidFill>
                          <a:effectLst/>
                          <a:latin typeface="Aptos" panose="020B0004020202020204" pitchFamily="34" charset="0"/>
                          <a:ea typeface="+mn-ea"/>
                          <a:cs typeface="+mn-cs"/>
                        </a:rPr>
                        <a:t>18,095</a:t>
                      </a:r>
                    </a:p>
                  </a:txBody>
                  <a:tcPr marL="0" marR="0" marT="0" marB="0" anchor="b">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829618119"/>
                  </a:ext>
                </a:extLst>
              </a:tr>
              <a:tr h="89155">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Adjusted Occupancy</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endParaRPr lang="en-US" sz="800" b="0" i="0" u="none" strike="noStrike">
                        <a:solidFill>
                          <a:schemeClr val="tx1"/>
                        </a:solidFill>
                        <a:effectLst/>
                        <a:latin typeface="Aptos" panose="020B0004020202020204" pitchFamily="34" charset="0"/>
                        <a:ea typeface="+mn-ea"/>
                        <a:cs typeface="+mn-cs"/>
                      </a:endParaRP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l" eaLnBrk="1" fontAlgn="b" hangingPunct="1">
                        <a:lnSpc>
                          <a:spcPct val="100000"/>
                        </a:lnSpc>
                      </a:pPr>
                      <a:r>
                        <a:rPr lang="en-US" sz="800" b="0" i="0" u="none" strike="noStrike">
                          <a:solidFill>
                            <a:schemeClr val="tx1"/>
                          </a:solidFill>
                          <a:effectLst/>
                          <a:latin typeface="Aptos" panose="020B0004020202020204" pitchFamily="34" charset="0"/>
                          <a:ea typeface="+mn-ea"/>
                          <a:cs typeface="+mn-cs"/>
                        </a:rPr>
                        <a:t> </a:t>
                      </a:r>
                    </a:p>
                  </a:txBody>
                  <a:tcPr marL="0" marR="0" marT="0" marB="0" anchor="b">
                    <a:lnL>
                      <a:noFill/>
                    </a:lnL>
                    <a:lnR>
                      <a:noFill/>
                    </a:lnR>
                    <a:lnT>
                      <a:noFill/>
                    </a:lnT>
                    <a:lnB>
                      <a:noFill/>
                    </a:lnB>
                    <a:solidFill>
                      <a:schemeClr val="accent4">
                        <a:lumMod val="20000"/>
                        <a:lumOff val="80000"/>
                      </a:schemeClr>
                    </a:solidFill>
                  </a:tcPr>
                </a:tc>
                <a:tc>
                  <a:txBody>
                    <a:bodyPr/>
                    <a:lstStyle/>
                    <a:p>
                      <a:pPr marL="0" algn="ctr" eaLnBrk="1" fontAlgn="b" hangingPunct="1">
                        <a:lnSpc>
                          <a:spcPct val="100000"/>
                        </a:lnSpc>
                      </a:pPr>
                      <a:r>
                        <a:rPr lang="en-US" sz="800" b="1" i="0" u="none" strike="noStrike">
                          <a:solidFill>
                            <a:schemeClr val="tx1"/>
                          </a:solidFill>
                          <a:effectLst/>
                          <a:latin typeface="Aptos" panose="020B0004020202020204" pitchFamily="34" charset="0"/>
                          <a:ea typeface="+mn-ea"/>
                          <a:cs typeface="+mn-cs"/>
                        </a:rPr>
                        <a:t>93.2%</a:t>
                      </a:r>
                    </a:p>
                  </a:txBody>
                  <a:tcPr marL="0" marR="0" marT="0" marB="0" anchor="b">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2722465"/>
                  </a:ext>
                </a:extLst>
              </a:tr>
            </a:tbl>
          </a:graphicData>
        </a:graphic>
      </p:graphicFrame>
      <p:graphicFrame>
        <p:nvGraphicFramePr>
          <p:cNvPr id="12" name="Table 11">
            <a:extLst>
              <a:ext uri="{FF2B5EF4-FFF2-40B4-BE49-F238E27FC236}">
                <a16:creationId xmlns:a16="http://schemas.microsoft.com/office/drawing/2014/main" id="{EDACB352-E464-E20E-F8D5-B306CB5B4B8C}"/>
              </a:ext>
            </a:extLst>
          </p:cNvPr>
          <p:cNvGraphicFramePr>
            <a:graphicFrameLocks noGrp="1"/>
          </p:cNvGraphicFramePr>
          <p:nvPr/>
        </p:nvGraphicFramePr>
        <p:xfrm>
          <a:off x="2496632" y="3950338"/>
          <a:ext cx="8461773" cy="1129030"/>
        </p:xfrm>
        <a:graphic>
          <a:graphicData uri="http://schemas.openxmlformats.org/drawingml/2006/table">
            <a:tbl>
              <a:tblPr/>
              <a:tblGrid>
                <a:gridCol w="1389568">
                  <a:extLst>
                    <a:ext uri="{9D8B030D-6E8A-4147-A177-3AD203B41FA5}">
                      <a16:colId xmlns:a16="http://schemas.microsoft.com/office/drawing/2014/main" val="3309336511"/>
                    </a:ext>
                  </a:extLst>
                </a:gridCol>
                <a:gridCol w="1524000">
                  <a:extLst>
                    <a:ext uri="{9D8B030D-6E8A-4147-A177-3AD203B41FA5}">
                      <a16:colId xmlns:a16="http://schemas.microsoft.com/office/drawing/2014/main" val="3925070587"/>
                    </a:ext>
                  </a:extLst>
                </a:gridCol>
                <a:gridCol w="942975">
                  <a:extLst>
                    <a:ext uri="{9D8B030D-6E8A-4147-A177-3AD203B41FA5}">
                      <a16:colId xmlns:a16="http://schemas.microsoft.com/office/drawing/2014/main" val="543652168"/>
                    </a:ext>
                  </a:extLst>
                </a:gridCol>
                <a:gridCol w="1627028">
                  <a:extLst>
                    <a:ext uri="{9D8B030D-6E8A-4147-A177-3AD203B41FA5}">
                      <a16:colId xmlns:a16="http://schemas.microsoft.com/office/drawing/2014/main" val="2329433279"/>
                    </a:ext>
                  </a:extLst>
                </a:gridCol>
                <a:gridCol w="2978202">
                  <a:extLst>
                    <a:ext uri="{9D8B030D-6E8A-4147-A177-3AD203B41FA5}">
                      <a16:colId xmlns:a16="http://schemas.microsoft.com/office/drawing/2014/main" val="418604848"/>
                    </a:ext>
                  </a:extLst>
                </a:gridCol>
              </a:tblGrid>
              <a:tr h="56659">
                <a:tc gridSpan="4">
                  <a:txBody>
                    <a:bodyPr/>
                    <a:lstStyle/>
                    <a:p>
                      <a:pPr algn="ctr" fontAlgn="b"/>
                      <a:r>
                        <a:rPr lang="en-US" sz="900" b="1" i="0" u="sng" strike="noStrike">
                          <a:effectLst/>
                          <a:latin typeface="Aptos" panose="020B0004020202020204" pitchFamily="34" charset="0"/>
                        </a:rPr>
                        <a:t>Top 5 Tenant Move-ins</a:t>
                      </a: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l" fontAlgn="b"/>
                      <a:endParaRPr lang="en-US" sz="900" b="1" i="0" u="none"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hMerge="1">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endParaRPr lang="en-US" sz="900" b="1" i="0" u="sng" strike="noStrike">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739763629"/>
                  </a:ext>
                </a:extLst>
              </a:tr>
              <a:tr h="48407">
                <a:tc>
                  <a:txBody>
                    <a:bodyPr/>
                    <a:lstStyle/>
                    <a:p>
                      <a:pPr algn="l" fontAlgn="b"/>
                      <a:r>
                        <a:rPr lang="en-US" sz="900" b="1" i="0" u="none" strike="noStrike">
                          <a:effectLst/>
                          <a:latin typeface="Aptos" panose="020B0004020202020204" pitchFamily="34" charset="0"/>
                        </a:rPr>
                        <a:t>Property</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l" fontAlgn="b"/>
                      <a:r>
                        <a:rPr lang="en-US" sz="900" b="1" i="0" u="none" strike="noStrike">
                          <a:effectLst/>
                          <a:latin typeface="Aptos" panose="020B0004020202020204" pitchFamily="34" charset="0"/>
                        </a:rPr>
                        <a:t>Tenant Move-In</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solidFill>
                            <a:schemeClr val="tx1"/>
                          </a:solidFill>
                          <a:effectLst/>
                          <a:latin typeface="Aptos" panose="020B0004020202020204" pitchFamily="34" charset="0"/>
                        </a:rPr>
                        <a:t>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r>
                        <a:rPr lang="en-US" sz="900" b="1" i="0" u="none" strike="noStrike">
                          <a:solidFill>
                            <a:schemeClr val="tx1"/>
                          </a:solidFill>
                          <a:effectLst/>
                          <a:latin typeface="Aptos" panose="020B0004020202020204" pitchFamily="34" charset="0"/>
                        </a:rPr>
                        <a:t>Rent PSF</a:t>
                      </a:r>
                    </a:p>
                  </a:txBody>
                  <a:tcPr marL="0" marR="0" marT="0" marB="0" anchor="b">
                    <a:lnL>
                      <a:noFill/>
                    </a:lnL>
                    <a:lnR>
                      <a:noFill/>
                    </a:lnR>
                    <a:lnT>
                      <a:noFill/>
                    </a:lnT>
                    <a:lnB>
                      <a:noFill/>
                    </a:lnB>
                    <a:solidFill>
                      <a:schemeClr val="accent6">
                        <a:lumMod val="60000"/>
                        <a:lumOff val="40000"/>
                        <a:alpha val="36863"/>
                      </a:schemeClr>
                    </a:solidFill>
                  </a:tcPr>
                </a:tc>
                <a:tc>
                  <a:txBody>
                    <a:bodyPr/>
                    <a:lstStyle/>
                    <a:p>
                      <a:pPr algn="ctr" fontAlgn="b"/>
                      <a:endParaRPr lang="en-US" sz="900" b="1" i="0" u="none" strike="noStrike">
                        <a:solidFill>
                          <a:schemeClr val="tx1"/>
                        </a:solidFill>
                        <a:effectLst/>
                        <a:latin typeface="Aptos" panose="020B0004020202020204" pitchFamily="34" charset="0"/>
                      </a:endParaRPr>
                    </a:p>
                  </a:txBody>
                  <a:tcPr marL="0" marR="0" marT="0" marB="0" anchor="b">
                    <a:lnL>
                      <a:noFill/>
                    </a:lnL>
                    <a:lnR>
                      <a:noFill/>
                    </a:lnR>
                    <a:lnT>
                      <a:noFill/>
                    </a:lnT>
                    <a:lnB>
                      <a:noFill/>
                    </a:lnB>
                    <a:solidFill>
                      <a:schemeClr val="accent6">
                        <a:lumMod val="60000"/>
                        <a:lumOff val="40000"/>
                        <a:alpha val="36863"/>
                      </a:schemeClr>
                    </a:solidFill>
                  </a:tcPr>
                </a:tc>
                <a:extLst>
                  <a:ext uri="{0D108BD9-81ED-4DB2-BD59-A6C34878D82A}">
                    <a16:rowId xmlns:a16="http://schemas.microsoft.com/office/drawing/2014/main" val="3983178124"/>
                  </a:ext>
                </a:extLst>
              </a:tr>
              <a:tr h="48407">
                <a:tc>
                  <a:txBody>
                    <a:bodyPr/>
                    <a:lstStyle/>
                    <a:p>
                      <a:pPr algn="l" fontAlgn="ctr"/>
                      <a:r>
                        <a:rPr lang="en-US" sz="900" b="0" i="0" u="none" strike="noStrike">
                          <a:solidFill>
                            <a:srgbClr val="000000"/>
                          </a:solidFill>
                          <a:effectLst/>
                          <a:latin typeface="Aptos" panose="020B0004020202020204" pitchFamily="34" charset="0"/>
                        </a:rPr>
                        <a:t>1501 Kings Road</a:t>
                      </a:r>
                    </a:p>
                  </a:txBody>
                  <a:tcPr marL="6350" marR="6350" marT="6350"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Beard Integrated Systems</a:t>
                      </a:r>
                    </a:p>
                  </a:txBody>
                  <a:tcPr marL="6350" marR="6350" marT="63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154,923</a:t>
                      </a:r>
                    </a:p>
                  </a:txBody>
                  <a:tcPr marL="6350" marR="6350" marT="63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$7.50 </a:t>
                      </a:r>
                    </a:p>
                  </a:txBody>
                  <a:tcPr marL="6350" marR="6350" marT="635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3972391655"/>
                  </a:ext>
                </a:extLst>
              </a:tr>
              <a:tr h="48407">
                <a:tc>
                  <a:txBody>
                    <a:bodyPr/>
                    <a:lstStyle/>
                    <a:p>
                      <a:pPr algn="l" fontAlgn="ctr"/>
                      <a:r>
                        <a:rPr lang="en-US" sz="900" b="0" i="0" u="none" strike="noStrike">
                          <a:solidFill>
                            <a:srgbClr val="000000"/>
                          </a:solidFill>
                          <a:effectLst/>
                          <a:latin typeface="Aptos" panose="020B0004020202020204" pitchFamily="34" charset="0"/>
                        </a:rPr>
                        <a:t>12140 Vance Davis</a:t>
                      </a:r>
                    </a:p>
                  </a:txBody>
                  <a:tcPr marL="6350" marR="6350" marT="6350"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Icon Mechanical</a:t>
                      </a:r>
                    </a:p>
                  </a:txBody>
                  <a:tcPr marL="6350" marR="6350" marT="63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66,370</a:t>
                      </a:r>
                    </a:p>
                  </a:txBody>
                  <a:tcPr marL="6350" marR="6350" marT="635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$10.00 </a:t>
                      </a:r>
                    </a:p>
                  </a:txBody>
                  <a:tcPr marL="6350" marR="6350" marT="635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289017434"/>
                  </a:ext>
                </a:extLst>
              </a:tr>
              <a:tr h="84185">
                <a:tc>
                  <a:txBody>
                    <a:bodyPr/>
                    <a:lstStyle/>
                    <a:p>
                      <a:pPr algn="l" fontAlgn="ctr"/>
                      <a:r>
                        <a:rPr lang="en-US" sz="900" b="0" i="0" u="none" strike="noStrike">
                          <a:solidFill>
                            <a:srgbClr val="000000"/>
                          </a:solidFill>
                          <a:effectLst/>
                          <a:latin typeface="Aptos" panose="020B0004020202020204" pitchFamily="34" charset="0"/>
                        </a:rPr>
                        <a:t>1101 Venture Ct.</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l" fontAlgn="ctr"/>
                      <a:r>
                        <a:rPr lang="en-US" sz="900" b="0" i="0" u="none" strike="noStrike">
                          <a:solidFill>
                            <a:srgbClr val="000000"/>
                          </a:solidFill>
                          <a:effectLst/>
                          <a:latin typeface="Aptos" panose="020B0004020202020204" pitchFamily="34" charset="0"/>
                        </a:rPr>
                        <a:t>March Products Inc </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22,876</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$9.75 </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5668655"/>
                  </a:ext>
                </a:extLst>
              </a:tr>
              <a:tr h="84185">
                <a:tc>
                  <a:txBody>
                    <a:bodyPr/>
                    <a:lstStyle/>
                    <a:p>
                      <a:pPr algn="l" fontAlgn="ctr"/>
                      <a:r>
                        <a:rPr lang="en-US" sz="900" b="0" i="0" u="none" strike="noStrike">
                          <a:solidFill>
                            <a:srgbClr val="000000"/>
                          </a:solidFill>
                          <a:effectLst/>
                          <a:latin typeface="Aptos" panose="020B0004020202020204" pitchFamily="34" charset="0"/>
                        </a:rPr>
                        <a:t>150-152 Railroad</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l" fontAlgn="ctr"/>
                      <a:r>
                        <a:rPr lang="en-US" sz="900" b="0" i="0" u="none" strike="noStrike">
                          <a:solidFill>
                            <a:srgbClr val="000000"/>
                          </a:solidFill>
                          <a:effectLst/>
                          <a:latin typeface="Aptos" panose="020B0004020202020204" pitchFamily="34" charset="0"/>
                        </a:rPr>
                        <a:t>Event Link</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18,590</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$8.15 </a:t>
                      </a:r>
                    </a:p>
                  </a:txBody>
                  <a:tcPr marL="6350" marR="6350" marT="6350" marB="0" anchor="ctr">
                    <a:lnL>
                      <a:noFill/>
                    </a:lnL>
                    <a:lnR>
                      <a:noFill/>
                    </a:lnR>
                    <a:lnT>
                      <a:noFill/>
                    </a:lnT>
                    <a:lnB w="12700" cap="flat" cmpd="sng" algn="ctr">
                      <a:noFill/>
                      <a:prstDash val="solid"/>
                      <a:round/>
                      <a:headEnd type="none" w="med" len="med"/>
                      <a:tailEnd type="none" w="med" len="med"/>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943737171"/>
                  </a:ext>
                </a:extLst>
              </a:tr>
              <a:tr h="84185">
                <a:tc>
                  <a:txBody>
                    <a:bodyPr/>
                    <a:lstStyle/>
                    <a:p>
                      <a:pPr algn="l" fontAlgn="ctr"/>
                      <a:r>
                        <a:rPr lang="en-US" sz="900" b="0" i="0" u="none" strike="noStrike">
                          <a:solidFill>
                            <a:srgbClr val="000000"/>
                          </a:solidFill>
                          <a:effectLst/>
                          <a:latin typeface="Aptos" panose="020B0004020202020204" pitchFamily="34" charset="0"/>
                        </a:rPr>
                        <a:t>9176 Red Branch</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900" b="0" i="0" u="none" strike="noStrike">
                          <a:solidFill>
                            <a:srgbClr val="000000"/>
                          </a:solidFill>
                          <a:effectLst/>
                          <a:latin typeface="Aptos" panose="020B0004020202020204" pitchFamily="34" charset="0"/>
                        </a:rPr>
                        <a:t>Prime </a:t>
                      </a:r>
                      <a:r>
                        <a:rPr lang="en-US" sz="900" b="0" i="0" u="none" strike="noStrike" err="1">
                          <a:solidFill>
                            <a:srgbClr val="000000"/>
                          </a:solidFill>
                          <a:effectLst/>
                          <a:latin typeface="Aptos" panose="020B0004020202020204" pitchFamily="34" charset="0"/>
                        </a:rPr>
                        <a:t>Egrocery</a:t>
                      </a:r>
                      <a:r>
                        <a:rPr lang="en-US" sz="900" b="0" i="0" u="none" strike="noStrike">
                          <a:solidFill>
                            <a:srgbClr val="000000"/>
                          </a:solidFill>
                          <a:effectLst/>
                          <a:latin typeface="Aptos" panose="020B0004020202020204" pitchFamily="34" charset="0"/>
                        </a:rPr>
                        <a:t> Inc</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11,158</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ptos" panose="020B0004020202020204" pitchFamily="34" charset="0"/>
                        </a:rPr>
                        <a:t>$12.50 </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3133505"/>
                  </a:ext>
                </a:extLst>
              </a:tr>
              <a:tr h="48407">
                <a:tc>
                  <a:txBody>
                    <a:bodyPr/>
                    <a:lstStyle/>
                    <a:p>
                      <a:pPr algn="l" fontAlgn="b"/>
                      <a:r>
                        <a:rPr lang="en-US" sz="900" b="0" i="0" u="none" strike="noStrike">
                          <a:effectLst/>
                          <a:latin typeface="Aptos" panose="020B0004020202020204" pitchFamily="34" charset="0"/>
                        </a:rPr>
                        <a:t> </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b"/>
                      <a:r>
                        <a:rPr lang="en-US" sz="900" b="0" i="0" u="none" strike="noStrike">
                          <a:effectLst/>
                          <a:latin typeface="Aptos" panose="020B0004020202020204" pitchFamily="34" charset="0"/>
                        </a:rPr>
                        <a:t> </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900" b="1" i="0" u="none" strike="noStrike">
                          <a:effectLst/>
                          <a:latin typeface="Aptos" panose="020B0004020202020204" pitchFamily="34" charset="0"/>
                        </a:rPr>
                        <a:t>318,465</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900" b="1" i="0" u="none" strike="noStrike">
                          <a:effectLst/>
                          <a:latin typeface="Aptos" panose="020B0004020202020204" pitchFamily="34" charset="0"/>
                        </a:rPr>
                        <a:t>$8.99</a:t>
                      </a: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endParaRPr lang="en-US" sz="900" b="1" i="0" u="none" strike="noStrike">
                        <a:effectLst/>
                        <a:latin typeface="Aptos" panose="020B0004020202020204" pitchFamily="34" charset="0"/>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083101936"/>
                  </a:ext>
                </a:extLst>
              </a:tr>
            </a:tbl>
          </a:graphicData>
        </a:graphic>
      </p:graphicFrame>
      <p:graphicFrame>
        <p:nvGraphicFramePr>
          <p:cNvPr id="14" name="Table 13">
            <a:extLst>
              <a:ext uri="{FF2B5EF4-FFF2-40B4-BE49-F238E27FC236}">
                <a16:creationId xmlns:a16="http://schemas.microsoft.com/office/drawing/2014/main" id="{51A09D13-A393-AE54-A406-69F111D5F7A1}"/>
              </a:ext>
            </a:extLst>
          </p:cNvPr>
          <p:cNvGraphicFramePr>
            <a:graphicFrameLocks noGrp="1"/>
          </p:cNvGraphicFramePr>
          <p:nvPr/>
        </p:nvGraphicFramePr>
        <p:xfrm>
          <a:off x="2496632" y="5381423"/>
          <a:ext cx="8461775" cy="960120"/>
        </p:xfrm>
        <a:graphic>
          <a:graphicData uri="http://schemas.openxmlformats.org/drawingml/2006/table">
            <a:tbl>
              <a:tblPr/>
              <a:tblGrid>
                <a:gridCol w="1366983">
                  <a:extLst>
                    <a:ext uri="{9D8B030D-6E8A-4147-A177-3AD203B41FA5}">
                      <a16:colId xmlns:a16="http://schemas.microsoft.com/office/drawing/2014/main" val="1030380139"/>
                    </a:ext>
                  </a:extLst>
                </a:gridCol>
                <a:gridCol w="1468582">
                  <a:extLst>
                    <a:ext uri="{9D8B030D-6E8A-4147-A177-3AD203B41FA5}">
                      <a16:colId xmlns:a16="http://schemas.microsoft.com/office/drawing/2014/main" val="1727306762"/>
                    </a:ext>
                  </a:extLst>
                </a:gridCol>
                <a:gridCol w="1016000">
                  <a:extLst>
                    <a:ext uri="{9D8B030D-6E8A-4147-A177-3AD203B41FA5}">
                      <a16:colId xmlns:a16="http://schemas.microsoft.com/office/drawing/2014/main" val="2569629059"/>
                    </a:ext>
                  </a:extLst>
                </a:gridCol>
                <a:gridCol w="4610210">
                  <a:extLst>
                    <a:ext uri="{9D8B030D-6E8A-4147-A177-3AD203B41FA5}">
                      <a16:colId xmlns:a16="http://schemas.microsoft.com/office/drawing/2014/main" val="2473937455"/>
                    </a:ext>
                  </a:extLst>
                </a:gridCol>
              </a:tblGrid>
              <a:tr h="69437">
                <a:tc>
                  <a:txBody>
                    <a:bodyPr/>
                    <a:lstStyle/>
                    <a:p>
                      <a:pPr marL="0" algn="l" eaLnBrk="1" fontAlgn="b" hangingPunct="1"/>
                      <a:r>
                        <a:rPr lang="en-US" sz="900" b="1" i="0" u="none" strike="noStrike">
                          <a:solidFill>
                            <a:schemeClr val="tx1"/>
                          </a:solidFill>
                          <a:effectLst/>
                          <a:latin typeface="Aptos"/>
                          <a:ea typeface="+mn-ea"/>
                          <a:cs typeface="+mn-cs"/>
                        </a:rPr>
                        <a:t>Property</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Tenant Move-Out</a:t>
                      </a:r>
                    </a:p>
                  </a:txBody>
                  <a:tcPr marL="0" marR="0" marT="0" marB="0" anchor="b">
                    <a:lnL>
                      <a:noFill/>
                    </a:lnL>
                    <a:lnR>
                      <a:noFill/>
                    </a:lnR>
                    <a:lnT>
                      <a:noFill/>
                    </a:lnT>
                    <a:lnB>
                      <a:noFill/>
                    </a:lnB>
                    <a:solidFill>
                      <a:schemeClr val="accent1">
                        <a:lumMod val="20000"/>
                        <a:lumOff val="80000"/>
                      </a:schemeClr>
                    </a:solidFill>
                  </a:tcPr>
                </a:tc>
                <a:tc>
                  <a:txBody>
                    <a:bodyPr/>
                    <a:lstStyle/>
                    <a:p>
                      <a:pPr marL="0" algn="ctr" eaLnBrk="1" fontAlgn="b" hangingPunct="1"/>
                      <a:r>
                        <a:rPr lang="en-US" sz="900" b="1" i="0" u="none" strike="noStrike">
                          <a:solidFill>
                            <a:schemeClr val="tx1"/>
                          </a:solidFill>
                          <a:effectLst/>
                          <a:latin typeface="Aptos"/>
                          <a:ea typeface="+mn-ea"/>
                          <a:cs typeface="+mn-cs"/>
                        </a:rPr>
                        <a:t>SF</a:t>
                      </a:r>
                    </a:p>
                  </a:txBody>
                  <a:tcPr marL="0" marR="0" marT="0" marB="0" anchor="b">
                    <a:lnL>
                      <a:noFill/>
                    </a:lnL>
                    <a:lnR>
                      <a:noFill/>
                    </a:lnR>
                    <a:lnT>
                      <a:noFill/>
                    </a:lnT>
                    <a:lnB>
                      <a:noFill/>
                    </a:lnB>
                    <a:solidFill>
                      <a:schemeClr val="accent1">
                        <a:lumMod val="20000"/>
                        <a:lumOff val="80000"/>
                      </a:schemeClr>
                    </a:solidFill>
                  </a:tcPr>
                </a:tc>
                <a:tc>
                  <a:txBody>
                    <a:bodyPr/>
                    <a:lstStyle/>
                    <a:p>
                      <a:pPr marL="0" algn="l" eaLnBrk="1" fontAlgn="b" hangingPunct="1"/>
                      <a:r>
                        <a:rPr lang="en-US" sz="900" b="1" i="0" u="none" strike="noStrike">
                          <a:solidFill>
                            <a:schemeClr val="tx1"/>
                          </a:solidFill>
                          <a:effectLst/>
                          <a:latin typeface="Aptos"/>
                          <a:ea typeface="+mn-ea"/>
                          <a:cs typeface="+mn-cs"/>
                        </a:rPr>
                        <a:t>Move-Out Reason</a:t>
                      </a:r>
                    </a:p>
                  </a:txBody>
                  <a:tcPr marL="12862" marR="0" marT="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85142806"/>
                  </a:ext>
                </a:extLst>
              </a:tr>
              <a:tr h="100090">
                <a:tc>
                  <a:txBody>
                    <a:bodyPr/>
                    <a:lstStyle/>
                    <a:p>
                      <a:pPr algn="l" fontAlgn="b"/>
                      <a:r>
                        <a:rPr lang="en-US" sz="900" b="0" i="0" u="none" strike="noStrike">
                          <a:effectLst/>
                          <a:latin typeface="Aptos"/>
                        </a:rPr>
                        <a:t>10755 Sanden Drive </a:t>
                      </a:r>
                    </a:p>
                  </a:txBody>
                  <a:tcPr marL="0" marR="0" marT="0" marB="0" anchor="b">
                    <a:lnL>
                      <a:noFill/>
                    </a:lnL>
                    <a:lnR>
                      <a:noFill/>
                    </a:lnR>
                    <a:lnT>
                      <a:noFill/>
                    </a:lnT>
                    <a:lnB>
                      <a:noFill/>
                    </a:lnB>
                    <a:noFill/>
                  </a:tcPr>
                </a:tc>
                <a:tc>
                  <a:txBody>
                    <a:bodyPr/>
                    <a:lstStyle/>
                    <a:p>
                      <a:pPr algn="l" fontAlgn="b"/>
                      <a:r>
                        <a:rPr lang="en-US" sz="900" b="0" i="0" u="none" strike="noStrike">
                          <a:effectLst/>
                          <a:latin typeface="Aptos"/>
                        </a:rPr>
                        <a:t>Pro-Craft General</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a:rPr>
                        <a:t>11,789</a:t>
                      </a:r>
                    </a:p>
                  </a:txBody>
                  <a:tcPr marL="0" marR="0" marT="0" marB="0" anchor="b">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Relocation for Business Contraction outside the Market</a:t>
                      </a:r>
                      <a:endParaRPr lang="en-US" sz="900" b="0" i="0" u="none" strike="noStrike">
                        <a:effectLst/>
                        <a:latin typeface="Aptos" panose="020B0004020202020204" pitchFamily="34" charset="0"/>
                      </a:endParaRP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3102735456"/>
                  </a:ext>
                </a:extLst>
              </a:tr>
              <a:tr h="100090">
                <a:tc>
                  <a:txBody>
                    <a:bodyPr/>
                    <a:lstStyle/>
                    <a:p>
                      <a:pPr algn="l" fontAlgn="b"/>
                      <a:r>
                        <a:rPr lang="en-US" sz="900" b="0" i="0" u="none" strike="noStrike">
                          <a:effectLst/>
                          <a:latin typeface="Aptos"/>
                        </a:rPr>
                        <a:t>120-200 Adams Blvd </a:t>
                      </a:r>
                    </a:p>
                  </a:txBody>
                  <a:tcPr marL="0" marR="0" marT="0" marB="0" anchor="b">
                    <a:lnL>
                      <a:noFill/>
                    </a:lnL>
                    <a:lnR>
                      <a:noFill/>
                    </a:lnR>
                    <a:lnT>
                      <a:noFill/>
                    </a:lnT>
                    <a:lnB>
                      <a:noFill/>
                    </a:lnB>
                    <a:noFill/>
                  </a:tcPr>
                </a:tc>
                <a:tc>
                  <a:txBody>
                    <a:bodyPr/>
                    <a:lstStyle/>
                    <a:p>
                      <a:pPr algn="l" fontAlgn="b"/>
                      <a:r>
                        <a:rPr lang="en-US" sz="900" b="0" i="0" u="none" strike="noStrike">
                          <a:effectLst/>
                          <a:latin typeface="Aptos"/>
                        </a:rPr>
                        <a:t>Hub Truck Rental Corp. </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a:rPr>
                        <a:t>0</a:t>
                      </a:r>
                    </a:p>
                  </a:txBody>
                  <a:tcPr marL="0" marR="0" marT="0" marB="0" anchor="b">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     Mutual Agreement FP Opportunity </a:t>
                      </a:r>
                    </a:p>
                  </a:txBody>
                  <a:tcPr marL="0" marR="0" marT="0" marB="0" anchor="b">
                    <a:lnL>
                      <a:noFill/>
                    </a:lnL>
                    <a:lnR>
                      <a:noFill/>
                    </a:lnR>
                    <a:lnT>
                      <a:noFill/>
                    </a:lnT>
                    <a:lnB>
                      <a:noFill/>
                    </a:lnB>
                    <a:noFill/>
                  </a:tcPr>
                </a:tc>
                <a:extLst>
                  <a:ext uri="{0D108BD9-81ED-4DB2-BD59-A6C34878D82A}">
                    <a16:rowId xmlns:a16="http://schemas.microsoft.com/office/drawing/2014/main" val="362858652"/>
                  </a:ext>
                </a:extLst>
              </a:tr>
              <a:tr h="100090">
                <a:tc>
                  <a:txBody>
                    <a:bodyPr/>
                    <a:lstStyle/>
                    <a:p>
                      <a:pPr algn="l" fontAlgn="b"/>
                      <a:r>
                        <a:rPr lang="en-US" sz="900" b="0" i="0" u="none" strike="noStrike">
                          <a:effectLst/>
                          <a:latin typeface="Aptos"/>
                        </a:rPr>
                        <a:t>1800-20 N Glenville Dr</a:t>
                      </a:r>
                    </a:p>
                  </a:txBody>
                  <a:tcPr marL="0" marR="0" marT="0" marB="0" anchor="b">
                    <a:lnL>
                      <a:noFill/>
                    </a:lnL>
                    <a:lnR>
                      <a:noFill/>
                    </a:lnR>
                    <a:lnT>
                      <a:noFill/>
                    </a:lnT>
                    <a:lnB>
                      <a:noFill/>
                    </a:lnB>
                    <a:noFill/>
                  </a:tcPr>
                </a:tc>
                <a:tc>
                  <a:txBody>
                    <a:bodyPr/>
                    <a:lstStyle/>
                    <a:p>
                      <a:pPr algn="l" fontAlgn="b"/>
                      <a:r>
                        <a:rPr lang="en-US" sz="900" b="0" i="0" u="none" strike="noStrike" err="1">
                          <a:effectLst/>
                          <a:latin typeface="Aptos"/>
                        </a:rPr>
                        <a:t>Polatomic</a:t>
                      </a:r>
                      <a:r>
                        <a:rPr lang="en-US" sz="900" b="0" i="0" u="none" strike="noStrike">
                          <a:effectLst/>
                          <a:latin typeface="Aptos"/>
                        </a:rPr>
                        <a:t>, Inc. </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a:rPr>
                        <a:t>6,790</a:t>
                      </a:r>
                    </a:p>
                  </a:txBody>
                  <a:tcPr marL="0" marR="0" marT="0" marB="0" anchor="b">
                    <a:lnL>
                      <a:noFill/>
                    </a:lnL>
                    <a:lnR>
                      <a:noFill/>
                    </a:lnR>
                    <a:lnT>
                      <a:noFill/>
                    </a:lnT>
                    <a:lnB>
                      <a:noFill/>
                    </a:lnB>
                    <a:noFill/>
                  </a:tcPr>
                </a:tc>
                <a:tc>
                  <a:txBody>
                    <a:bodyPr/>
                    <a:lstStyle/>
                    <a:p>
                      <a:pPr algn="l" fontAlgn="b"/>
                      <a:r>
                        <a:rPr lang="en-US" sz="900" b="0" i="0" u="none" strike="noStrike">
                          <a:effectLst/>
                          <a:latin typeface="Aptos" panose="020B0004020202020204" pitchFamily="34" charset="0"/>
                        </a:rPr>
                        <a:t>     Bankruptcy</a:t>
                      </a:r>
                    </a:p>
                  </a:txBody>
                  <a:tcPr marL="0" marR="0" marT="0" marB="0" anchor="b">
                    <a:lnL>
                      <a:noFill/>
                    </a:lnL>
                    <a:lnR>
                      <a:noFill/>
                    </a:lnR>
                    <a:lnT>
                      <a:noFill/>
                    </a:lnT>
                    <a:lnB>
                      <a:noFill/>
                    </a:lnB>
                    <a:noFill/>
                  </a:tcPr>
                </a:tc>
                <a:extLst>
                  <a:ext uri="{0D108BD9-81ED-4DB2-BD59-A6C34878D82A}">
                    <a16:rowId xmlns:a16="http://schemas.microsoft.com/office/drawing/2014/main" val="230330516"/>
                  </a:ext>
                </a:extLst>
              </a:tr>
              <a:tr h="100090">
                <a:tc>
                  <a:txBody>
                    <a:bodyPr/>
                    <a:lstStyle/>
                    <a:p>
                      <a:pPr algn="l" fontAlgn="b"/>
                      <a:r>
                        <a:rPr lang="en-US" sz="900" b="0" i="0" u="none" strike="noStrike">
                          <a:effectLst/>
                          <a:latin typeface="Aptos"/>
                        </a:rPr>
                        <a:t>3 Pearl Court </a:t>
                      </a:r>
                    </a:p>
                  </a:txBody>
                  <a:tcPr marL="0" marR="0" marT="0" marB="0" anchor="b">
                    <a:lnL>
                      <a:noFill/>
                    </a:lnL>
                    <a:lnR>
                      <a:noFill/>
                    </a:lnR>
                    <a:lnT>
                      <a:noFill/>
                    </a:lnT>
                    <a:lnB>
                      <a:noFill/>
                    </a:lnB>
                    <a:noFill/>
                  </a:tcPr>
                </a:tc>
                <a:tc>
                  <a:txBody>
                    <a:bodyPr/>
                    <a:lstStyle/>
                    <a:p>
                      <a:pPr algn="l" fontAlgn="b"/>
                      <a:r>
                        <a:rPr lang="en-US" sz="900" b="0" i="0" u="none" strike="noStrike">
                          <a:effectLst/>
                          <a:latin typeface="Aptos"/>
                        </a:rPr>
                        <a:t>PORVEN, LTD. </a:t>
                      </a:r>
                    </a:p>
                  </a:txBody>
                  <a:tcPr marL="0" marR="0" marT="0" marB="0" anchor="b">
                    <a:lnL>
                      <a:noFill/>
                    </a:lnL>
                    <a:lnR>
                      <a:noFill/>
                    </a:lnR>
                    <a:lnT>
                      <a:noFill/>
                    </a:lnT>
                    <a:lnB>
                      <a:noFill/>
                    </a:lnB>
                    <a:noFill/>
                  </a:tcPr>
                </a:tc>
                <a:tc>
                  <a:txBody>
                    <a:bodyPr/>
                    <a:lstStyle/>
                    <a:p>
                      <a:pPr algn="ctr" fontAlgn="b"/>
                      <a:r>
                        <a:rPr lang="en-US" sz="900" b="0" i="0" u="none" strike="noStrike">
                          <a:effectLst/>
                          <a:latin typeface="Aptos"/>
                        </a:rPr>
                        <a:t>9,500</a:t>
                      </a:r>
                    </a:p>
                  </a:txBody>
                  <a:tcPr marL="0" marR="0" marT="0" marB="0" anchor="b">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Relocation for Business Expansion within the Market</a:t>
                      </a:r>
                      <a:endParaRPr lang="en-US" sz="900" b="0" i="0" u="none" strike="noStrike">
                        <a:effectLst/>
                        <a:latin typeface="Aptos" panose="020B0004020202020204" pitchFamily="34" charset="0"/>
                      </a:endParaRPr>
                    </a:p>
                  </a:txBody>
                  <a:tcPr marL="114300" marR="0" marT="0" marB="0" anchor="b">
                    <a:lnL>
                      <a:noFill/>
                    </a:lnL>
                    <a:lnR>
                      <a:noFill/>
                    </a:lnR>
                    <a:lnT>
                      <a:noFill/>
                    </a:lnT>
                    <a:lnB>
                      <a:noFill/>
                    </a:lnB>
                    <a:solidFill>
                      <a:schemeClr val="bg1"/>
                    </a:solidFill>
                  </a:tcPr>
                </a:tc>
                <a:extLst>
                  <a:ext uri="{0D108BD9-81ED-4DB2-BD59-A6C34878D82A}">
                    <a16:rowId xmlns:a16="http://schemas.microsoft.com/office/drawing/2014/main" val="3289276892"/>
                  </a:ext>
                </a:extLst>
              </a:tr>
              <a:tr h="100090">
                <a:tc>
                  <a:txBody>
                    <a:bodyPr/>
                    <a:lstStyle/>
                    <a:p>
                      <a:pPr algn="l" fontAlgn="b"/>
                      <a:r>
                        <a:rPr lang="en-US" sz="900" b="0" i="0" u="none" strike="noStrike">
                          <a:effectLst/>
                          <a:latin typeface="Aptos"/>
                        </a:rPr>
                        <a:t>3285 Saturn Ct </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US" sz="900" b="0" i="0" u="none" strike="noStrike">
                          <a:effectLst/>
                          <a:latin typeface="Aptos"/>
                        </a:rPr>
                        <a:t>DCO Distribution, Inc. </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900" b="0" i="0" u="none" strike="noStrike">
                          <a:effectLst/>
                          <a:latin typeface="Aptos"/>
                        </a:rPr>
                        <a:t>35,911</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US" sz="900" b="0" i="0" u="none" strike="noStrike">
                          <a:effectLst/>
                          <a:latin typeface="Aptos" panose="020B0004020202020204" pitchFamily="34" charset="0"/>
                        </a:rPr>
                        <a:t>     Business Closure</a:t>
                      </a:r>
                    </a:p>
                  </a:txBody>
                  <a:tcPr marL="0" marR="0" marT="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7140241"/>
                  </a:ext>
                </a:extLst>
              </a:tr>
              <a:tr h="100090">
                <a:tc>
                  <a:txBody>
                    <a:bodyPr/>
                    <a:lstStyle/>
                    <a:p>
                      <a:pPr algn="l" fontAlgn="b"/>
                      <a:endParaRPr lang="en-US" sz="900" b="0"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en-US" sz="900" b="0"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r>
                        <a:rPr lang="en-US" sz="900" b="1" i="0" u="none" strike="noStrike">
                          <a:solidFill>
                            <a:schemeClr val="tx1"/>
                          </a:solidFill>
                          <a:effectLst/>
                          <a:latin typeface="Aptos"/>
                        </a:rPr>
                        <a:t>63,990</a:t>
                      </a: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en-US" sz="900" b="0" i="0" u="none" strike="noStrike">
                        <a:effectLst/>
                        <a:latin typeface="Aptos"/>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50059344"/>
                  </a:ext>
                </a:extLst>
              </a:tr>
            </a:tbl>
          </a:graphicData>
        </a:graphic>
      </p:graphicFrame>
      <p:sp>
        <p:nvSpPr>
          <p:cNvPr id="4" name="TextBox 3">
            <a:extLst>
              <a:ext uri="{FF2B5EF4-FFF2-40B4-BE49-F238E27FC236}">
                <a16:creationId xmlns:a16="http://schemas.microsoft.com/office/drawing/2014/main" id="{F3807AF2-027A-4D8C-6727-34692C099BCE}"/>
              </a:ext>
            </a:extLst>
          </p:cNvPr>
          <p:cNvSpPr txBox="1"/>
          <p:nvPr/>
        </p:nvSpPr>
        <p:spPr>
          <a:xfrm>
            <a:off x="562196" y="3538148"/>
            <a:ext cx="10206121" cy="338554"/>
          </a:xfrm>
          <a:prstGeom prst="rect">
            <a:avLst/>
          </a:prstGeom>
          <a:noFill/>
        </p:spPr>
        <p:txBody>
          <a:bodyPr wrap="square" rtlCol="0">
            <a:spAutoFit/>
          </a:bodyPr>
          <a:lstStyle/>
          <a:p>
            <a:r>
              <a:rPr lang="en-US" sz="800">
                <a:latin typeface="Aptos" panose="020B0004020202020204" pitchFamily="34" charset="0"/>
              </a:rPr>
              <a:t>*An adjustment to the Q4 End Period Fund SF was made to account for acquisition and disposition activity that was previously excluded – Raines, </a:t>
            </a:r>
            <a:r>
              <a:rPr lang="en-US" sz="800" b="0" i="0" u="none" strike="noStrike">
                <a:effectLst/>
                <a:latin typeface="Aptos" panose="020B0004020202020204" pitchFamily="34" charset="0"/>
              </a:rPr>
              <a:t>8490 Seward Rd, 825 26th St, 1670 Frontenac Rd.</a:t>
            </a:r>
          </a:p>
          <a:p>
            <a:r>
              <a:rPr lang="en-US" sz="800">
                <a:latin typeface="Aptos" panose="020B0004020202020204" pitchFamily="34" charset="0"/>
              </a:rPr>
              <a:t>**Pending Terminations include: Melissa Cueller and </a:t>
            </a:r>
            <a:r>
              <a:rPr lang="en-US" sz="800" b="0" i="0">
                <a:solidFill>
                  <a:srgbClr val="1D1C1D"/>
                </a:solidFill>
                <a:effectLst/>
                <a:latin typeface="Slack-Lato"/>
              </a:rPr>
              <a:t>Jeffrey Scott </a:t>
            </a:r>
            <a:r>
              <a:rPr lang="en-US" sz="800" b="0" i="0" err="1">
                <a:solidFill>
                  <a:srgbClr val="1D1C1D"/>
                </a:solidFill>
                <a:effectLst/>
                <a:latin typeface="Slack-Lato"/>
              </a:rPr>
              <a:t>Crocoll</a:t>
            </a:r>
            <a:r>
              <a:rPr lang="en-US" sz="800" b="0" i="0">
                <a:solidFill>
                  <a:srgbClr val="1D1C1D"/>
                </a:solidFill>
                <a:effectLst/>
                <a:latin typeface="Slack-Lato"/>
              </a:rPr>
              <a:t>, dba MT Training Center </a:t>
            </a:r>
            <a:r>
              <a:rPr lang="en-US" sz="800">
                <a:latin typeface="Aptos" panose="020B0004020202020204" pitchFamily="34" charset="0"/>
              </a:rPr>
              <a:t> </a:t>
            </a:r>
          </a:p>
        </p:txBody>
      </p:sp>
    </p:spTree>
    <p:extLst>
      <p:ext uri="{BB962C8B-B14F-4D97-AF65-F5344CB8AC3E}">
        <p14:creationId xmlns:p14="http://schemas.microsoft.com/office/powerpoint/2010/main" val="12363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8012D-53CE-EFDF-6A1F-7149C480B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C01D2-C78B-08DE-78BC-F11251DF3CC1}"/>
              </a:ext>
            </a:extLst>
          </p:cNvPr>
          <p:cNvSpPr>
            <a:spLocks noGrp="1"/>
          </p:cNvSpPr>
          <p:nvPr>
            <p:ph type="title"/>
          </p:nvPr>
        </p:nvSpPr>
        <p:spPr/>
        <p:txBody>
          <a:bodyPr/>
          <a:lstStyle/>
          <a:p>
            <a:r>
              <a:rPr lang="en-US"/>
              <a:t>Current Vacant Spaces | Property Level </a:t>
            </a:r>
            <a:r>
              <a:rPr lang="en-US" b="0"/>
              <a:t>Leasing Updates – Fund 3</a:t>
            </a:r>
          </a:p>
        </p:txBody>
      </p:sp>
      <p:sp>
        <p:nvSpPr>
          <p:cNvPr id="11" name="Content Placeholder 4">
            <a:extLst>
              <a:ext uri="{FF2B5EF4-FFF2-40B4-BE49-F238E27FC236}">
                <a16:creationId xmlns:a16="http://schemas.microsoft.com/office/drawing/2014/main" id="{0D1D9437-FBC0-8AB0-0F98-2A35ABBDFA81}"/>
              </a:ext>
            </a:extLst>
          </p:cNvPr>
          <p:cNvSpPr txBox="1">
            <a:spLocks/>
          </p:cNvSpPr>
          <p:nvPr/>
        </p:nvSpPr>
        <p:spPr>
          <a:xfrm>
            <a:off x="406398" y="1152934"/>
            <a:ext cx="11208353" cy="511865"/>
          </a:xfrm>
          <a:prstGeom prst="rect">
            <a:avLst/>
          </a:prstGeom>
          <a:solidFill>
            <a:schemeClr val="bg1">
              <a:lumMod val="95000"/>
            </a:schemeClr>
          </a:solidFill>
        </p:spPr>
        <p:txBody>
          <a:bodyPr wrap="square" lIns="0" tIns="0" rIns="0" bIns="0" anchor="ctr">
            <a:normAutofit/>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defTabSz="914400"/>
            <a:r>
              <a:rPr lang="en-US" sz="1100" kern="0">
                <a:latin typeface="Lato Medium"/>
                <a:ea typeface="Lato Medium"/>
                <a:cs typeface="Lato Medium"/>
              </a:rPr>
              <a:t>22 suites are currently vacant with a </a:t>
            </a:r>
            <a:r>
              <a:rPr lang="en-US" sz="1100" kern="0" err="1">
                <a:latin typeface="Lato Medium"/>
                <a:ea typeface="Lato Medium"/>
                <a:cs typeface="Lato Medium"/>
              </a:rPr>
              <a:t>wtd</a:t>
            </a:r>
            <a:r>
              <a:rPr lang="en-US" sz="1100" kern="0">
                <a:latin typeface="Lato Medium"/>
                <a:ea typeface="Lato Medium"/>
                <a:cs typeface="Lato Medium"/>
              </a:rPr>
              <a:t> avg downtime to date of </a:t>
            </a:r>
            <a:r>
              <a:rPr lang="en-US" sz="1100" b="1" kern="0">
                <a:latin typeface="Lato Medium"/>
                <a:ea typeface="Lato Medium"/>
                <a:cs typeface="Lato Medium"/>
              </a:rPr>
              <a:t>10 months as of Q1 2025 and an additional forecasted lease-up time of 5 months starting 4/1/2025</a:t>
            </a:r>
            <a:r>
              <a:rPr lang="en-US" sz="1100" kern="0">
                <a:latin typeface="Lato Medium"/>
                <a:ea typeface="Lato Medium"/>
                <a:cs typeface="Lato Medium"/>
              </a:rPr>
              <a:t>. </a:t>
            </a:r>
          </a:p>
          <a:p>
            <a:pPr lvl="1" defTabSz="914400"/>
            <a:r>
              <a:rPr lang="en-US" sz="1000" kern="0">
                <a:latin typeface="Lato Medium"/>
                <a:ea typeface="Lato Medium"/>
                <a:cs typeface="Lato Medium"/>
              </a:rPr>
              <a:t>This list does not include termination of Ericsson (121K SF) which is effective 4/1/2025. </a:t>
            </a:r>
          </a:p>
        </p:txBody>
      </p:sp>
      <p:graphicFrame>
        <p:nvGraphicFramePr>
          <p:cNvPr id="6" name="Table 5">
            <a:extLst>
              <a:ext uri="{FF2B5EF4-FFF2-40B4-BE49-F238E27FC236}">
                <a16:creationId xmlns:a16="http://schemas.microsoft.com/office/drawing/2014/main" id="{80026063-617D-BE6D-055D-973D4F18FDA5}"/>
              </a:ext>
            </a:extLst>
          </p:cNvPr>
          <p:cNvGraphicFramePr>
            <a:graphicFrameLocks noGrp="1"/>
          </p:cNvGraphicFramePr>
          <p:nvPr>
            <p:extLst>
              <p:ext uri="{D42A27DB-BD31-4B8C-83A1-F6EECF244321}">
                <p14:modId xmlns:p14="http://schemas.microsoft.com/office/powerpoint/2010/main" val="2607465051"/>
              </p:ext>
            </p:extLst>
          </p:nvPr>
        </p:nvGraphicFramePr>
        <p:xfrm>
          <a:off x="317907" y="1732726"/>
          <a:ext cx="11208353" cy="4389120"/>
        </p:xfrm>
        <a:graphic>
          <a:graphicData uri="http://schemas.openxmlformats.org/drawingml/2006/table">
            <a:tbl>
              <a:tblPr/>
              <a:tblGrid>
                <a:gridCol w="802970">
                  <a:extLst>
                    <a:ext uri="{9D8B030D-6E8A-4147-A177-3AD203B41FA5}">
                      <a16:colId xmlns:a16="http://schemas.microsoft.com/office/drawing/2014/main" val="2564562546"/>
                    </a:ext>
                  </a:extLst>
                </a:gridCol>
                <a:gridCol w="1371986">
                  <a:extLst>
                    <a:ext uri="{9D8B030D-6E8A-4147-A177-3AD203B41FA5}">
                      <a16:colId xmlns:a16="http://schemas.microsoft.com/office/drawing/2014/main" val="705639120"/>
                    </a:ext>
                  </a:extLst>
                </a:gridCol>
                <a:gridCol w="378156">
                  <a:extLst>
                    <a:ext uri="{9D8B030D-6E8A-4147-A177-3AD203B41FA5}">
                      <a16:colId xmlns:a16="http://schemas.microsoft.com/office/drawing/2014/main" val="2470149933"/>
                    </a:ext>
                  </a:extLst>
                </a:gridCol>
                <a:gridCol w="462116">
                  <a:extLst>
                    <a:ext uri="{9D8B030D-6E8A-4147-A177-3AD203B41FA5}">
                      <a16:colId xmlns:a16="http://schemas.microsoft.com/office/drawing/2014/main" val="1030643620"/>
                    </a:ext>
                  </a:extLst>
                </a:gridCol>
                <a:gridCol w="599768">
                  <a:extLst>
                    <a:ext uri="{9D8B030D-6E8A-4147-A177-3AD203B41FA5}">
                      <a16:colId xmlns:a16="http://schemas.microsoft.com/office/drawing/2014/main" val="622518349"/>
                    </a:ext>
                  </a:extLst>
                </a:gridCol>
                <a:gridCol w="865239">
                  <a:extLst>
                    <a:ext uri="{9D8B030D-6E8A-4147-A177-3AD203B41FA5}">
                      <a16:colId xmlns:a16="http://schemas.microsoft.com/office/drawing/2014/main" val="3402908919"/>
                    </a:ext>
                  </a:extLst>
                </a:gridCol>
                <a:gridCol w="648929">
                  <a:extLst>
                    <a:ext uri="{9D8B030D-6E8A-4147-A177-3AD203B41FA5}">
                      <a16:colId xmlns:a16="http://schemas.microsoft.com/office/drawing/2014/main" val="1127220954"/>
                    </a:ext>
                  </a:extLst>
                </a:gridCol>
                <a:gridCol w="914400">
                  <a:extLst>
                    <a:ext uri="{9D8B030D-6E8A-4147-A177-3AD203B41FA5}">
                      <a16:colId xmlns:a16="http://schemas.microsoft.com/office/drawing/2014/main" val="984065312"/>
                    </a:ext>
                  </a:extLst>
                </a:gridCol>
                <a:gridCol w="845573">
                  <a:extLst>
                    <a:ext uri="{9D8B030D-6E8A-4147-A177-3AD203B41FA5}">
                      <a16:colId xmlns:a16="http://schemas.microsoft.com/office/drawing/2014/main" val="2182338260"/>
                    </a:ext>
                  </a:extLst>
                </a:gridCol>
                <a:gridCol w="4319216">
                  <a:extLst>
                    <a:ext uri="{9D8B030D-6E8A-4147-A177-3AD203B41FA5}">
                      <a16:colId xmlns:a16="http://schemas.microsoft.com/office/drawing/2014/main" val="3134771632"/>
                    </a:ext>
                  </a:extLst>
                </a:gridCol>
              </a:tblGrid>
              <a:tr h="0">
                <a:tc>
                  <a:txBody>
                    <a:bodyPr/>
                    <a:lstStyle/>
                    <a:p>
                      <a:pPr algn="l" fontAlgn="b"/>
                      <a:r>
                        <a:rPr lang="en-US" sz="800" b="1" i="0" u="none" strike="noStrike">
                          <a:solidFill>
                            <a:srgbClr val="FFFFFF"/>
                          </a:solidFill>
                          <a:effectLst/>
                          <a:latin typeface="Aptos"/>
                        </a:rPr>
                        <a:t>Market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Property</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Vacant SF</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Suite Count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 WA Rent PSF</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Annual Rent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tc>
                  <a:txBody>
                    <a:bodyPr/>
                    <a:lstStyle/>
                    <a:p>
                      <a:pPr algn="l" fontAlgn="b"/>
                      <a:r>
                        <a:rPr lang="en-US" sz="800" b="1" i="0" u="none" strike="noStrike">
                          <a:solidFill>
                            <a:srgbClr val="FFFFFF"/>
                          </a:solidFill>
                          <a:effectLst/>
                          <a:latin typeface="Aptos"/>
                        </a:rPr>
                        <a:t>Actual Downtime</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ptos"/>
                        </a:rPr>
                        <a:t>1Q25 Remining Downtime MLA</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ctr" fontAlgn="b"/>
                      <a:r>
                        <a:rPr lang="en-US" sz="800" b="1" i="0" u="none" strike="noStrike">
                          <a:solidFill>
                            <a:srgbClr val="FFFFFF"/>
                          </a:solidFill>
                          <a:effectLst/>
                          <a:latin typeface="Aptos"/>
                        </a:rPr>
                        <a:t>Forecasted DT</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D88600"/>
                    </a:solidFill>
                  </a:tcPr>
                </a:tc>
                <a:tc>
                  <a:txBody>
                    <a:bodyPr/>
                    <a:lstStyle/>
                    <a:p>
                      <a:pPr algn="l" fontAlgn="b"/>
                      <a:r>
                        <a:rPr lang="en-US" sz="800" b="1" i="0" u="none" strike="noStrike">
                          <a:solidFill>
                            <a:srgbClr val="FFFFFF"/>
                          </a:solidFill>
                          <a:effectLst/>
                          <a:latin typeface="Aptos"/>
                        </a:rPr>
                        <a:t>Leasing Updates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33404F"/>
                    </a:solidFill>
                  </a:tcPr>
                </a:tc>
                <a:extLst>
                  <a:ext uri="{0D108BD9-81ED-4DB2-BD59-A6C34878D82A}">
                    <a16:rowId xmlns:a16="http://schemas.microsoft.com/office/drawing/2014/main" val="3837595944"/>
                  </a:ext>
                </a:extLst>
              </a:tr>
              <a:tr h="0">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1801 S. GSW Parkway</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88,458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Arial"/>
                        </a:rPr>
                        <a:t>3</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6.25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         552,863 </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25</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800" b="0" i="0" u="none" strike="noStrike">
                          <a:solidFill>
                            <a:srgbClr val="000000"/>
                          </a:solidFill>
                          <a:effectLst/>
                          <a:latin typeface="Arial"/>
                        </a:rPr>
                        <a:t>34</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Arial"/>
                        </a:rPr>
                        <a:t>Make-ready underway-restarting leasing efforts in 2 weeks</a:t>
                      </a:r>
                    </a:p>
                  </a:txBody>
                  <a:tcPr marL="0" marR="0" marT="0"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1945420007"/>
                  </a:ext>
                </a:extLst>
              </a:tr>
              <a:tr h="0">
                <a:tc>
                  <a:txBody>
                    <a:bodyPr/>
                    <a:lstStyle/>
                    <a:p>
                      <a:pPr algn="l" fontAlgn="b"/>
                      <a:r>
                        <a:rPr lang="en-US" sz="800" b="0" i="0" u="none" strike="noStrike">
                          <a:solidFill>
                            <a:srgbClr val="000000"/>
                          </a:solidFill>
                          <a:effectLst/>
                          <a:latin typeface="Arial"/>
                        </a:rPr>
                        <a:t>Baltimore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7120 Ambassador Road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6,541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11.50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75,222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28</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Marketing for lease while simultaneously marketing the property for sale</a:t>
                      </a:r>
                    </a:p>
                  </a:txBody>
                  <a:tcPr marL="0" marR="0" marT="0" marB="0" anchor="b">
                    <a:lnL>
                      <a:noFill/>
                    </a:lnL>
                    <a:lnR>
                      <a:noFill/>
                    </a:lnR>
                    <a:lnT>
                      <a:noFill/>
                    </a:lnT>
                    <a:lnB>
                      <a:noFill/>
                    </a:lnB>
                    <a:noFill/>
                  </a:tcPr>
                </a:tc>
                <a:extLst>
                  <a:ext uri="{0D108BD9-81ED-4DB2-BD59-A6C34878D82A}">
                    <a16:rowId xmlns:a16="http://schemas.microsoft.com/office/drawing/2014/main" val="1273059671"/>
                  </a:ext>
                </a:extLst>
              </a:tr>
              <a:tr h="0">
                <a:tc>
                  <a:txBody>
                    <a:bodyPr/>
                    <a:lstStyle/>
                    <a:p>
                      <a:pPr algn="l" fontAlgn="b"/>
                      <a:r>
                        <a:rPr lang="en-US" sz="800" b="0" i="0" u="none" strike="noStrike">
                          <a:solidFill>
                            <a:srgbClr val="000000"/>
                          </a:solidFill>
                          <a:effectLst/>
                          <a:latin typeface="Arial"/>
                        </a:rPr>
                        <a:t>Baltimore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9176 Red Branch</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4,510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54,120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19</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Trading paper with prospect while simultaneously marketing the property for sale</a:t>
                      </a:r>
                    </a:p>
                  </a:txBody>
                  <a:tcPr marL="0" marR="0" marT="0" marB="0" anchor="b">
                    <a:lnL>
                      <a:noFill/>
                    </a:lnL>
                    <a:lnR>
                      <a:noFill/>
                    </a:lnR>
                    <a:lnT>
                      <a:noFill/>
                    </a:lnT>
                    <a:lnB>
                      <a:noFill/>
                    </a:lnB>
                    <a:noFill/>
                  </a:tcPr>
                </a:tc>
                <a:extLst>
                  <a:ext uri="{0D108BD9-81ED-4DB2-BD59-A6C34878D82A}">
                    <a16:rowId xmlns:a16="http://schemas.microsoft.com/office/drawing/2014/main" val="1403851127"/>
                  </a:ext>
                </a:extLst>
              </a:tr>
              <a:tr h="0">
                <a:tc>
                  <a:txBody>
                    <a:bodyPr/>
                    <a:lstStyle/>
                    <a:p>
                      <a:pPr algn="l" fontAlgn="b"/>
                      <a:r>
                        <a:rPr lang="en-US" sz="800" b="0" i="0" u="none" strike="noStrike">
                          <a:solidFill>
                            <a:srgbClr val="000000"/>
                          </a:solidFill>
                          <a:effectLst/>
                          <a:latin typeface="Arial"/>
                        </a:rPr>
                        <a:t>Cincinnati</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4000-4024 Precision Dr</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75,000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5.24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393,000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15</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18</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New brokerage group engaged – one offer to purchase property</a:t>
                      </a:r>
                    </a:p>
                  </a:txBody>
                  <a:tcPr marL="0" marR="0" marT="0" marB="0" anchor="b">
                    <a:lnL>
                      <a:noFill/>
                    </a:lnL>
                    <a:lnR>
                      <a:noFill/>
                    </a:lnR>
                    <a:lnT>
                      <a:noFill/>
                    </a:lnT>
                    <a:lnB>
                      <a:noFill/>
                    </a:lnB>
                    <a:noFill/>
                  </a:tcPr>
                </a:tc>
                <a:extLst>
                  <a:ext uri="{0D108BD9-81ED-4DB2-BD59-A6C34878D82A}">
                    <a16:rowId xmlns:a16="http://schemas.microsoft.com/office/drawing/2014/main" val="1752800582"/>
                  </a:ext>
                </a:extLst>
              </a:tr>
              <a:tr h="0">
                <a:tc>
                  <a:txBody>
                    <a:bodyPr/>
                    <a:lstStyle/>
                    <a:p>
                      <a:pPr algn="l" fontAlgn="b"/>
                      <a:r>
                        <a:rPr lang="en-US" sz="800" b="0" i="0" u="none" strike="noStrike">
                          <a:solidFill>
                            <a:srgbClr val="000000"/>
                          </a:solidFill>
                          <a:effectLst/>
                          <a:latin typeface="Arial"/>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3338-3352 Democrat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24,000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108,000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14</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23</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No recent activity on either 12K SF space</a:t>
                      </a:r>
                      <a:endParaRPr lang="en-US" sz="800" b="0" i="0" u="none" strike="noStrike">
                        <a:solidFill>
                          <a:srgbClr val="000000"/>
                        </a:solidFill>
                        <a:effectLst/>
                        <a:latin typeface="Arial" panose="020B06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972855560"/>
                  </a:ext>
                </a:extLst>
              </a:tr>
              <a:tr h="0">
                <a:tc>
                  <a:txBody>
                    <a:bodyPr/>
                    <a:lstStyle/>
                    <a:p>
                      <a:pPr algn="l" fontAlgn="b"/>
                      <a:r>
                        <a:rPr lang="en-US" sz="800" b="0" i="0" u="none" strike="noStrike">
                          <a:solidFill>
                            <a:srgbClr val="000000"/>
                          </a:solidFill>
                          <a:effectLst/>
                          <a:latin typeface="Arial"/>
                        </a:rPr>
                        <a:t>Florida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4570 NW 128th Street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39,515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12.75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503,816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FM Increased DT by 3m.  Previously April Start Date moved to July</a:t>
                      </a:r>
                    </a:p>
                  </a:txBody>
                  <a:tcPr marL="0" marR="0" marT="0" marB="0" anchor="b">
                    <a:lnL>
                      <a:noFill/>
                    </a:lnL>
                    <a:lnR>
                      <a:noFill/>
                    </a:lnR>
                    <a:lnT>
                      <a:noFill/>
                    </a:lnT>
                    <a:lnB>
                      <a:noFill/>
                    </a:lnB>
                    <a:noFill/>
                  </a:tcPr>
                </a:tc>
                <a:extLst>
                  <a:ext uri="{0D108BD9-81ED-4DB2-BD59-A6C34878D82A}">
                    <a16:rowId xmlns:a16="http://schemas.microsoft.com/office/drawing/2014/main" val="2890565134"/>
                  </a:ext>
                </a:extLst>
              </a:tr>
              <a:tr h="0">
                <a:tc>
                  <a:txBody>
                    <a:bodyPr/>
                    <a:lstStyle/>
                    <a:p>
                      <a:pPr algn="l" fontAlgn="b"/>
                      <a:r>
                        <a:rPr lang="en-US" sz="800" b="0" i="0" u="none" strike="noStrike">
                          <a:solidFill>
                            <a:srgbClr val="000000"/>
                          </a:solidFill>
                          <a:effectLst/>
                          <a:latin typeface="Arial"/>
                        </a:rPr>
                        <a:t>Long Island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120-200 Adams Blvd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128,096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2</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14.71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1,883,898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8</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15</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Make-ready underway; New brokerage group being engaged &amp; Broker Event in mid-May</a:t>
                      </a:r>
                    </a:p>
                  </a:txBody>
                  <a:tcPr marL="0" marR="0" marT="0" marB="0" anchor="b">
                    <a:lnL>
                      <a:noFill/>
                    </a:lnL>
                    <a:lnR>
                      <a:noFill/>
                    </a:lnR>
                    <a:lnT>
                      <a:noFill/>
                    </a:lnT>
                    <a:lnB>
                      <a:noFill/>
                    </a:lnB>
                    <a:noFill/>
                  </a:tcPr>
                </a:tc>
                <a:extLst>
                  <a:ext uri="{0D108BD9-81ED-4DB2-BD59-A6C34878D82A}">
                    <a16:rowId xmlns:a16="http://schemas.microsoft.com/office/drawing/2014/main" val="2155214190"/>
                  </a:ext>
                </a:extLst>
              </a:tr>
              <a:tr h="0">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9 S. Forrest Avenue</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6,380 </a:t>
                      </a:r>
                    </a:p>
                  </a:txBody>
                  <a:tcPr marL="0" marR="0" marT="0" marB="0" anchor="b">
                    <a:lnL>
                      <a:noFill/>
                    </a:lnL>
                    <a:lnR>
                      <a:noFill/>
                    </a:lnR>
                    <a:lnT>
                      <a:noFill/>
                    </a:lnT>
                    <a:lnB>
                      <a:noFill/>
                    </a:lnB>
                    <a:solidFill>
                      <a:srgbClr val="E2EFDA"/>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10.00 </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63,800 </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Agreed to terms with a tenant at $11.00</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3226455238"/>
                  </a:ext>
                </a:extLst>
              </a:tr>
              <a:tr h="0">
                <a:tc>
                  <a:txBody>
                    <a:bodyPr/>
                    <a:lstStyle/>
                    <a:p>
                      <a:pPr algn="l" fontAlgn="b"/>
                      <a:r>
                        <a:rPr lang="en-US" sz="800" b="0" i="0" u="none" strike="noStrike">
                          <a:solidFill>
                            <a:srgbClr val="000000"/>
                          </a:solidFill>
                          <a:effectLst/>
                          <a:latin typeface="Arial"/>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4026-4080 Senator Street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35,600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3.50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124,600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6</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13</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Trading paper with a prospect</a:t>
                      </a:r>
                      <a:endParaRPr lang="en-US" sz="800" b="0" i="0" u="none" strike="noStrike">
                        <a:solidFill>
                          <a:srgbClr val="000000"/>
                        </a:solidFill>
                        <a:effectLst/>
                        <a:latin typeface="Arial" panose="020B06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338416650"/>
                  </a:ext>
                </a:extLst>
              </a:tr>
              <a:tr h="0">
                <a:tc>
                  <a:txBody>
                    <a:bodyPr/>
                    <a:lstStyle/>
                    <a:p>
                      <a:pPr algn="l" fontAlgn="b"/>
                      <a:r>
                        <a:rPr lang="en-US" sz="800" b="0" i="0" u="none" strike="noStrike">
                          <a:solidFill>
                            <a:srgbClr val="000000"/>
                          </a:solidFill>
                          <a:effectLst/>
                          <a:latin typeface="Arial"/>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4179-4189 Senator 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16,500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5.00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82,500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9</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16</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Limited leasing activity </a:t>
                      </a:r>
                    </a:p>
                  </a:txBody>
                  <a:tcPr marL="0" marR="0" marT="0" marB="0" anchor="b">
                    <a:lnL>
                      <a:noFill/>
                    </a:lnL>
                    <a:lnR>
                      <a:noFill/>
                    </a:lnR>
                    <a:lnT>
                      <a:noFill/>
                    </a:lnT>
                    <a:lnB>
                      <a:noFill/>
                    </a:lnB>
                    <a:noFill/>
                  </a:tcPr>
                </a:tc>
                <a:extLst>
                  <a:ext uri="{0D108BD9-81ED-4DB2-BD59-A6C34878D82A}">
                    <a16:rowId xmlns:a16="http://schemas.microsoft.com/office/drawing/2014/main" val="3205243296"/>
                  </a:ext>
                </a:extLst>
              </a:tr>
              <a:tr h="0">
                <a:tc>
                  <a:txBody>
                    <a:bodyPr/>
                    <a:lstStyle/>
                    <a:p>
                      <a:pPr algn="l" fontAlgn="b"/>
                      <a:r>
                        <a:rPr lang="en-US" sz="800" b="0" i="0" u="none" strike="noStrike">
                          <a:solidFill>
                            <a:srgbClr val="000000"/>
                          </a:solidFill>
                          <a:effectLst/>
                          <a:latin typeface="Arial"/>
                        </a:rPr>
                        <a:t>Memphis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4533 Old Lamar Ave</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112,422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3.25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365,372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12</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19</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Make-ready underway</a:t>
                      </a:r>
                    </a:p>
                  </a:txBody>
                  <a:tcPr marL="0" marR="0" marT="0" marB="0" anchor="b">
                    <a:lnL>
                      <a:noFill/>
                    </a:lnL>
                    <a:lnR>
                      <a:noFill/>
                    </a:lnR>
                    <a:lnT>
                      <a:noFill/>
                    </a:lnT>
                    <a:lnB>
                      <a:noFill/>
                    </a:lnB>
                    <a:noFill/>
                  </a:tcPr>
                </a:tc>
                <a:extLst>
                  <a:ext uri="{0D108BD9-81ED-4DB2-BD59-A6C34878D82A}">
                    <a16:rowId xmlns:a16="http://schemas.microsoft.com/office/drawing/2014/main" val="2255537282"/>
                  </a:ext>
                </a:extLst>
              </a:tr>
              <a:tr h="0">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12621-12623 International Pkwy</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54,920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8.75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480,550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Make-ready underway</a:t>
                      </a:r>
                    </a:p>
                  </a:txBody>
                  <a:tcPr marL="0" marR="0" marT="0" marB="0" anchor="b">
                    <a:lnL>
                      <a:noFill/>
                    </a:lnL>
                    <a:lnR>
                      <a:noFill/>
                    </a:lnR>
                    <a:lnT>
                      <a:noFill/>
                    </a:lnT>
                    <a:lnB>
                      <a:noFill/>
                    </a:lnB>
                    <a:noFill/>
                  </a:tcPr>
                </a:tc>
                <a:extLst>
                  <a:ext uri="{0D108BD9-81ED-4DB2-BD59-A6C34878D82A}">
                    <a16:rowId xmlns:a16="http://schemas.microsoft.com/office/drawing/2014/main" val="4098195861"/>
                  </a:ext>
                </a:extLst>
              </a:tr>
              <a:tr h="0">
                <a:tc>
                  <a:txBody>
                    <a:bodyPr/>
                    <a:lstStyle/>
                    <a:p>
                      <a:pPr algn="l" fontAlgn="b"/>
                      <a:r>
                        <a:rPr lang="en-US" sz="800" b="0" i="0" u="none" strike="noStrike">
                          <a:solidFill>
                            <a:srgbClr val="000000"/>
                          </a:solidFill>
                          <a:effectLst/>
                          <a:latin typeface="Arial"/>
                        </a:rPr>
                        <a:t>Texas</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2220 Chemsearch Blvd</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38,667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7.75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299,669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Moderate make-ready underway</a:t>
                      </a:r>
                    </a:p>
                  </a:txBody>
                  <a:tcPr marL="0" marR="0" marT="0" marB="0" anchor="b">
                    <a:lnL>
                      <a:noFill/>
                    </a:lnL>
                    <a:lnR>
                      <a:noFill/>
                    </a:lnR>
                    <a:lnT>
                      <a:noFill/>
                    </a:lnT>
                    <a:lnB>
                      <a:noFill/>
                    </a:lnB>
                    <a:noFill/>
                  </a:tcPr>
                </a:tc>
                <a:extLst>
                  <a:ext uri="{0D108BD9-81ED-4DB2-BD59-A6C34878D82A}">
                    <a16:rowId xmlns:a16="http://schemas.microsoft.com/office/drawing/2014/main" val="3805029231"/>
                  </a:ext>
                </a:extLst>
              </a:tr>
              <a:tr h="0">
                <a:tc>
                  <a:txBody>
                    <a:bodyPr/>
                    <a:lstStyle/>
                    <a:p>
                      <a:pPr algn="l" fontAlgn="b"/>
                      <a:r>
                        <a:rPr lang="en-US" sz="800" b="0" i="0" u="none" strike="noStrike">
                          <a:solidFill>
                            <a:srgbClr val="000000"/>
                          </a:solidFill>
                          <a:effectLst/>
                          <a:latin typeface="Arial"/>
                        </a:rPr>
                        <a:t>Atlanta</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3285 Saturn Ct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35,911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12.64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453,915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Make-ready underway and trading paper with (2) prospects</a:t>
                      </a:r>
                    </a:p>
                  </a:txBody>
                  <a:tcPr marL="0" marR="0" marT="0" marB="0" anchor="b">
                    <a:lnL>
                      <a:noFill/>
                    </a:lnL>
                    <a:lnR>
                      <a:noFill/>
                    </a:lnR>
                    <a:lnT>
                      <a:noFill/>
                    </a:lnT>
                    <a:lnB>
                      <a:noFill/>
                    </a:lnB>
                    <a:noFill/>
                  </a:tcPr>
                </a:tc>
                <a:extLst>
                  <a:ext uri="{0D108BD9-81ED-4DB2-BD59-A6C34878D82A}">
                    <a16:rowId xmlns:a16="http://schemas.microsoft.com/office/drawing/2014/main" val="733431541"/>
                  </a:ext>
                </a:extLst>
              </a:tr>
              <a:tr h="0">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23 Farinella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33,524 </a:t>
                      </a:r>
                    </a:p>
                  </a:txBody>
                  <a:tcPr marL="0" marR="0" marT="0" marB="0" anchor="b">
                    <a:lnL>
                      <a:noFill/>
                    </a:lnL>
                    <a:lnR>
                      <a:noFill/>
                    </a:lnR>
                    <a:lnT>
                      <a:noFill/>
                    </a:lnT>
                    <a:lnB>
                      <a:noFill/>
                    </a:lnB>
                    <a:no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16.48 </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         552,476 </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4</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noFill/>
                  </a:tcPr>
                </a:tc>
                <a:tc>
                  <a:txBody>
                    <a:bodyPr/>
                    <a:lstStyle/>
                    <a:p>
                      <a:pPr algn="ctr" fontAlgn="b"/>
                      <a:r>
                        <a:rPr lang="en-US" sz="800" b="0" i="0" u="none" strike="noStrike">
                          <a:solidFill>
                            <a:srgbClr val="000000"/>
                          </a:solidFill>
                          <a:effectLst/>
                          <a:latin typeface="Arial"/>
                        </a:rPr>
                        <a:t>7</a:t>
                      </a:r>
                    </a:p>
                  </a:txBody>
                  <a:tcPr marL="0" marR="0" marT="0" marB="0" anchor="b">
                    <a:lnL>
                      <a:noFill/>
                    </a:lnL>
                    <a:lnR>
                      <a:noFill/>
                    </a:lnR>
                    <a:lnT>
                      <a:noFill/>
                    </a:lnT>
                    <a:lnB>
                      <a:noFill/>
                    </a:lnB>
                    <a:noFill/>
                  </a:tcPr>
                </a:tc>
                <a:tc>
                  <a:txBody>
                    <a:bodyPr/>
                    <a:lstStyle/>
                    <a:p>
                      <a:pPr algn="l" fontAlgn="b"/>
                      <a:r>
                        <a:rPr lang="en-US" sz="800" b="0" i="0" u="none" strike="noStrike">
                          <a:solidFill>
                            <a:srgbClr val="000000"/>
                          </a:solidFill>
                          <a:effectLst/>
                          <a:latin typeface="Arial"/>
                        </a:rPr>
                        <a:t>Activity but no leases or LOI</a:t>
                      </a:r>
                    </a:p>
                  </a:txBody>
                  <a:tcPr marL="0" marR="0" marT="0" marB="0" anchor="b">
                    <a:lnL>
                      <a:noFill/>
                    </a:lnL>
                    <a:lnR>
                      <a:noFill/>
                    </a:lnR>
                    <a:lnT>
                      <a:noFill/>
                    </a:lnT>
                    <a:lnB>
                      <a:noFill/>
                    </a:lnB>
                    <a:noFill/>
                  </a:tcPr>
                </a:tc>
                <a:extLst>
                  <a:ext uri="{0D108BD9-81ED-4DB2-BD59-A6C34878D82A}">
                    <a16:rowId xmlns:a16="http://schemas.microsoft.com/office/drawing/2014/main" val="4002184654"/>
                  </a:ext>
                </a:extLst>
              </a:tr>
              <a:tr h="0">
                <a:tc>
                  <a:txBody>
                    <a:bodyPr/>
                    <a:lstStyle/>
                    <a:p>
                      <a:pPr algn="l" fontAlgn="b"/>
                      <a:r>
                        <a:rPr lang="en-US" sz="800" b="0" i="0" u="none" strike="noStrike">
                          <a:solidFill>
                            <a:srgbClr val="000000"/>
                          </a:solidFill>
                          <a:effectLst/>
                          <a:latin typeface="Arial"/>
                        </a:rPr>
                        <a:t>Northeast</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155 Pierce</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9,292 </a:t>
                      </a:r>
                    </a:p>
                  </a:txBody>
                  <a:tcPr marL="0" marR="0" marT="0" marB="0" anchor="b">
                    <a:lnL>
                      <a:noFill/>
                    </a:lnL>
                    <a:lnR>
                      <a:noFill/>
                    </a:lnR>
                    <a:lnT>
                      <a:noFill/>
                    </a:lnT>
                    <a:lnB>
                      <a:noFill/>
                    </a:lnB>
                    <a:solidFill>
                      <a:srgbClr val="E2EFDA"/>
                    </a:solidFill>
                  </a:tcPr>
                </a:tc>
                <a:tc>
                  <a:txBody>
                    <a:bodyPr/>
                    <a:lstStyle/>
                    <a:p>
                      <a:pPr algn="r" fontAlgn="b"/>
                      <a:r>
                        <a:rPr lang="en-US" sz="800" b="0" i="0" u="none" strike="noStrike">
                          <a:solidFill>
                            <a:srgbClr val="000000"/>
                          </a:solidFill>
                          <a:effectLst/>
                          <a:latin typeface="Arial"/>
                        </a:rPr>
                        <a:t>1</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16.48 </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         153,132 </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2</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3</a:t>
                      </a:r>
                    </a:p>
                  </a:txBody>
                  <a:tcPr marL="0" marR="0" marT="0" marB="0" anchor="b">
                    <a:lnL>
                      <a:noFill/>
                    </a:lnL>
                    <a:lnR>
                      <a:noFill/>
                    </a:lnR>
                    <a:lnT>
                      <a:noFill/>
                    </a:lnT>
                    <a:lnB>
                      <a:noFill/>
                    </a:lnB>
                    <a:solidFill>
                      <a:srgbClr val="E2EFDA"/>
                    </a:solidFill>
                  </a:tcPr>
                </a:tc>
                <a:tc>
                  <a:txBody>
                    <a:bodyPr/>
                    <a:lstStyle/>
                    <a:p>
                      <a:pPr algn="ctr" fontAlgn="b"/>
                      <a:r>
                        <a:rPr lang="en-US" sz="800" b="0" i="0" u="none" strike="noStrike">
                          <a:solidFill>
                            <a:srgbClr val="000000"/>
                          </a:solidFill>
                          <a:effectLst/>
                          <a:latin typeface="Arial"/>
                        </a:rPr>
                        <a:t>5</a:t>
                      </a:r>
                    </a:p>
                  </a:txBody>
                  <a:tcPr marL="0" marR="0" marT="0" marB="0" anchor="b">
                    <a:lnL>
                      <a:noFill/>
                    </a:lnL>
                    <a:lnR>
                      <a:noFill/>
                    </a:lnR>
                    <a:lnT>
                      <a:noFill/>
                    </a:lnT>
                    <a:lnB>
                      <a:noFill/>
                    </a:lnB>
                    <a:solidFill>
                      <a:srgbClr val="E2EFDA"/>
                    </a:solidFill>
                  </a:tcPr>
                </a:tc>
                <a:tc>
                  <a:txBody>
                    <a:bodyPr/>
                    <a:lstStyle/>
                    <a:p>
                      <a:pPr algn="l" fontAlgn="b"/>
                      <a:r>
                        <a:rPr lang="en-US" sz="800" b="0" i="0" u="none" strike="noStrike">
                          <a:solidFill>
                            <a:srgbClr val="000000"/>
                          </a:solidFill>
                          <a:effectLst/>
                          <a:latin typeface="Arial"/>
                        </a:rPr>
                        <a:t>Agreed to terms with a tenant</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3352609374"/>
                  </a:ext>
                </a:extLst>
              </a:tr>
              <a:tr h="0">
                <a:tc>
                  <a:txBody>
                    <a:bodyPr/>
                    <a:lstStyle/>
                    <a:p>
                      <a:pPr algn="l" fontAlgn="b"/>
                      <a:endParaRPr lang="en-US" sz="800" b="0" i="0" u="none" strike="noStrike">
                        <a:solidFill>
                          <a:srgbClr val="000000"/>
                        </a:solidFill>
                        <a:effectLst/>
                        <a:latin typeface="Arial"/>
                      </a:endParaRP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Total </a:t>
                      </a:r>
                    </a:p>
                  </a:txBody>
                  <a:tcPr marL="0" marR="0" marT="0" marB="0" anchor="b">
                    <a:lnL>
                      <a:noFill/>
                    </a:lnL>
                    <a:lnR>
                      <a:noFill/>
                    </a:lnR>
                    <a:lnT>
                      <a:noFill/>
                    </a:lnT>
                    <a:lnB>
                      <a:noFill/>
                    </a:lnB>
                    <a:solidFill>
                      <a:srgbClr val="C9C9C9"/>
                    </a:solidFill>
                  </a:tcPr>
                </a:tc>
                <a:tc>
                  <a:txBody>
                    <a:bodyPr/>
                    <a:lstStyle/>
                    <a:p>
                      <a:pPr algn="l" fontAlgn="b"/>
                      <a:r>
                        <a:rPr lang="en-US" sz="800" b="1" i="0" u="none" strike="noStrike">
                          <a:solidFill>
                            <a:srgbClr val="000000"/>
                          </a:solidFill>
                          <a:effectLst/>
                          <a:latin typeface="Arial"/>
                        </a:rPr>
                        <a:t>      709,336 </a:t>
                      </a:r>
                    </a:p>
                  </a:txBody>
                  <a:tcPr marL="0" marR="0" marT="0" marB="0" anchor="b">
                    <a:lnL>
                      <a:noFill/>
                    </a:lnL>
                    <a:lnR>
                      <a:noFill/>
                    </a:lnR>
                    <a:lnT>
                      <a:noFill/>
                    </a:lnT>
                    <a:lnB>
                      <a:noFill/>
                    </a:lnB>
                    <a:solidFill>
                      <a:srgbClr val="C9C9C9"/>
                    </a:solidFill>
                  </a:tcPr>
                </a:tc>
                <a:tc>
                  <a:txBody>
                    <a:bodyPr/>
                    <a:lstStyle/>
                    <a:p>
                      <a:pPr algn="r" fontAlgn="b"/>
                      <a:r>
                        <a:rPr lang="en-US" sz="800" b="1" i="0" u="none" strike="noStrike">
                          <a:solidFill>
                            <a:srgbClr val="000000"/>
                          </a:solidFill>
                          <a:effectLst/>
                          <a:latin typeface="Arial"/>
                        </a:rPr>
                        <a:t>          22 </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$8.67</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$6,146,932</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10</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5</a:t>
                      </a:r>
                    </a:p>
                  </a:txBody>
                  <a:tcPr marL="0" marR="0" marT="0" marB="0" anchor="b">
                    <a:lnL>
                      <a:noFill/>
                    </a:lnL>
                    <a:lnR>
                      <a:noFill/>
                    </a:lnR>
                    <a:lnT>
                      <a:noFill/>
                    </a:lnT>
                    <a:lnB>
                      <a:noFill/>
                    </a:lnB>
                    <a:solidFill>
                      <a:srgbClr val="C9C9C9"/>
                    </a:solidFill>
                  </a:tcPr>
                </a:tc>
                <a:tc>
                  <a:txBody>
                    <a:bodyPr/>
                    <a:lstStyle/>
                    <a:p>
                      <a:pPr algn="ctr" fontAlgn="b"/>
                      <a:r>
                        <a:rPr lang="en-US" sz="800" b="1" i="0" u="none" strike="noStrike">
                          <a:solidFill>
                            <a:srgbClr val="000000"/>
                          </a:solidFill>
                          <a:effectLst/>
                          <a:latin typeface="Arial"/>
                        </a:rPr>
                        <a:t>15</a:t>
                      </a:r>
                    </a:p>
                  </a:txBody>
                  <a:tcPr marL="0" marR="0" marT="0" marB="0" anchor="b">
                    <a:lnL>
                      <a:noFill/>
                    </a:lnL>
                    <a:lnR>
                      <a:noFill/>
                    </a:lnR>
                    <a:lnT>
                      <a:noFill/>
                    </a:lnT>
                    <a:lnB>
                      <a:noFill/>
                    </a:lnB>
                    <a:solidFill>
                      <a:srgbClr val="C9C9C9"/>
                    </a:solidFill>
                  </a:tcPr>
                </a:tc>
                <a:tc>
                  <a:txBody>
                    <a:bodyPr/>
                    <a:lstStyle/>
                    <a:p>
                      <a:pPr algn="l" fontAlgn="b"/>
                      <a:endParaRPr lang="en-US" sz="800" b="1" i="0" u="none" strike="noStrike">
                        <a:solidFill>
                          <a:srgbClr val="000000"/>
                        </a:solidFill>
                        <a:effectLst/>
                        <a:latin typeface="Arial"/>
                      </a:endParaRPr>
                    </a:p>
                  </a:txBody>
                  <a:tcPr marL="0" marR="0" marT="0" marB="0" anchor="b">
                    <a:lnL>
                      <a:noFill/>
                    </a:lnL>
                    <a:lnR>
                      <a:noFill/>
                    </a:lnR>
                    <a:lnT>
                      <a:noFill/>
                    </a:lnT>
                    <a:lnB>
                      <a:noFill/>
                    </a:lnB>
                    <a:solidFill>
                      <a:srgbClr val="C9C9C9"/>
                    </a:solidFill>
                  </a:tcPr>
                </a:tc>
                <a:extLst>
                  <a:ext uri="{0D108BD9-81ED-4DB2-BD59-A6C34878D82A}">
                    <a16:rowId xmlns:a16="http://schemas.microsoft.com/office/drawing/2014/main" val="815391529"/>
                  </a:ext>
                </a:extLst>
              </a:tr>
            </a:tbl>
          </a:graphicData>
        </a:graphic>
      </p:graphicFrame>
    </p:spTree>
    <p:extLst>
      <p:ext uri="{BB962C8B-B14F-4D97-AF65-F5344CB8AC3E}">
        <p14:creationId xmlns:p14="http://schemas.microsoft.com/office/powerpoint/2010/main" val="49371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EEF27-44F9-AABE-E89F-B181FD96DF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0EA19-5327-D8B9-EDD4-4BD344FA229A}"/>
              </a:ext>
            </a:extLst>
          </p:cNvPr>
          <p:cNvSpPr>
            <a:spLocks noGrp="1"/>
          </p:cNvSpPr>
          <p:nvPr>
            <p:ph type="title"/>
          </p:nvPr>
        </p:nvSpPr>
        <p:spPr>
          <a:xfrm>
            <a:off x="762555" y="507231"/>
            <a:ext cx="10072437" cy="559570"/>
          </a:xfrm>
        </p:spPr>
        <p:txBody>
          <a:bodyPr wrap="square" lIns="0" tIns="0" rIns="0" bIns="0" anchor="ctr">
            <a:noAutofit/>
          </a:bodyPr>
          <a:lstStyle/>
          <a:p>
            <a:r>
              <a:rPr lang="en-US" sz="2150"/>
              <a:t>Economic Occupancy | 2025 Budget Forecast </a:t>
            </a:r>
            <a:r>
              <a:rPr lang="en-US" sz="2150" b="0"/>
              <a:t>– Fund 3</a:t>
            </a:r>
            <a:endParaRPr lang="en-US" sz="1400"/>
          </a:p>
        </p:txBody>
      </p:sp>
      <p:sp>
        <p:nvSpPr>
          <p:cNvPr id="5" name="TextBox 4">
            <a:extLst>
              <a:ext uri="{FF2B5EF4-FFF2-40B4-BE49-F238E27FC236}">
                <a16:creationId xmlns:a16="http://schemas.microsoft.com/office/drawing/2014/main" id="{6BA5D390-A590-FA30-D558-F649015D3EC9}"/>
              </a:ext>
            </a:extLst>
          </p:cNvPr>
          <p:cNvSpPr txBox="1"/>
          <p:nvPr/>
        </p:nvSpPr>
        <p:spPr>
          <a:xfrm>
            <a:off x="762555" y="1233422"/>
            <a:ext cx="10665414" cy="600164"/>
          </a:xfrm>
          <a:prstGeom prst="rect">
            <a:avLst/>
          </a:prstGeom>
          <a:solidFill>
            <a:schemeClr val="bg1">
              <a:lumMod val="95000"/>
            </a:schemeClr>
          </a:solidFill>
        </p:spPr>
        <p:txBody>
          <a:bodyPr wrap="square">
            <a:spAutoFit/>
          </a:bodyPr>
          <a:lstStyle/>
          <a:p>
            <a:pPr marL="228600" indent="-228600">
              <a:buClr>
                <a:srgbClr val="FEAB21"/>
              </a:buClr>
              <a:buFont typeface="+mj-lt"/>
              <a:buAutoNum type="arabicPeriod"/>
            </a:pPr>
            <a:r>
              <a:rPr lang="en-US" sz="1100" b="1">
                <a:latin typeface="Aptos" panose="020B0004020202020204" pitchFamily="34" charset="0"/>
              </a:rPr>
              <a:t>Economic Occupancy for Fund 3 is forecasted to be 88.04% for 2025</a:t>
            </a:r>
          </a:p>
          <a:p>
            <a:pPr marL="228600" indent="-228600">
              <a:buClr>
                <a:srgbClr val="FEAB21"/>
              </a:buClr>
              <a:buFont typeface="+mj-lt"/>
              <a:buAutoNum type="arabicPeriod"/>
            </a:pPr>
            <a:endParaRPr lang="en-US" sz="1100" b="0">
              <a:latin typeface="Aptos" panose="020B0004020202020204" pitchFamily="34" charset="0"/>
            </a:endParaRPr>
          </a:p>
          <a:p>
            <a:pPr marL="228600" indent="-228600">
              <a:buClr>
                <a:srgbClr val="FEAB21"/>
              </a:buClr>
              <a:buFont typeface="+mj-lt"/>
              <a:buAutoNum type="arabicPeriod"/>
            </a:pPr>
            <a:r>
              <a:rPr lang="en-US" sz="1100">
                <a:latin typeface="Aptos" panose="020B0004020202020204" pitchFamily="34" charset="0"/>
              </a:rPr>
              <a:t>This is based on the 1Q25 Forecast book which includes 1Q25 new leasing/termination activity.</a:t>
            </a:r>
            <a:endParaRPr lang="en-US" sz="1100" b="0">
              <a:latin typeface="Aptos" panose="020B0004020202020204" pitchFamily="34" charset="0"/>
            </a:endParaRPr>
          </a:p>
        </p:txBody>
      </p:sp>
      <p:graphicFrame>
        <p:nvGraphicFramePr>
          <p:cNvPr id="10" name="Table 9">
            <a:extLst>
              <a:ext uri="{FF2B5EF4-FFF2-40B4-BE49-F238E27FC236}">
                <a16:creationId xmlns:a16="http://schemas.microsoft.com/office/drawing/2014/main" id="{BAB937A1-0A06-A841-23FE-D135F1AE7C74}"/>
              </a:ext>
            </a:extLst>
          </p:cNvPr>
          <p:cNvGraphicFramePr>
            <a:graphicFrameLocks noGrp="1"/>
          </p:cNvGraphicFramePr>
          <p:nvPr>
            <p:extLst>
              <p:ext uri="{D42A27DB-BD31-4B8C-83A1-F6EECF244321}">
                <p14:modId xmlns:p14="http://schemas.microsoft.com/office/powerpoint/2010/main" val="4069355781"/>
              </p:ext>
            </p:extLst>
          </p:nvPr>
        </p:nvGraphicFramePr>
        <p:xfrm>
          <a:off x="2875803" y="4754175"/>
          <a:ext cx="5663383" cy="1780221"/>
        </p:xfrm>
        <a:graphic>
          <a:graphicData uri="http://schemas.openxmlformats.org/drawingml/2006/table">
            <a:tbl>
              <a:tblPr/>
              <a:tblGrid>
                <a:gridCol w="1451157">
                  <a:extLst>
                    <a:ext uri="{9D8B030D-6E8A-4147-A177-3AD203B41FA5}">
                      <a16:colId xmlns:a16="http://schemas.microsoft.com/office/drawing/2014/main" val="1427861277"/>
                    </a:ext>
                  </a:extLst>
                </a:gridCol>
                <a:gridCol w="860425">
                  <a:extLst>
                    <a:ext uri="{9D8B030D-6E8A-4147-A177-3AD203B41FA5}">
                      <a16:colId xmlns:a16="http://schemas.microsoft.com/office/drawing/2014/main" val="1703636342"/>
                    </a:ext>
                  </a:extLst>
                </a:gridCol>
                <a:gridCol w="860425">
                  <a:extLst>
                    <a:ext uri="{9D8B030D-6E8A-4147-A177-3AD203B41FA5}">
                      <a16:colId xmlns:a16="http://schemas.microsoft.com/office/drawing/2014/main" val="3508411950"/>
                    </a:ext>
                  </a:extLst>
                </a:gridCol>
                <a:gridCol w="860425">
                  <a:extLst>
                    <a:ext uri="{9D8B030D-6E8A-4147-A177-3AD203B41FA5}">
                      <a16:colId xmlns:a16="http://schemas.microsoft.com/office/drawing/2014/main" val="2660810667"/>
                    </a:ext>
                  </a:extLst>
                </a:gridCol>
                <a:gridCol w="860425">
                  <a:extLst>
                    <a:ext uri="{9D8B030D-6E8A-4147-A177-3AD203B41FA5}">
                      <a16:colId xmlns:a16="http://schemas.microsoft.com/office/drawing/2014/main" val="1513389253"/>
                    </a:ext>
                  </a:extLst>
                </a:gridCol>
                <a:gridCol w="770526">
                  <a:extLst>
                    <a:ext uri="{9D8B030D-6E8A-4147-A177-3AD203B41FA5}">
                      <a16:colId xmlns:a16="http://schemas.microsoft.com/office/drawing/2014/main" val="3907753525"/>
                    </a:ext>
                  </a:extLst>
                </a:gridCol>
              </a:tblGrid>
              <a:tr h="118119">
                <a:tc>
                  <a:txBody>
                    <a:bodyPr/>
                    <a:lstStyle/>
                    <a:p>
                      <a:pPr algn="ctr" fontAlgn="ctr"/>
                      <a:r>
                        <a:rPr lang="en-US" sz="1000" b="0" i="0" u="none" strike="noStrike">
                          <a:solidFill>
                            <a:srgbClr val="000000"/>
                          </a:solidFill>
                          <a:effectLst/>
                          <a:latin typeface="Aptos"/>
                        </a:rPr>
                        <a:t>Description</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a:rPr>
                        <a:t>EOQ 3/2025</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a:rPr>
                        <a:t>EOQ 6/2025</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a:rPr>
                        <a:t>EOQ 9/2025</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a:rPr>
                        <a:t>EOQ 12/2025</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tc>
                  <a:txBody>
                    <a:bodyPr/>
                    <a:lstStyle/>
                    <a:p>
                      <a:pPr algn="r" fontAlgn="ctr"/>
                      <a:r>
                        <a:rPr lang="en-US" sz="1000" b="0" i="0" u="none" strike="noStrike">
                          <a:solidFill>
                            <a:srgbClr val="000000"/>
                          </a:solidFill>
                          <a:effectLst/>
                          <a:latin typeface="Aptos"/>
                        </a:rPr>
                        <a:t>Total</a:t>
                      </a:r>
                    </a:p>
                  </a:txBody>
                  <a:tcPr marL="789" marR="789" marT="789"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3920364062"/>
                  </a:ext>
                </a:extLst>
              </a:tr>
              <a:tr h="141032">
                <a:tc>
                  <a:txBody>
                    <a:bodyPr/>
                    <a:lstStyle/>
                    <a:p>
                      <a:pPr algn="l"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t"/>
                      <a:endParaRPr lang="en-US" sz="1000" b="0" i="0" u="none" strike="noStrike">
                        <a:solidFill>
                          <a:srgbClr val="000000"/>
                        </a:solidFill>
                        <a:effectLst/>
                        <a:latin typeface="Arial"/>
                      </a:endParaRPr>
                    </a:p>
                  </a:txBody>
                  <a:tcPr marL="789" marR="789" marT="789" marB="0">
                    <a:lnL>
                      <a:noFill/>
                    </a:lnL>
                    <a:lnR>
                      <a:noFill/>
                    </a:lnR>
                    <a:lnT w="6350" cap="flat" cmpd="sng" algn="ctr">
                      <a:solidFill>
                        <a:srgbClr val="CCCCCC"/>
                      </a:solidFill>
                      <a:prstDash val="solid"/>
                      <a:round/>
                      <a:headEnd type="none" w="med" len="med"/>
                      <a:tailEnd type="none" w="med" len="med"/>
                    </a:lnT>
                    <a:lnB>
                      <a:noFill/>
                    </a:lnB>
                    <a:noFill/>
                  </a:tcPr>
                </a:tc>
                <a:extLst>
                  <a:ext uri="{0D108BD9-81ED-4DB2-BD59-A6C34878D82A}">
                    <a16:rowId xmlns:a16="http://schemas.microsoft.com/office/drawing/2014/main" val="1310274182"/>
                  </a:ext>
                </a:extLst>
              </a:tr>
              <a:tr h="163745">
                <a:tc>
                  <a:txBody>
                    <a:bodyPr/>
                    <a:lstStyle/>
                    <a:p>
                      <a:pPr algn="l" fontAlgn="t"/>
                      <a:r>
                        <a:rPr lang="en-US" sz="1000" b="0" i="0" u="none" strike="noStrike">
                          <a:solidFill>
                            <a:srgbClr val="000000"/>
                          </a:solidFill>
                          <a:effectLst/>
                          <a:latin typeface="Aptos"/>
                        </a:rPr>
                        <a:t>Economic Occupancy</a:t>
                      </a:r>
                    </a:p>
                  </a:txBody>
                  <a:tcPr marL="789" marR="789" marT="789"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87.69%</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86.34%</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88.33%</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89.18%</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87.90%</a:t>
                      </a:r>
                    </a:p>
                  </a:txBody>
                  <a:tcPr marL="7620" marR="7620" marT="7620" marB="0">
                    <a:lnL>
                      <a:noFill/>
                    </a:lnL>
                    <a:lnR>
                      <a:noFill/>
                    </a:lnR>
                    <a:lnT>
                      <a:noFill/>
                    </a:lnT>
                    <a:lnB>
                      <a:noFill/>
                    </a:lnB>
                    <a:solidFill>
                      <a:srgbClr val="FFD966"/>
                    </a:solidFill>
                  </a:tcPr>
                </a:tc>
                <a:extLst>
                  <a:ext uri="{0D108BD9-81ED-4DB2-BD59-A6C34878D82A}">
                    <a16:rowId xmlns:a16="http://schemas.microsoft.com/office/drawing/2014/main" val="1634777420"/>
                  </a:ext>
                </a:extLst>
              </a:tr>
              <a:tr h="163745">
                <a:tc>
                  <a:txBody>
                    <a:bodyPr/>
                    <a:lstStyle/>
                    <a:p>
                      <a:pPr algn="l" fontAlgn="t"/>
                      <a:r>
                        <a:rPr lang="en-US" sz="1000" b="0" i="0" u="none" strike="noStrike">
                          <a:solidFill>
                            <a:srgbClr val="000000"/>
                          </a:solidFill>
                          <a:effectLst/>
                          <a:latin typeface="Aptos"/>
                        </a:rPr>
                        <a:t>Budgeted Economic Occupancy </a:t>
                      </a:r>
                    </a:p>
                  </a:txBody>
                  <a:tcPr marL="789" marR="789" marT="789"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85.31%</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83.05%</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84.56%</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86.68%</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84.91%</a:t>
                      </a:r>
                    </a:p>
                  </a:txBody>
                  <a:tcPr marL="7620" marR="7620" marT="7620" marB="0">
                    <a:lnL>
                      <a:noFill/>
                    </a:lnL>
                    <a:lnR>
                      <a:noFill/>
                    </a:lnR>
                    <a:lnT>
                      <a:noFill/>
                    </a:lnT>
                    <a:lnB>
                      <a:noFill/>
                    </a:lnB>
                    <a:solidFill>
                      <a:srgbClr val="FFD966"/>
                    </a:solidFill>
                  </a:tcPr>
                </a:tc>
                <a:extLst>
                  <a:ext uri="{0D108BD9-81ED-4DB2-BD59-A6C34878D82A}">
                    <a16:rowId xmlns:a16="http://schemas.microsoft.com/office/drawing/2014/main" val="102977014"/>
                  </a:ext>
                </a:extLst>
              </a:tr>
              <a:tr h="118119">
                <a:tc>
                  <a:txBody>
                    <a:bodyPr/>
                    <a:lstStyle/>
                    <a:p>
                      <a:pPr algn="l" fontAlgn="t"/>
                      <a:r>
                        <a:rPr lang="en-US" sz="1000" b="0" i="0" u="none" strike="noStrike">
                          <a:solidFill>
                            <a:srgbClr val="000000"/>
                          </a:solidFill>
                          <a:effectLst/>
                          <a:latin typeface="Aptos"/>
                        </a:rPr>
                        <a:t>Variance</a:t>
                      </a:r>
                    </a:p>
                  </a:txBody>
                  <a:tcPr marL="789" marR="789" marT="789"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2.38%</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3.29%</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3.77%</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2.51%</a:t>
                      </a:r>
                    </a:p>
                  </a:txBody>
                  <a:tcPr marL="7620" marR="7620" marT="7620" marB="0">
                    <a:lnL>
                      <a:noFill/>
                    </a:lnL>
                    <a:lnR>
                      <a:noFill/>
                    </a:lnR>
                    <a:lnT>
                      <a:noFill/>
                    </a:lnT>
                    <a:lnB>
                      <a:noFill/>
                    </a:lnB>
                    <a:solidFill>
                      <a:srgbClr val="FFD966"/>
                    </a:solidFill>
                  </a:tcPr>
                </a:tc>
                <a:tc>
                  <a:txBody>
                    <a:bodyPr/>
                    <a:lstStyle/>
                    <a:p>
                      <a:pPr algn="r" fontAlgn="t"/>
                      <a:r>
                        <a:rPr lang="en-US" sz="800" b="0" i="0" u="none" strike="noStrike">
                          <a:solidFill>
                            <a:srgbClr val="000000"/>
                          </a:solidFill>
                          <a:effectLst/>
                          <a:latin typeface="Tahoma" panose="020B0604030504040204" pitchFamily="34" charset="0"/>
                        </a:rPr>
                        <a:t>2.99%</a:t>
                      </a:r>
                    </a:p>
                  </a:txBody>
                  <a:tcPr marL="7620" marR="7620" marT="7620" marB="0">
                    <a:lnL>
                      <a:noFill/>
                    </a:lnL>
                    <a:lnR>
                      <a:noFill/>
                    </a:lnR>
                    <a:lnT>
                      <a:noFill/>
                    </a:lnT>
                    <a:lnB>
                      <a:noFill/>
                    </a:lnB>
                    <a:solidFill>
                      <a:srgbClr val="FFD966"/>
                    </a:solidFill>
                  </a:tcPr>
                </a:tc>
                <a:extLst>
                  <a:ext uri="{0D108BD9-81ED-4DB2-BD59-A6C34878D82A}">
                    <a16:rowId xmlns:a16="http://schemas.microsoft.com/office/drawing/2014/main" val="813563799"/>
                  </a:ext>
                </a:extLst>
              </a:tr>
              <a:tr h="141032">
                <a:tc>
                  <a:txBody>
                    <a:bodyPr/>
                    <a:lstStyle/>
                    <a:p>
                      <a:pPr algn="l" fontAlgn="ctr"/>
                      <a:endParaRPr lang="en-US" sz="1000" b="0" i="0" u="none" strike="noStrike">
                        <a:solidFill>
                          <a:srgbClr val="000000"/>
                        </a:solidFill>
                        <a:effectLst/>
                        <a:latin typeface="Arial" panose="020B0604020202020204" pitchFamily="34" charset="0"/>
                      </a:endParaRPr>
                    </a:p>
                  </a:txBody>
                  <a:tcPr marL="789" marR="789" marT="789" marB="0" anchor="ctr">
                    <a:lnL>
                      <a:noFill/>
                    </a:lnL>
                    <a:lnR>
                      <a:noFill/>
                    </a:lnR>
                    <a:lnT>
                      <a:noFill/>
                    </a:lnT>
                    <a:lnB>
                      <a:noFill/>
                    </a:lnB>
                    <a:noFill/>
                  </a:tcPr>
                </a:tc>
                <a:tc>
                  <a:txBody>
                    <a:bodyPr/>
                    <a:lstStyle/>
                    <a:p>
                      <a:pPr algn="r" fontAlgn="t"/>
                      <a:endParaRPr lang="en-US" sz="800" b="0" i="0" u="none" strike="noStrike">
                        <a:solidFill>
                          <a:srgbClr val="000000"/>
                        </a:solidFill>
                        <a:effectLst/>
                        <a:latin typeface="Tahoma" panose="020B0604030504040204" pitchFamily="34" charset="0"/>
                      </a:endParaRPr>
                    </a:p>
                  </a:txBody>
                  <a:tcPr marL="7620" marR="7620" marT="7620" marB="0">
                    <a:lnL>
                      <a:noFill/>
                    </a:lnL>
                    <a:lnR>
                      <a:noFill/>
                    </a:lnR>
                    <a:lnT>
                      <a:noFill/>
                    </a:lnT>
                    <a:lnB>
                      <a:noFill/>
                    </a:lnB>
                    <a:noFill/>
                  </a:tcPr>
                </a:tc>
                <a:tc>
                  <a:txBody>
                    <a:bodyPr/>
                    <a:lstStyle/>
                    <a:p>
                      <a:pPr algn="r" fontAlgn="t"/>
                      <a:endParaRPr lang="en-US" sz="800" b="0" i="0" u="none" strike="noStrike">
                        <a:solidFill>
                          <a:srgbClr val="000000"/>
                        </a:solidFill>
                        <a:effectLst/>
                        <a:latin typeface="Tahoma" panose="020B0604030504040204" pitchFamily="34" charset="0"/>
                      </a:endParaRPr>
                    </a:p>
                  </a:txBody>
                  <a:tcPr marL="7620" marR="7620" marT="7620" marB="0">
                    <a:lnL>
                      <a:noFill/>
                    </a:lnL>
                    <a:lnR>
                      <a:noFill/>
                    </a:lnR>
                    <a:lnT>
                      <a:noFill/>
                    </a:lnT>
                    <a:lnB>
                      <a:noFill/>
                    </a:lnB>
                    <a:noFill/>
                  </a:tcPr>
                </a:tc>
                <a:tc>
                  <a:txBody>
                    <a:bodyPr/>
                    <a:lstStyle/>
                    <a:p>
                      <a:pPr algn="r" fontAlgn="t"/>
                      <a:endParaRPr lang="en-US" sz="800" b="0" i="0" u="none" strike="noStrike">
                        <a:solidFill>
                          <a:srgbClr val="000000"/>
                        </a:solidFill>
                        <a:effectLst/>
                        <a:latin typeface="Tahoma" panose="020B0604030504040204" pitchFamily="34" charset="0"/>
                      </a:endParaRPr>
                    </a:p>
                  </a:txBody>
                  <a:tcPr marL="7620" marR="7620" marT="7620" marB="0">
                    <a:lnL>
                      <a:noFill/>
                    </a:lnL>
                    <a:lnR>
                      <a:noFill/>
                    </a:lnR>
                    <a:lnT>
                      <a:noFill/>
                    </a:lnT>
                    <a:lnB>
                      <a:noFill/>
                    </a:lnB>
                    <a:noFill/>
                  </a:tcPr>
                </a:tc>
                <a:tc>
                  <a:txBody>
                    <a:bodyPr/>
                    <a:lstStyle/>
                    <a:p>
                      <a:pPr algn="r" fontAlgn="t"/>
                      <a:endParaRPr lang="en-US" sz="800" b="0" i="0" u="none" strike="noStrike">
                        <a:solidFill>
                          <a:srgbClr val="000000"/>
                        </a:solidFill>
                        <a:effectLst/>
                        <a:latin typeface="Tahoma" panose="020B0604030504040204" pitchFamily="34" charset="0"/>
                      </a:endParaRPr>
                    </a:p>
                  </a:txBody>
                  <a:tcPr marL="7620" marR="7620" marT="7620" marB="0">
                    <a:lnL>
                      <a:noFill/>
                    </a:lnL>
                    <a:lnR>
                      <a:noFill/>
                    </a:lnR>
                    <a:lnT>
                      <a:noFill/>
                    </a:lnT>
                    <a:lnB>
                      <a:noFill/>
                    </a:lnB>
                    <a:noFill/>
                  </a:tcPr>
                </a:tc>
                <a:tc>
                  <a:txBody>
                    <a:bodyPr/>
                    <a:lstStyle/>
                    <a:p>
                      <a:pPr algn="r" fontAlgn="ctr"/>
                      <a:endParaRPr lang="en-US" sz="1800" b="0" i="0" u="none" strike="noStrike">
                        <a:solidFill>
                          <a:srgbClr val="000000"/>
                        </a:solidFill>
                        <a:effectLst/>
                        <a:latin typeface="Arial" panose="020B0604020202020204" pitchFamily="34" charset="0"/>
                      </a:endParaRPr>
                    </a:p>
                  </a:txBody>
                  <a:tcPr marL="7620" marR="7620" marT="7620" marB="0" anchor="ctr">
                    <a:lnL>
                      <a:noFill/>
                    </a:lnL>
                    <a:lnR>
                      <a:noFill/>
                    </a:lnR>
                    <a:lnT>
                      <a:noFill/>
                    </a:lnT>
                    <a:lnB>
                      <a:noFill/>
                    </a:lnB>
                    <a:noFill/>
                  </a:tcPr>
                </a:tc>
                <a:extLst>
                  <a:ext uri="{0D108BD9-81ED-4DB2-BD59-A6C34878D82A}">
                    <a16:rowId xmlns:a16="http://schemas.microsoft.com/office/drawing/2014/main" val="4216792179"/>
                  </a:ext>
                </a:extLst>
              </a:tr>
              <a:tr h="141032">
                <a:tc>
                  <a:txBody>
                    <a:bodyPr/>
                    <a:lstStyle/>
                    <a:p>
                      <a:pPr algn="l" fontAlgn="t"/>
                      <a:r>
                        <a:rPr lang="en-US" sz="1000" b="0" i="0" u="none" strike="noStrike">
                          <a:solidFill>
                            <a:srgbClr val="000000"/>
                          </a:solidFill>
                          <a:effectLst/>
                          <a:latin typeface="Aptos"/>
                        </a:rPr>
                        <a:t>Base Rent</a:t>
                      </a:r>
                    </a:p>
                  </a:txBody>
                  <a:tcPr marL="789" marR="789" marT="789"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19,946,704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20,918,739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21,143,426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21,429,472 </a:t>
                      </a:r>
                    </a:p>
                  </a:txBody>
                  <a:tcPr marL="7620" marR="7620" marT="7620"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83,438,342</a:t>
                      </a:r>
                    </a:p>
                  </a:txBody>
                  <a:tcPr marL="7620" marR="7620" marT="7620" marB="0">
                    <a:lnL>
                      <a:noFill/>
                    </a:lnL>
                    <a:lnR>
                      <a:noFill/>
                    </a:lnR>
                    <a:lnT>
                      <a:noFill/>
                    </a:lnT>
                    <a:lnB>
                      <a:noFill/>
                    </a:lnB>
                    <a:noFill/>
                  </a:tcPr>
                </a:tc>
                <a:extLst>
                  <a:ext uri="{0D108BD9-81ED-4DB2-BD59-A6C34878D82A}">
                    <a16:rowId xmlns:a16="http://schemas.microsoft.com/office/drawing/2014/main" val="3212475182"/>
                  </a:ext>
                </a:extLst>
              </a:tr>
              <a:tr h="245615">
                <a:tc>
                  <a:txBody>
                    <a:bodyPr/>
                    <a:lstStyle/>
                    <a:p>
                      <a:pPr algn="l" fontAlgn="t"/>
                      <a:r>
                        <a:rPr lang="en-US" sz="1000" b="0" i="0" u="none" strike="noStrike">
                          <a:solidFill>
                            <a:srgbClr val="000000"/>
                          </a:solidFill>
                          <a:effectLst/>
                          <a:latin typeface="Aptos"/>
                        </a:rPr>
                        <a:t>Less - Concessions</a:t>
                      </a:r>
                    </a:p>
                  </a:txBody>
                  <a:tcPr marL="789" marR="789" marT="789"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252,969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430,782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567,806 </a:t>
                      </a:r>
                    </a:p>
                  </a:txBody>
                  <a:tcPr marL="7620" marR="7620" marT="7620" marB="0">
                    <a:lnL>
                      <a:noFill/>
                    </a:lnL>
                    <a:lnR>
                      <a:noFill/>
                    </a:lnR>
                    <a:lnT>
                      <a:noFill/>
                    </a:lnT>
                    <a:lnB>
                      <a:noFill/>
                    </a:lnB>
                    <a:noFill/>
                  </a:tcPr>
                </a:tc>
                <a:tc>
                  <a:txBody>
                    <a:bodyPr/>
                    <a:lstStyle/>
                    <a:p>
                      <a:pPr algn="r" fontAlgn="t"/>
                      <a:r>
                        <a:rPr lang="en-US" sz="800" b="0" i="0" u="none" strike="noStrike">
                          <a:solidFill>
                            <a:srgbClr val="000000"/>
                          </a:solidFill>
                          <a:effectLst/>
                          <a:latin typeface="Tahoma" panose="020B0604030504040204" pitchFamily="34" charset="0"/>
                        </a:rPr>
                        <a:t>              476,452 </a:t>
                      </a:r>
                    </a:p>
                  </a:txBody>
                  <a:tcPr marL="7620" marR="7620" marT="7620" marB="0">
                    <a:lnL>
                      <a:noFill/>
                    </a:lnL>
                    <a:lnR>
                      <a:noFill/>
                    </a:lnR>
                    <a:lnT>
                      <a:noFill/>
                    </a:lnT>
                    <a:lnB>
                      <a:noFill/>
                    </a:lnB>
                    <a:noFill/>
                  </a:tcPr>
                </a:tc>
                <a:tc>
                  <a:txBody>
                    <a:bodyPr/>
                    <a:lstStyle/>
                    <a:p>
                      <a:pPr algn="r" fontAlgn="t"/>
                      <a:r>
                        <a:rPr lang="en-US" sz="1000" b="0" i="0" u="none" strike="noStrike">
                          <a:solidFill>
                            <a:srgbClr val="000000"/>
                          </a:solidFill>
                          <a:effectLst/>
                          <a:latin typeface="Aptos" panose="020B0004020202020204" pitchFamily="34" charset="0"/>
                        </a:rPr>
                        <a:t>1,728,008</a:t>
                      </a:r>
                    </a:p>
                  </a:txBody>
                  <a:tcPr marL="7620" marR="7620" marT="7620" marB="0">
                    <a:lnL>
                      <a:noFill/>
                    </a:lnL>
                    <a:lnR>
                      <a:noFill/>
                    </a:lnR>
                    <a:lnT>
                      <a:noFill/>
                    </a:lnT>
                    <a:lnB>
                      <a:noFill/>
                    </a:lnB>
                    <a:noFill/>
                  </a:tcPr>
                </a:tc>
                <a:extLst>
                  <a:ext uri="{0D108BD9-81ED-4DB2-BD59-A6C34878D82A}">
                    <a16:rowId xmlns:a16="http://schemas.microsoft.com/office/drawing/2014/main" val="3166458420"/>
                  </a:ext>
                </a:extLst>
              </a:tr>
              <a:tr h="163745">
                <a:tc>
                  <a:txBody>
                    <a:bodyPr/>
                    <a:lstStyle/>
                    <a:p>
                      <a:pPr algn="l" fontAlgn="t"/>
                      <a:r>
                        <a:rPr lang="en-US" sz="1000" b="0" i="0" u="none" strike="noStrike">
                          <a:solidFill>
                            <a:srgbClr val="000000"/>
                          </a:solidFill>
                          <a:effectLst/>
                          <a:latin typeface="Aptos"/>
                        </a:rPr>
                        <a:t>Less - Vacancy</a:t>
                      </a:r>
                    </a:p>
                  </a:txBody>
                  <a:tcPr marL="789" marR="789" marT="789" marB="0">
                    <a:lnL>
                      <a:noFill/>
                    </a:lnL>
                    <a:lnR>
                      <a:noFill/>
                    </a:lnR>
                    <a:lnT>
                      <a:noFill/>
                    </a:lnT>
                    <a:lnB>
                      <a:noFill/>
                    </a:lnB>
                    <a:solidFill>
                      <a:srgbClr val="A9D08E"/>
                    </a:solidFill>
                  </a:tcPr>
                </a:tc>
                <a:tc>
                  <a:txBody>
                    <a:bodyPr/>
                    <a:lstStyle/>
                    <a:p>
                      <a:pPr algn="l" fontAlgn="t"/>
                      <a:r>
                        <a:rPr lang="en-US" sz="1000" b="0" i="0" u="none" strike="noStrike">
                          <a:solidFill>
                            <a:srgbClr val="000000"/>
                          </a:solidFill>
                          <a:effectLst/>
                          <a:latin typeface="Aptos" panose="020B0004020202020204" pitchFamily="34" charset="0"/>
                        </a:rPr>
                        <a:t>         2,202,645 </a:t>
                      </a:r>
                    </a:p>
                  </a:txBody>
                  <a:tcPr marL="7620" marR="7620" marT="7620" marB="0">
                    <a:lnL>
                      <a:noFill/>
                    </a:lnL>
                    <a:lnR>
                      <a:noFill/>
                    </a:lnR>
                    <a:lnT>
                      <a:noFill/>
                    </a:lnT>
                    <a:lnB>
                      <a:noFill/>
                    </a:lnB>
                    <a:solidFill>
                      <a:srgbClr val="A9D08E"/>
                    </a:solidFill>
                  </a:tcPr>
                </a:tc>
                <a:tc>
                  <a:txBody>
                    <a:bodyPr/>
                    <a:lstStyle/>
                    <a:p>
                      <a:pPr algn="l" fontAlgn="t"/>
                      <a:r>
                        <a:rPr lang="en-US" sz="1000" b="0" i="0" u="none" strike="noStrike">
                          <a:solidFill>
                            <a:srgbClr val="000000"/>
                          </a:solidFill>
                          <a:effectLst/>
                          <a:latin typeface="Aptos" panose="020B0004020202020204" pitchFamily="34" charset="0"/>
                        </a:rPr>
                        <a:t>         2,425,926 </a:t>
                      </a:r>
                    </a:p>
                  </a:txBody>
                  <a:tcPr marL="7620" marR="7620" marT="7620" marB="0">
                    <a:lnL>
                      <a:noFill/>
                    </a:lnL>
                    <a:lnR>
                      <a:noFill/>
                    </a:lnR>
                    <a:lnT>
                      <a:noFill/>
                    </a:lnT>
                    <a:lnB>
                      <a:noFill/>
                    </a:lnB>
                    <a:solidFill>
                      <a:srgbClr val="A9D08E"/>
                    </a:solidFill>
                  </a:tcPr>
                </a:tc>
                <a:tc>
                  <a:txBody>
                    <a:bodyPr/>
                    <a:lstStyle/>
                    <a:p>
                      <a:pPr algn="l" fontAlgn="t"/>
                      <a:r>
                        <a:rPr lang="en-US" sz="1000" b="0" i="0" u="none" strike="noStrike">
                          <a:solidFill>
                            <a:srgbClr val="000000"/>
                          </a:solidFill>
                          <a:effectLst/>
                          <a:latin typeface="Aptos" panose="020B0004020202020204" pitchFamily="34" charset="0"/>
                        </a:rPr>
                        <a:t>         1,898,963 </a:t>
                      </a:r>
                    </a:p>
                  </a:txBody>
                  <a:tcPr marL="7620" marR="7620" marT="7620" marB="0">
                    <a:lnL>
                      <a:noFill/>
                    </a:lnL>
                    <a:lnR>
                      <a:noFill/>
                    </a:lnR>
                    <a:lnT>
                      <a:noFill/>
                    </a:lnT>
                    <a:lnB>
                      <a:noFill/>
                    </a:lnB>
                    <a:solidFill>
                      <a:srgbClr val="A9D08E"/>
                    </a:solidFill>
                  </a:tcPr>
                </a:tc>
                <a:tc>
                  <a:txBody>
                    <a:bodyPr/>
                    <a:lstStyle/>
                    <a:p>
                      <a:pPr algn="l" fontAlgn="t"/>
                      <a:r>
                        <a:rPr lang="en-US" sz="1000" b="0" i="0" u="none" strike="noStrike">
                          <a:solidFill>
                            <a:srgbClr val="000000"/>
                          </a:solidFill>
                          <a:effectLst/>
                          <a:latin typeface="Aptos" panose="020B0004020202020204" pitchFamily="34" charset="0"/>
                        </a:rPr>
                        <a:t>         1,841,252 </a:t>
                      </a:r>
                    </a:p>
                  </a:txBody>
                  <a:tcPr marL="7620" marR="7620" marT="7620" marB="0">
                    <a:lnL>
                      <a:noFill/>
                    </a:lnL>
                    <a:lnR>
                      <a:noFill/>
                    </a:lnR>
                    <a:lnT>
                      <a:noFill/>
                    </a:lnT>
                    <a:lnB>
                      <a:noFill/>
                    </a:lnB>
                    <a:solidFill>
                      <a:srgbClr val="A9D08E"/>
                    </a:solidFill>
                  </a:tcPr>
                </a:tc>
                <a:tc>
                  <a:txBody>
                    <a:bodyPr/>
                    <a:lstStyle/>
                    <a:p>
                      <a:pPr algn="r" fontAlgn="t"/>
                      <a:r>
                        <a:rPr lang="en-US" sz="1000" b="0" i="0" u="none" strike="noStrike">
                          <a:solidFill>
                            <a:srgbClr val="000000"/>
                          </a:solidFill>
                          <a:effectLst/>
                          <a:latin typeface="Aptos" panose="020B0004020202020204" pitchFamily="34" charset="0"/>
                        </a:rPr>
                        <a:t>8,368,787</a:t>
                      </a:r>
                    </a:p>
                  </a:txBody>
                  <a:tcPr marL="7620" marR="7620" marT="7620" marB="0">
                    <a:lnL>
                      <a:noFill/>
                    </a:lnL>
                    <a:lnR>
                      <a:noFill/>
                    </a:lnR>
                    <a:lnT>
                      <a:noFill/>
                    </a:lnT>
                    <a:lnB>
                      <a:noFill/>
                    </a:lnB>
                    <a:solidFill>
                      <a:srgbClr val="A9D08E"/>
                    </a:solidFill>
                  </a:tcPr>
                </a:tc>
                <a:extLst>
                  <a:ext uri="{0D108BD9-81ED-4DB2-BD59-A6C34878D82A}">
                    <a16:rowId xmlns:a16="http://schemas.microsoft.com/office/drawing/2014/main" val="220599575"/>
                  </a:ext>
                </a:extLst>
              </a:tr>
            </a:tbl>
          </a:graphicData>
        </a:graphic>
      </p:graphicFrame>
      <p:graphicFrame>
        <p:nvGraphicFramePr>
          <p:cNvPr id="4" name="Chart 3">
            <a:extLst>
              <a:ext uri="{FF2B5EF4-FFF2-40B4-BE49-F238E27FC236}">
                <a16:creationId xmlns:a16="http://schemas.microsoft.com/office/drawing/2014/main" id="{A4B030D4-0750-4710-B1C0-44DF6F898506}"/>
              </a:ext>
            </a:extLst>
          </p:cNvPr>
          <p:cNvGraphicFramePr>
            <a:graphicFrameLocks/>
          </p:cNvGraphicFramePr>
          <p:nvPr>
            <p:extLst>
              <p:ext uri="{D42A27DB-BD31-4B8C-83A1-F6EECF244321}">
                <p14:modId xmlns:p14="http://schemas.microsoft.com/office/powerpoint/2010/main" val="1927689071"/>
              </p:ext>
            </p:extLst>
          </p:nvPr>
        </p:nvGraphicFramePr>
        <p:xfrm>
          <a:off x="3420541" y="1970432"/>
          <a:ext cx="4573905" cy="254889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A0D7D6E-0D46-A952-4CEE-174E7919D070}"/>
              </a:ext>
            </a:extLst>
          </p:cNvPr>
          <p:cNvSpPr txBox="1"/>
          <p:nvPr/>
        </p:nvSpPr>
        <p:spPr>
          <a:xfrm>
            <a:off x="8649148" y="2280621"/>
            <a:ext cx="3231847" cy="369332"/>
          </a:xfrm>
          <a:prstGeom prst="rect">
            <a:avLst/>
          </a:prstGeom>
          <a:noFill/>
        </p:spPr>
        <p:txBody>
          <a:bodyPr wrap="none" rtlCol="0">
            <a:spAutoFit/>
          </a:bodyPr>
          <a:lstStyle/>
          <a:p>
            <a:r>
              <a:rPr lang="en-US" b="1">
                <a:solidFill>
                  <a:srgbClr val="FF0000"/>
                </a:solidFill>
                <a:highlight>
                  <a:srgbClr val="FFFF00"/>
                </a:highlight>
              </a:rPr>
              <a:t>DRAFT- Error identified 4/29/25</a:t>
            </a:r>
          </a:p>
        </p:txBody>
      </p:sp>
    </p:spTree>
    <p:extLst>
      <p:ext uri="{BB962C8B-B14F-4D97-AF65-F5344CB8AC3E}">
        <p14:creationId xmlns:p14="http://schemas.microsoft.com/office/powerpoint/2010/main" val="398400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CDD46-72F8-8487-1571-68B58DA64B46}"/>
            </a:ext>
          </a:extLst>
        </p:cNvPr>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9BC5F12-D97B-06E6-A754-4261F8F97B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4" name="think-cell data - do not delete" hidden="1">
                        <a:extLst>
                          <a:ext uri="{FF2B5EF4-FFF2-40B4-BE49-F238E27FC236}">
                            <a16:creationId xmlns:a16="http://schemas.microsoft.com/office/drawing/2014/main" id="{C9BC5F12-D97B-06E6-A754-4261F8F97B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51C4705-3550-F885-CD87-2FAFCA6CC6A4}"/>
              </a:ext>
            </a:extLst>
          </p:cNvPr>
          <p:cNvSpPr>
            <a:spLocks noGrp="1"/>
          </p:cNvSpPr>
          <p:nvPr>
            <p:ph type="title"/>
          </p:nvPr>
        </p:nvSpPr>
        <p:spPr/>
        <p:txBody>
          <a:bodyPr vert="horz"/>
          <a:lstStyle/>
          <a:p>
            <a:r>
              <a:rPr lang="en-US" sz="2150"/>
              <a:t>Markup to Market Projection – Based on March 2025 11 Yr CFs</a:t>
            </a:r>
          </a:p>
        </p:txBody>
      </p:sp>
      <p:sp>
        <p:nvSpPr>
          <p:cNvPr id="25" name="Content Placeholder 2">
            <a:extLst>
              <a:ext uri="{FF2B5EF4-FFF2-40B4-BE49-F238E27FC236}">
                <a16:creationId xmlns:a16="http://schemas.microsoft.com/office/drawing/2014/main" id="{0C4C9C6B-0E6D-2798-BF19-A1BC97E8E4F2}"/>
              </a:ext>
            </a:extLst>
          </p:cNvPr>
          <p:cNvSpPr txBox="1">
            <a:spLocks/>
          </p:cNvSpPr>
          <p:nvPr/>
        </p:nvSpPr>
        <p:spPr>
          <a:xfrm>
            <a:off x="802004" y="1274545"/>
            <a:ext cx="10963375" cy="316427"/>
          </a:xfrm>
          <a:prstGeom prst="rect">
            <a:avLst/>
          </a:prstGeom>
          <a:noFill/>
        </p:spPr>
        <p:txBody>
          <a:bodyPr wrap="square" lIns="0" tIns="0" rIns="0" bIns="0" anchor="ctr">
            <a:normAutofit fontScale="70000" lnSpcReduction="20000"/>
          </a:bodyPr>
          <a:lstStyle>
            <a:lvl1pPr marL="228600" indent="-228600" eaLnBrk="1" hangingPunct="1">
              <a:buClr>
                <a:srgbClr val="FEAB21"/>
              </a:buClr>
              <a:buFont typeface="Wingdings" panose="05000000000000000000" pitchFamily="2" charset="2"/>
              <a:buChar char="§"/>
              <a:defRPr sz="2000" b="0" i="0">
                <a:solidFill>
                  <a:srgbClr val="334050"/>
                </a:solidFill>
                <a:latin typeface="Lato Medium" panose="020F0502020204030203" pitchFamily="34" charset="0"/>
                <a:ea typeface="Lato Medium" panose="020F0502020204030203" pitchFamily="34" charset="0"/>
                <a:cs typeface="Lato Medium" panose="020F0502020204030203" pitchFamily="34" charset="0"/>
              </a:defRPr>
            </a:lvl1pPr>
            <a:lvl2pPr marL="514350" indent="-228600" eaLnBrk="1" hangingPunct="1">
              <a:lnSpc>
                <a:spcPct val="100000"/>
              </a:lnSpc>
              <a:spcBef>
                <a:spcPts val="600"/>
              </a:spcBef>
              <a:defRPr sz="18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2pPr>
            <a:lvl3pPr marL="801688" indent="-228600" eaLnBrk="1" hangingPunct="1">
              <a:lnSpc>
                <a:spcPct val="100000"/>
              </a:lnSpc>
              <a:spcBef>
                <a:spcPts val="600"/>
              </a:spcBef>
              <a:buSzPct val="85000"/>
              <a:buFont typeface="Courier New" panose="02070309020205020404" pitchFamily="49" charset="0"/>
              <a:buChar char="o"/>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3pPr>
            <a:lvl4pPr marL="1139825" indent="-228600" eaLnBrk="1" hangingPunct="1">
              <a:lnSpc>
                <a:spcPct val="100000"/>
              </a:lnSpc>
              <a:spcBef>
                <a:spcPts val="600"/>
              </a:spcBef>
              <a:buFont typeface="Calibri" panose="020F0502020204030204" pitchFamily="34" charset="0"/>
              <a:buChar char="­"/>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4pPr>
            <a:lvl5pPr marL="1376363" indent="-236538" eaLnBrk="1" hangingPunct="1">
              <a:lnSpc>
                <a:spcPct val="100000"/>
              </a:lnSpc>
              <a:spcBef>
                <a:spcPts val="600"/>
              </a:spcBef>
              <a:buSzPct val="70000"/>
              <a:buFont typeface="Wingdings" panose="05000000000000000000" pitchFamily="2" charset="2"/>
              <a:buChar char="Ø"/>
              <a:defRPr sz="1600">
                <a:solidFill>
                  <a:srgbClr val="717984"/>
                </a:solidFill>
                <a:latin typeface="Lato Medium" panose="020F0502020204030203" pitchFamily="34" charset="0"/>
                <a:ea typeface="Lato Medium" panose="020F0502020204030203" pitchFamily="34" charset="0"/>
                <a:cs typeface="Lato Medium" panose="020F0502020204030203" pitchFamily="34" charset="0"/>
              </a:defRPr>
            </a:lvl5pPr>
            <a:lvl6pPr marL="1386304" eaLnBrk="1" hangingPunct="1">
              <a:defRPr>
                <a:latin typeface="+mn-lt"/>
                <a:ea typeface="+mn-ea"/>
                <a:cs typeface="+mn-cs"/>
              </a:defRPr>
            </a:lvl6pPr>
            <a:lvl7pPr marL="1663564" eaLnBrk="1" hangingPunct="1">
              <a:defRPr>
                <a:latin typeface="+mn-lt"/>
                <a:ea typeface="+mn-ea"/>
                <a:cs typeface="+mn-cs"/>
              </a:defRPr>
            </a:lvl7pPr>
            <a:lvl8pPr marL="1940825" eaLnBrk="1" hangingPunct="1">
              <a:defRPr>
                <a:latin typeface="+mn-lt"/>
                <a:ea typeface="+mn-ea"/>
                <a:cs typeface="+mn-cs"/>
              </a:defRPr>
            </a:lvl8pPr>
            <a:lvl9pPr marL="2218087" eaLnBrk="1" hangingPunct="1">
              <a:defRPr>
                <a:latin typeface="+mn-lt"/>
                <a:ea typeface="+mn-ea"/>
                <a:cs typeface="+mn-cs"/>
              </a:defRPr>
            </a:lvl9pPr>
          </a:lstStyle>
          <a:p>
            <a:pPr marL="0" indent="0" defTabSz="914400">
              <a:buNone/>
            </a:pPr>
            <a:r>
              <a:rPr lang="en-US" sz="1100" b="1">
                <a:solidFill>
                  <a:schemeClr val="accent4"/>
                </a:solidFill>
                <a:latin typeface="Aptos" panose="020B0004020202020204" pitchFamily="34" charset="0"/>
              </a:rPr>
              <a:t>Fund 3 M2M Potential as of today is 23% and excluding non-industrial tenants is 35%</a:t>
            </a:r>
          </a:p>
          <a:p>
            <a:pPr marL="0" indent="0" defTabSz="914400">
              <a:buNone/>
            </a:pPr>
            <a:r>
              <a:rPr lang="en-US" sz="1100" b="1">
                <a:solidFill>
                  <a:schemeClr val="accent4"/>
                </a:solidFill>
                <a:latin typeface="Aptos" panose="020B0004020202020204" pitchFamily="34" charset="0"/>
              </a:rPr>
              <a:t>At 100% occupancy, the M2M potential is 7.7%. This assumes 9% of the current vacancy is leased up at market rate, pushing the YOC to 7%+</a:t>
            </a:r>
          </a:p>
          <a:p>
            <a:pPr marL="0" indent="0" defTabSz="914400">
              <a:buNone/>
            </a:pPr>
            <a:r>
              <a:rPr lang="en-US" sz="1100" b="1">
                <a:solidFill>
                  <a:schemeClr val="accent4"/>
                </a:solidFill>
                <a:latin typeface="Aptos" panose="020B0004020202020204" pitchFamily="34" charset="0"/>
              </a:rPr>
              <a:t>Link Portfolio, 1425 Grandview and 920 NW 159 Dr (</a:t>
            </a:r>
            <a:r>
              <a:rPr lang="en-US" sz="1100" b="1" err="1">
                <a:solidFill>
                  <a:schemeClr val="accent4"/>
                </a:solidFill>
                <a:latin typeface="Aptos" panose="020B0004020202020204" pitchFamily="34" charset="0"/>
              </a:rPr>
              <a:t>Krsipy</a:t>
            </a:r>
            <a:r>
              <a:rPr lang="en-US" sz="1100" b="1">
                <a:solidFill>
                  <a:schemeClr val="accent4"/>
                </a:solidFill>
                <a:latin typeface="Aptos" panose="020B0004020202020204" pitchFamily="34" charset="0"/>
              </a:rPr>
              <a:t> Kreme) are above market rate and  </a:t>
            </a:r>
          </a:p>
        </p:txBody>
      </p:sp>
      <p:graphicFrame>
        <p:nvGraphicFramePr>
          <p:cNvPr id="4" name="Table 3">
            <a:extLst>
              <a:ext uri="{FF2B5EF4-FFF2-40B4-BE49-F238E27FC236}">
                <a16:creationId xmlns:a16="http://schemas.microsoft.com/office/drawing/2014/main" id="{6074F35C-B2C3-8DC7-7A19-91B2F344A593}"/>
              </a:ext>
            </a:extLst>
          </p:cNvPr>
          <p:cNvGraphicFramePr>
            <a:graphicFrameLocks noGrp="1"/>
          </p:cNvGraphicFramePr>
          <p:nvPr/>
        </p:nvGraphicFramePr>
        <p:xfrm>
          <a:off x="350028" y="2942521"/>
          <a:ext cx="11641947" cy="2397196"/>
        </p:xfrm>
        <a:graphic>
          <a:graphicData uri="http://schemas.openxmlformats.org/drawingml/2006/table">
            <a:tbl>
              <a:tblPr/>
              <a:tblGrid>
                <a:gridCol w="323777">
                  <a:extLst>
                    <a:ext uri="{9D8B030D-6E8A-4147-A177-3AD203B41FA5}">
                      <a16:colId xmlns:a16="http://schemas.microsoft.com/office/drawing/2014/main" val="107740222"/>
                    </a:ext>
                  </a:extLst>
                </a:gridCol>
                <a:gridCol w="2278681">
                  <a:extLst>
                    <a:ext uri="{9D8B030D-6E8A-4147-A177-3AD203B41FA5}">
                      <a16:colId xmlns:a16="http://schemas.microsoft.com/office/drawing/2014/main" val="3627892728"/>
                    </a:ext>
                  </a:extLst>
                </a:gridCol>
                <a:gridCol w="654634">
                  <a:extLst>
                    <a:ext uri="{9D8B030D-6E8A-4147-A177-3AD203B41FA5}">
                      <a16:colId xmlns:a16="http://schemas.microsoft.com/office/drawing/2014/main" val="1245639758"/>
                    </a:ext>
                  </a:extLst>
                </a:gridCol>
                <a:gridCol w="732143">
                  <a:extLst>
                    <a:ext uri="{9D8B030D-6E8A-4147-A177-3AD203B41FA5}">
                      <a16:colId xmlns:a16="http://schemas.microsoft.com/office/drawing/2014/main" val="404783912"/>
                    </a:ext>
                  </a:extLst>
                </a:gridCol>
                <a:gridCol w="732143">
                  <a:extLst>
                    <a:ext uri="{9D8B030D-6E8A-4147-A177-3AD203B41FA5}">
                      <a16:colId xmlns:a16="http://schemas.microsoft.com/office/drawing/2014/main" val="3478800901"/>
                    </a:ext>
                  </a:extLst>
                </a:gridCol>
                <a:gridCol w="835388">
                  <a:extLst>
                    <a:ext uri="{9D8B030D-6E8A-4147-A177-3AD203B41FA5}">
                      <a16:colId xmlns:a16="http://schemas.microsoft.com/office/drawing/2014/main" val="1815457325"/>
                    </a:ext>
                  </a:extLst>
                </a:gridCol>
                <a:gridCol w="732143">
                  <a:extLst>
                    <a:ext uri="{9D8B030D-6E8A-4147-A177-3AD203B41FA5}">
                      <a16:colId xmlns:a16="http://schemas.microsoft.com/office/drawing/2014/main" val="3227122995"/>
                    </a:ext>
                  </a:extLst>
                </a:gridCol>
                <a:gridCol w="788458">
                  <a:extLst>
                    <a:ext uri="{9D8B030D-6E8A-4147-A177-3AD203B41FA5}">
                      <a16:colId xmlns:a16="http://schemas.microsoft.com/office/drawing/2014/main" val="2269521555"/>
                    </a:ext>
                  </a:extLst>
                </a:gridCol>
                <a:gridCol w="788458">
                  <a:extLst>
                    <a:ext uri="{9D8B030D-6E8A-4147-A177-3AD203B41FA5}">
                      <a16:colId xmlns:a16="http://schemas.microsoft.com/office/drawing/2014/main" val="236159408"/>
                    </a:ext>
                  </a:extLst>
                </a:gridCol>
                <a:gridCol w="788458">
                  <a:extLst>
                    <a:ext uri="{9D8B030D-6E8A-4147-A177-3AD203B41FA5}">
                      <a16:colId xmlns:a16="http://schemas.microsoft.com/office/drawing/2014/main" val="1967997777"/>
                    </a:ext>
                  </a:extLst>
                </a:gridCol>
                <a:gridCol w="788458">
                  <a:extLst>
                    <a:ext uri="{9D8B030D-6E8A-4147-A177-3AD203B41FA5}">
                      <a16:colId xmlns:a16="http://schemas.microsoft.com/office/drawing/2014/main" val="1779999163"/>
                    </a:ext>
                  </a:extLst>
                </a:gridCol>
                <a:gridCol w="788458">
                  <a:extLst>
                    <a:ext uri="{9D8B030D-6E8A-4147-A177-3AD203B41FA5}">
                      <a16:colId xmlns:a16="http://schemas.microsoft.com/office/drawing/2014/main" val="1643375384"/>
                    </a:ext>
                  </a:extLst>
                </a:gridCol>
                <a:gridCol w="788458">
                  <a:extLst>
                    <a:ext uri="{9D8B030D-6E8A-4147-A177-3AD203B41FA5}">
                      <a16:colId xmlns:a16="http://schemas.microsoft.com/office/drawing/2014/main" val="280864781"/>
                    </a:ext>
                  </a:extLst>
                </a:gridCol>
                <a:gridCol w="622290">
                  <a:extLst>
                    <a:ext uri="{9D8B030D-6E8A-4147-A177-3AD203B41FA5}">
                      <a16:colId xmlns:a16="http://schemas.microsoft.com/office/drawing/2014/main" val="3041967227"/>
                    </a:ext>
                  </a:extLst>
                </a:gridCol>
              </a:tblGrid>
              <a:tr h="149077">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r>
                        <a:rPr lang="en-US" sz="900" b="1" i="0" u="none" strike="noStrike">
                          <a:solidFill>
                            <a:srgbClr val="FFFFFF"/>
                          </a:solidFill>
                          <a:effectLst/>
                          <a:latin typeface="Aptos" panose="020B0004020202020204" pitchFamily="34" charset="0"/>
                        </a:rPr>
                        <a:t>Fund 3</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2026</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2027</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2028</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2029</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2030</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2031</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2032</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2033</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2034</a:t>
                      </a:r>
                    </a:p>
                  </a:txBody>
                  <a:tcPr marL="0" marR="0" marT="0" marB="0" anchor="b">
                    <a:lnL>
                      <a:noFill/>
                    </a:lnL>
                    <a:lnR>
                      <a:noFill/>
                    </a:lnR>
                    <a:lnT>
                      <a:noFill/>
                    </a:lnT>
                    <a:lnB>
                      <a:noFill/>
                    </a:lnB>
                    <a:solidFill>
                      <a:srgbClr val="44546A"/>
                    </a:solidFill>
                  </a:tcPr>
                </a:tc>
                <a:tc>
                  <a:txBody>
                    <a:bodyPr/>
                    <a:lstStyle/>
                    <a:p>
                      <a:pPr algn="ctr" fontAlgn="b"/>
                      <a:r>
                        <a:rPr lang="en-US" sz="900" b="1" i="0" u="none" strike="noStrike">
                          <a:solidFill>
                            <a:srgbClr val="FFFFFF"/>
                          </a:solidFill>
                          <a:effectLst/>
                          <a:latin typeface="Aptos" panose="020B0004020202020204" pitchFamily="34" charset="0"/>
                        </a:rPr>
                        <a:t>2035</a:t>
                      </a:r>
                    </a:p>
                  </a:txBody>
                  <a:tcPr marL="0" marR="0" marT="0" marB="0" anchor="b">
                    <a:lnL>
                      <a:noFill/>
                    </a:lnL>
                    <a:lnR>
                      <a:noFill/>
                    </a:lnR>
                    <a:lnT>
                      <a:noFill/>
                    </a:lnT>
                    <a:lnB>
                      <a:noFill/>
                    </a:lnB>
                    <a:solidFill>
                      <a:srgbClr val="44546A"/>
                    </a:solidFill>
                  </a:tcPr>
                </a:tc>
                <a:tc>
                  <a:txBody>
                    <a:bodyPr/>
                    <a:lstStyle/>
                    <a:p>
                      <a:pPr algn="ctr" fontAlgn="b"/>
                      <a:r>
                        <a:rPr lang="en-US" sz="900" b="1" i="1" u="none" strike="noStrike">
                          <a:solidFill>
                            <a:srgbClr val="000000"/>
                          </a:solidFill>
                          <a:effectLst/>
                          <a:latin typeface="Aptos" panose="020B0004020202020204" pitchFamily="34" charset="0"/>
                        </a:rPr>
                        <a:t>2025-2029 CAGR</a:t>
                      </a:r>
                    </a:p>
                  </a:txBody>
                  <a:tcPr marL="0" marR="0" marT="0" marB="0" anchor="b">
                    <a:lnL>
                      <a:noFill/>
                    </a:lnL>
                    <a:lnR>
                      <a:noFill/>
                    </a:lnR>
                    <a:lnT>
                      <a:noFill/>
                    </a:lnT>
                    <a:lnB>
                      <a:noFill/>
                    </a:lnB>
                    <a:noFill/>
                  </a:tcPr>
                </a:tc>
                <a:extLst>
                  <a:ext uri="{0D108BD9-81ED-4DB2-BD59-A6C34878D82A}">
                    <a16:rowId xmlns:a16="http://schemas.microsoft.com/office/drawing/2014/main" val="1231917544"/>
                  </a:ext>
                </a:extLst>
              </a:tr>
              <a:tr h="178893">
                <a:tc>
                  <a:txBody>
                    <a:bodyPr/>
                    <a:lstStyle/>
                    <a:p>
                      <a:pPr algn="ctr" fontAlgn="b"/>
                      <a:r>
                        <a:rPr lang="en-US" sz="900" b="0" i="0" u="none" strike="noStrike">
                          <a:solidFill>
                            <a:srgbClr val="000000"/>
                          </a:solidFill>
                          <a:effectLst/>
                          <a:latin typeface="Aptos" panose="020B0004020202020204" pitchFamily="34" charset="0"/>
                        </a:rPr>
                        <a:t>A</a:t>
                      </a:r>
                    </a:p>
                  </a:txBody>
                  <a:tcPr marL="0" marR="0" marT="0" marB="0" anchor="b">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Market Rent</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$9.45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9.79 </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10.23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10.67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11.09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11.53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12.00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12.49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12.99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13.52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14.07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4.1%</a:t>
                      </a:r>
                    </a:p>
                  </a:txBody>
                  <a:tcPr marL="0" marR="0" marT="0" marB="0" anchor="b">
                    <a:lnL>
                      <a:noFill/>
                    </a:lnL>
                    <a:lnR>
                      <a:noFill/>
                    </a:lnR>
                    <a:lnT>
                      <a:noFill/>
                    </a:lnT>
                    <a:lnB>
                      <a:noFill/>
                    </a:lnB>
                    <a:noFill/>
                  </a:tcPr>
                </a:tc>
                <a:extLst>
                  <a:ext uri="{0D108BD9-81ED-4DB2-BD59-A6C34878D82A}">
                    <a16:rowId xmlns:a16="http://schemas.microsoft.com/office/drawing/2014/main" val="2740377998"/>
                  </a:ext>
                </a:extLst>
              </a:tr>
              <a:tr h="178893">
                <a:tc>
                  <a:txBody>
                    <a:bodyPr/>
                    <a:lstStyle/>
                    <a:p>
                      <a:pPr algn="ctr" fontAlgn="b"/>
                      <a:r>
                        <a:rPr lang="en-US" sz="900" b="0" i="0" u="none" strike="noStrike">
                          <a:solidFill>
                            <a:srgbClr val="000000"/>
                          </a:solidFill>
                          <a:effectLst/>
                          <a:latin typeface="Aptos" panose="020B0004020202020204" pitchFamily="34" charset="0"/>
                        </a:rPr>
                        <a:t>B</a:t>
                      </a:r>
                    </a:p>
                  </a:txBody>
                  <a:tcPr marL="0" marR="0" marT="0" marB="0" anchor="b">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In-place Rent @ 100% Occupancy</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$8.22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8.70 </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9.20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9.95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10.51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11.16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11.67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12.20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12.74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13.18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13.67 </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6.3%</a:t>
                      </a:r>
                    </a:p>
                  </a:txBody>
                  <a:tcPr marL="0" marR="0" marT="0" marB="0" anchor="b">
                    <a:lnL>
                      <a:noFill/>
                    </a:lnL>
                    <a:lnR>
                      <a:noFill/>
                    </a:lnR>
                    <a:lnT>
                      <a:noFill/>
                    </a:lnT>
                    <a:lnB>
                      <a:noFill/>
                    </a:lnB>
                    <a:noFill/>
                  </a:tcPr>
                </a:tc>
                <a:extLst>
                  <a:ext uri="{0D108BD9-81ED-4DB2-BD59-A6C34878D82A}">
                    <a16:rowId xmlns:a16="http://schemas.microsoft.com/office/drawing/2014/main" val="1347017444"/>
                  </a:ext>
                </a:extLst>
              </a:tr>
              <a:tr h="178893">
                <a:tc>
                  <a:txBody>
                    <a:bodyPr/>
                    <a:lstStyle/>
                    <a:p>
                      <a:pPr algn="ctr" fontAlgn="b"/>
                      <a:r>
                        <a:rPr lang="en-US" sz="900" b="0" i="0" u="none" strike="noStrike">
                          <a:solidFill>
                            <a:srgbClr val="000000"/>
                          </a:solidFill>
                          <a:effectLst/>
                          <a:latin typeface="Aptos" panose="020B0004020202020204" pitchFamily="34" charset="0"/>
                        </a:rPr>
                        <a:t>C</a:t>
                      </a:r>
                    </a:p>
                  </a:txBody>
                  <a:tcPr marL="0" marR="0" marT="0" marB="0" anchor="b">
                    <a:lnL>
                      <a:noFill/>
                    </a:lnL>
                    <a:lnR>
                      <a:noFill/>
                    </a:lnR>
                    <a:lnT>
                      <a:noFill/>
                    </a:lnT>
                    <a:lnB>
                      <a:noFill/>
                    </a:lnB>
                    <a:noFill/>
                  </a:tcPr>
                </a:tc>
                <a:tc>
                  <a:txBody>
                    <a:bodyPr/>
                    <a:lstStyle/>
                    <a:p>
                      <a:pPr algn="l" fontAlgn="b"/>
                      <a:r>
                        <a:rPr lang="en-US" sz="900" b="0" i="0" u="none" strike="noStrike">
                          <a:solidFill>
                            <a:srgbClr val="000000"/>
                          </a:solidFill>
                          <a:effectLst/>
                          <a:latin typeface="Aptos" panose="020B0004020202020204" pitchFamily="34" charset="0"/>
                        </a:rPr>
                        <a:t>In-place Rent @ 90.9% Economic Occupancy</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$7.27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009714830"/>
                  </a:ext>
                </a:extLst>
              </a:tr>
              <a:tr h="149077">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3800305"/>
                  </a:ext>
                </a:extLst>
              </a:tr>
              <a:tr h="149077">
                <a:tc>
                  <a:txBody>
                    <a:bodyPr/>
                    <a:lstStyle/>
                    <a:p>
                      <a:pPr algn="ctr" fontAlgn="b"/>
                      <a:r>
                        <a:rPr lang="en-US" sz="900" b="0" i="0" u="none" strike="noStrike">
                          <a:solidFill>
                            <a:srgbClr val="000000"/>
                          </a:solidFill>
                          <a:effectLst/>
                          <a:latin typeface="Aptos" panose="020B0004020202020204" pitchFamily="34" charset="0"/>
                        </a:rPr>
                        <a:t>A/B</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M2M at 100% Occupancy</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b"/>
                      <a:r>
                        <a:rPr lang="en-US" sz="900" b="1" i="0" u="none" strike="noStrike">
                          <a:solidFill>
                            <a:srgbClr val="000000"/>
                          </a:solidFill>
                          <a:effectLst/>
                          <a:latin typeface="Aptos" panose="020B0004020202020204" pitchFamily="34" charset="0"/>
                        </a:rPr>
                        <a:t>15.0%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A6D27F"/>
                    </a:solidFill>
                  </a:tcPr>
                </a:tc>
                <a:tc>
                  <a:txBody>
                    <a:bodyPr/>
                    <a:lstStyle/>
                    <a:p>
                      <a:pPr algn="ctr" fontAlgn="b"/>
                      <a:r>
                        <a:rPr lang="en-US" sz="900" b="1" i="0" u="none" strike="noStrike">
                          <a:solidFill>
                            <a:srgbClr val="000000"/>
                          </a:solidFill>
                          <a:effectLst/>
                          <a:latin typeface="Aptos" panose="020B0004020202020204" pitchFamily="34" charset="0"/>
                        </a:rPr>
                        <a:t>12.5%</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1E784"/>
                    </a:solidFill>
                  </a:tcPr>
                </a:tc>
                <a:tc>
                  <a:txBody>
                    <a:bodyPr/>
                    <a:lstStyle/>
                    <a:p>
                      <a:pPr algn="ctr" fontAlgn="b"/>
                      <a:r>
                        <a:rPr lang="en-US" sz="900" b="1" i="0" u="none" strike="noStrike">
                          <a:solidFill>
                            <a:srgbClr val="000000"/>
                          </a:solidFill>
                          <a:effectLst/>
                          <a:latin typeface="Aptos" panose="020B0004020202020204" pitchFamily="34" charset="0"/>
                        </a:rPr>
                        <a:t>11.2%</a:t>
                      </a:r>
                    </a:p>
                  </a:txBody>
                  <a:tcPr marL="0" marR="0" marT="0" marB="0" anchor="b">
                    <a:lnL>
                      <a:noFill/>
                    </a:lnL>
                    <a:lnR>
                      <a:noFill/>
                    </a:lnR>
                    <a:lnT>
                      <a:noFill/>
                    </a:lnT>
                    <a:lnB>
                      <a:noFill/>
                    </a:lnB>
                    <a:solidFill>
                      <a:srgbClr val="EDE683"/>
                    </a:solidFill>
                  </a:tcPr>
                </a:tc>
                <a:tc>
                  <a:txBody>
                    <a:bodyPr/>
                    <a:lstStyle/>
                    <a:p>
                      <a:pPr algn="ctr" fontAlgn="b"/>
                      <a:r>
                        <a:rPr lang="en-US" sz="900" b="1" i="0" u="none" strike="noStrike">
                          <a:solidFill>
                            <a:srgbClr val="000000"/>
                          </a:solidFill>
                          <a:effectLst/>
                          <a:latin typeface="Aptos" panose="020B0004020202020204" pitchFamily="34" charset="0"/>
                        </a:rPr>
                        <a:t>7.2%</a:t>
                      </a:r>
                    </a:p>
                  </a:txBody>
                  <a:tcPr marL="0" marR="0" marT="0" marB="0" anchor="b">
                    <a:lnL>
                      <a:noFill/>
                    </a:lnL>
                    <a:lnR>
                      <a:noFill/>
                    </a:lnR>
                    <a:lnT>
                      <a:noFill/>
                    </a:lnT>
                    <a:lnB>
                      <a:noFill/>
                    </a:lnB>
                    <a:solidFill>
                      <a:srgbClr val="E4E483"/>
                    </a:solidFill>
                  </a:tcPr>
                </a:tc>
                <a:tc>
                  <a:txBody>
                    <a:bodyPr/>
                    <a:lstStyle/>
                    <a:p>
                      <a:pPr algn="ctr" fontAlgn="b"/>
                      <a:r>
                        <a:rPr lang="en-US" sz="900" b="1" i="0" u="none" strike="noStrike">
                          <a:solidFill>
                            <a:srgbClr val="000000"/>
                          </a:solidFill>
                          <a:effectLst/>
                          <a:latin typeface="Aptos" panose="020B0004020202020204" pitchFamily="34" charset="0"/>
                        </a:rPr>
                        <a:t>5.5%</a:t>
                      </a:r>
                    </a:p>
                  </a:txBody>
                  <a:tcPr marL="0" marR="0" marT="0" marB="0" anchor="b">
                    <a:lnL>
                      <a:noFill/>
                    </a:lnL>
                    <a:lnR>
                      <a:noFill/>
                    </a:lnR>
                    <a:lnT>
                      <a:noFill/>
                    </a:lnT>
                    <a:lnB>
                      <a:noFill/>
                    </a:lnB>
                    <a:solidFill>
                      <a:srgbClr val="FEE683"/>
                    </a:solidFill>
                  </a:tcPr>
                </a:tc>
                <a:tc>
                  <a:txBody>
                    <a:bodyPr/>
                    <a:lstStyle/>
                    <a:p>
                      <a:pPr algn="ctr" fontAlgn="b"/>
                      <a:r>
                        <a:rPr lang="en-US" sz="900" b="1" i="0" u="none" strike="noStrike">
                          <a:solidFill>
                            <a:srgbClr val="000000"/>
                          </a:solidFill>
                          <a:effectLst/>
                          <a:latin typeface="Aptos" panose="020B0004020202020204" pitchFamily="34" charset="0"/>
                        </a:rPr>
                        <a:t>3.4%</a:t>
                      </a:r>
                    </a:p>
                  </a:txBody>
                  <a:tcPr marL="0" marR="0" marT="0" marB="0" anchor="b">
                    <a:lnL>
                      <a:noFill/>
                    </a:lnL>
                    <a:lnR>
                      <a:noFill/>
                    </a:lnR>
                    <a:lnT>
                      <a:noFill/>
                    </a:lnT>
                    <a:lnB>
                      <a:noFill/>
                    </a:lnB>
                    <a:solidFill>
                      <a:srgbClr val="FDD37F"/>
                    </a:solidFill>
                  </a:tcPr>
                </a:tc>
                <a:tc>
                  <a:txBody>
                    <a:bodyPr/>
                    <a:lstStyle/>
                    <a:p>
                      <a:pPr algn="ctr" fontAlgn="b"/>
                      <a:r>
                        <a:rPr lang="en-US" sz="900" b="1" i="0" u="none" strike="noStrike">
                          <a:solidFill>
                            <a:srgbClr val="000000"/>
                          </a:solidFill>
                          <a:effectLst/>
                          <a:latin typeface="Aptos" panose="020B0004020202020204" pitchFamily="34" charset="0"/>
                        </a:rPr>
                        <a:t>2.9%</a:t>
                      </a:r>
                    </a:p>
                  </a:txBody>
                  <a:tcPr marL="0" marR="0" marT="0" marB="0" anchor="b">
                    <a:lnL>
                      <a:noFill/>
                    </a:lnL>
                    <a:lnR>
                      <a:noFill/>
                    </a:lnR>
                    <a:lnT>
                      <a:noFill/>
                    </a:lnT>
                    <a:lnB>
                      <a:noFill/>
                    </a:lnB>
                    <a:solidFill>
                      <a:srgbClr val="FBA275"/>
                    </a:solidFill>
                  </a:tcPr>
                </a:tc>
                <a:tc>
                  <a:txBody>
                    <a:bodyPr/>
                    <a:lstStyle/>
                    <a:p>
                      <a:pPr algn="ctr" fontAlgn="b"/>
                      <a:r>
                        <a:rPr lang="en-US" sz="900" b="1" i="0" u="none" strike="noStrike">
                          <a:solidFill>
                            <a:srgbClr val="000000"/>
                          </a:solidFill>
                          <a:effectLst/>
                          <a:latin typeface="Aptos" panose="020B0004020202020204" pitchFamily="34" charset="0"/>
                        </a:rPr>
                        <a:t>2.3%</a:t>
                      </a:r>
                    </a:p>
                  </a:txBody>
                  <a:tcPr marL="0" marR="0" marT="0" marB="0" anchor="b">
                    <a:lnL>
                      <a:noFill/>
                    </a:lnL>
                    <a:lnR>
                      <a:noFill/>
                    </a:lnR>
                    <a:lnT>
                      <a:noFill/>
                    </a:lnT>
                    <a:lnB>
                      <a:noFill/>
                    </a:lnB>
                    <a:solidFill>
                      <a:srgbClr val="F98770"/>
                    </a:solidFill>
                  </a:tcPr>
                </a:tc>
                <a:tc>
                  <a:txBody>
                    <a:bodyPr/>
                    <a:lstStyle/>
                    <a:p>
                      <a:pPr algn="ctr" fontAlgn="b"/>
                      <a:r>
                        <a:rPr lang="en-US" sz="900" b="1" i="0" u="none" strike="noStrike">
                          <a:solidFill>
                            <a:srgbClr val="000000"/>
                          </a:solidFill>
                          <a:effectLst/>
                          <a:latin typeface="Aptos" panose="020B0004020202020204" pitchFamily="34" charset="0"/>
                        </a:rPr>
                        <a:t>2.0%</a:t>
                      </a:r>
                    </a:p>
                  </a:txBody>
                  <a:tcPr marL="0" marR="0" marT="0" marB="0" anchor="b">
                    <a:lnL>
                      <a:noFill/>
                    </a:lnL>
                    <a:lnR>
                      <a:noFill/>
                    </a:lnR>
                    <a:lnT>
                      <a:noFill/>
                    </a:lnT>
                    <a:lnB>
                      <a:noFill/>
                    </a:lnB>
                    <a:solidFill>
                      <a:srgbClr val="F8766D"/>
                    </a:solidFill>
                  </a:tcPr>
                </a:tc>
                <a:tc>
                  <a:txBody>
                    <a:bodyPr/>
                    <a:lstStyle/>
                    <a:p>
                      <a:pPr algn="ctr" fontAlgn="b"/>
                      <a:r>
                        <a:rPr lang="en-US" sz="900" b="1" i="0" u="none" strike="noStrike">
                          <a:solidFill>
                            <a:srgbClr val="000000"/>
                          </a:solidFill>
                          <a:effectLst/>
                          <a:latin typeface="Aptos" panose="020B0004020202020204" pitchFamily="34" charset="0"/>
                        </a:rPr>
                        <a:t>2.6%</a:t>
                      </a:r>
                    </a:p>
                  </a:txBody>
                  <a:tcPr marL="0" marR="0" marT="0" marB="0" anchor="b">
                    <a:lnL>
                      <a:noFill/>
                    </a:lnL>
                    <a:lnR>
                      <a:noFill/>
                    </a:lnR>
                    <a:lnT>
                      <a:noFill/>
                    </a:lnT>
                    <a:lnB>
                      <a:noFill/>
                    </a:lnB>
                    <a:solidFill>
                      <a:srgbClr val="F8696B"/>
                    </a:solidFill>
                  </a:tcPr>
                </a:tc>
                <a:tc>
                  <a:txBody>
                    <a:bodyPr/>
                    <a:lstStyle/>
                    <a:p>
                      <a:pPr algn="ctr" fontAlgn="b"/>
                      <a:r>
                        <a:rPr lang="en-US" sz="900" b="1" i="0" u="none" strike="noStrike">
                          <a:solidFill>
                            <a:srgbClr val="000000"/>
                          </a:solidFill>
                          <a:effectLst/>
                          <a:latin typeface="Aptos" panose="020B0004020202020204" pitchFamily="34" charset="0"/>
                        </a:rPr>
                        <a:t>2.9%</a:t>
                      </a:r>
                    </a:p>
                  </a:txBody>
                  <a:tcPr marL="0" marR="0" marT="0" marB="0" anchor="b">
                    <a:lnL>
                      <a:noFill/>
                    </a:lnL>
                    <a:lnR>
                      <a:noFill/>
                    </a:lnR>
                    <a:lnT>
                      <a:noFill/>
                    </a:lnT>
                    <a:lnB>
                      <a:noFill/>
                    </a:lnB>
                    <a:solidFill>
                      <a:srgbClr val="F86F6C"/>
                    </a:solid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96952505"/>
                  </a:ext>
                </a:extLst>
              </a:tr>
              <a:tr h="149077">
                <a:tc>
                  <a:txBody>
                    <a:bodyPr/>
                    <a:lstStyle/>
                    <a:p>
                      <a:pPr algn="ctr" fontAlgn="b"/>
                      <a:r>
                        <a:rPr lang="en-US" sz="900" b="0" i="0" u="none" strike="noStrike">
                          <a:solidFill>
                            <a:srgbClr val="000000"/>
                          </a:solidFill>
                          <a:effectLst/>
                          <a:latin typeface="Aptos" panose="020B0004020202020204" pitchFamily="34" charset="0"/>
                        </a:rPr>
                        <a:t>A/C</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M2M As-Is</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29.9%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388154698"/>
                  </a:ext>
                </a:extLst>
              </a:tr>
              <a:tr h="149077">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1" i="0" u="none" strike="noStrike">
                        <a:solidFill>
                          <a:srgbClr val="000000"/>
                        </a:solidFill>
                        <a:effectLst/>
                        <a:latin typeface="Aptos" panose="020B0004020202020204" pitchFamily="34" charset="0"/>
                      </a:endParaRP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1"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464116331"/>
                  </a:ext>
                </a:extLst>
              </a:tr>
              <a:tr h="149077">
                <a:tc>
                  <a:txBody>
                    <a:bodyPr/>
                    <a:lstStyle/>
                    <a:p>
                      <a:pPr algn="ctr" fontAlgn="b"/>
                      <a:r>
                        <a:rPr lang="en-US" sz="900" b="0" i="0" u="none" strike="noStrike">
                          <a:solidFill>
                            <a:srgbClr val="000000"/>
                          </a:solidFill>
                          <a:effectLst/>
                          <a:latin typeface="Aptos" panose="020B0004020202020204" pitchFamily="34" charset="0"/>
                        </a:rPr>
                        <a:t>B/PP</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In-place Cap Rate</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7.1%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449794291"/>
                  </a:ext>
                </a:extLst>
              </a:tr>
              <a:tr h="149077">
                <a:tc>
                  <a:txBody>
                    <a:bodyPr/>
                    <a:lstStyle/>
                    <a:p>
                      <a:pPr algn="ctr" fontAlgn="b"/>
                      <a:r>
                        <a:rPr lang="en-US" sz="900" b="0" i="0" u="none" strike="noStrike">
                          <a:solidFill>
                            <a:srgbClr val="000000"/>
                          </a:solidFill>
                          <a:effectLst/>
                          <a:latin typeface="Aptos" panose="020B0004020202020204" pitchFamily="34" charset="0"/>
                        </a:rPr>
                        <a:t>A/PP</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Untrended Cap Rate</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8.1%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8.4%</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8.8%</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9.2%</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9.6%</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9.9%</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10.3%</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10.8%</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11.2%</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11.6%</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12.1%</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4.1%</a:t>
                      </a:r>
                    </a:p>
                  </a:txBody>
                  <a:tcPr marL="0" marR="0" marT="0" marB="0" anchor="b">
                    <a:lnL>
                      <a:noFill/>
                    </a:lnL>
                    <a:lnR>
                      <a:noFill/>
                    </a:lnR>
                    <a:lnT>
                      <a:noFill/>
                    </a:lnT>
                    <a:lnB>
                      <a:noFill/>
                    </a:lnB>
                    <a:noFill/>
                  </a:tcPr>
                </a:tc>
                <a:extLst>
                  <a:ext uri="{0D108BD9-81ED-4DB2-BD59-A6C34878D82A}">
                    <a16:rowId xmlns:a16="http://schemas.microsoft.com/office/drawing/2014/main" val="4051834719"/>
                  </a:ext>
                </a:extLst>
              </a:tr>
              <a:tr h="149077">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473423052"/>
                  </a:ext>
                </a:extLst>
              </a:tr>
              <a:tr h="149077">
                <a:tc>
                  <a:txBody>
                    <a:bodyPr/>
                    <a:lstStyle/>
                    <a:p>
                      <a:pPr algn="ctr" fontAlgn="b"/>
                      <a:r>
                        <a:rPr lang="en-US" sz="900" b="0" i="0" u="none" strike="noStrike">
                          <a:solidFill>
                            <a:srgbClr val="000000"/>
                          </a:solidFill>
                          <a:effectLst/>
                          <a:latin typeface="Aptos" panose="020B0004020202020204" pitchFamily="34" charset="0"/>
                        </a:rPr>
                        <a:t>C/TC</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RR YOC @ 90.9% Economic Occupancy</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6.0%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59295363"/>
                  </a:ext>
                </a:extLst>
              </a:tr>
              <a:tr h="149077">
                <a:tc>
                  <a:txBody>
                    <a:bodyPr/>
                    <a:lstStyle/>
                    <a:p>
                      <a:pPr algn="ctr" fontAlgn="b"/>
                      <a:r>
                        <a:rPr lang="en-US" sz="900" b="0" i="0" u="none" strike="noStrike">
                          <a:solidFill>
                            <a:srgbClr val="000000"/>
                          </a:solidFill>
                          <a:effectLst/>
                          <a:latin typeface="Aptos" panose="020B0004020202020204" pitchFamily="34" charset="0"/>
                        </a:rPr>
                        <a:t>A/TC</a:t>
                      </a:r>
                    </a:p>
                  </a:txBody>
                  <a:tcPr marL="0" marR="0" marT="0" marB="0" anchor="b">
                    <a:lnL>
                      <a:noFill/>
                    </a:lnL>
                    <a:lnR>
                      <a:noFill/>
                    </a:lnR>
                    <a:lnT>
                      <a:noFill/>
                    </a:lnT>
                    <a:lnB>
                      <a:noFill/>
                    </a:lnB>
                    <a:noFill/>
                  </a:tcPr>
                </a:tc>
                <a:tc>
                  <a:txBody>
                    <a:bodyPr/>
                    <a:lstStyle/>
                    <a:p>
                      <a:pPr algn="l" fontAlgn="b"/>
                      <a:r>
                        <a:rPr lang="en-US" sz="900" b="1" i="0" u="none" strike="noStrike">
                          <a:solidFill>
                            <a:srgbClr val="000000"/>
                          </a:solidFill>
                          <a:effectLst/>
                          <a:latin typeface="Aptos" panose="020B0004020202020204" pitchFamily="34" charset="0"/>
                        </a:rPr>
                        <a:t>Untrended YOC</a:t>
                      </a:r>
                    </a:p>
                  </a:txBody>
                  <a:tcPr marL="11430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1" i="0" u="none" strike="noStrike">
                          <a:solidFill>
                            <a:srgbClr val="000000"/>
                          </a:solidFill>
                          <a:effectLst/>
                          <a:latin typeface="Aptos" panose="020B0004020202020204" pitchFamily="34" charset="0"/>
                        </a:rPr>
                        <a:t>7.8%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8.1%</a:t>
                      </a: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8.5%</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8.8%</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9.2%</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9.5%</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9.9%</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10.3%</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10.7%</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11.2%</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11.6%</a:t>
                      </a:r>
                    </a:p>
                  </a:txBody>
                  <a:tcPr marL="0" marR="0" marT="0" marB="0" anchor="b">
                    <a:lnL>
                      <a:noFill/>
                    </a:lnL>
                    <a:lnR>
                      <a:noFill/>
                    </a:lnR>
                    <a:lnT>
                      <a:noFill/>
                    </a:lnT>
                    <a:lnB>
                      <a:noFill/>
                    </a:lnB>
                    <a:noFill/>
                  </a:tcPr>
                </a:tc>
                <a:tc>
                  <a:txBody>
                    <a:bodyPr/>
                    <a:lstStyle/>
                    <a:p>
                      <a:pPr algn="ctr" fontAlgn="b"/>
                      <a:r>
                        <a:rPr lang="en-US" sz="900" b="0" i="0" u="none" strike="noStrike">
                          <a:solidFill>
                            <a:srgbClr val="000000"/>
                          </a:solidFill>
                          <a:effectLst/>
                          <a:latin typeface="Aptos" panose="020B0004020202020204" pitchFamily="34" charset="0"/>
                        </a:rPr>
                        <a:t>4.1%</a:t>
                      </a:r>
                    </a:p>
                  </a:txBody>
                  <a:tcPr marL="0" marR="0" marT="0" marB="0" anchor="b">
                    <a:lnL>
                      <a:noFill/>
                    </a:lnL>
                    <a:lnR>
                      <a:noFill/>
                    </a:lnR>
                    <a:lnT>
                      <a:noFill/>
                    </a:lnT>
                    <a:lnB>
                      <a:noFill/>
                    </a:lnB>
                    <a:noFill/>
                  </a:tcPr>
                </a:tc>
                <a:extLst>
                  <a:ext uri="{0D108BD9-81ED-4DB2-BD59-A6C34878D82A}">
                    <a16:rowId xmlns:a16="http://schemas.microsoft.com/office/drawing/2014/main" val="769556774"/>
                  </a:ext>
                </a:extLst>
              </a:tr>
              <a:tr h="149077">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l" fontAlgn="b"/>
                      <a:endParaRPr lang="en-US" sz="900" b="0" i="0" u="none" strike="noStrike">
                        <a:solidFill>
                          <a:srgbClr val="000000"/>
                        </a:solidFill>
                        <a:effectLst/>
                        <a:latin typeface="Aptos" panose="020B0004020202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tc>
                  <a:txBody>
                    <a:bodyPr/>
                    <a:lstStyle/>
                    <a:p>
                      <a:pPr algn="ctr" fontAlgn="b"/>
                      <a:endParaRPr lang="en-US" sz="900" b="0" i="0" u="none" strike="noStrike">
                        <a:solidFill>
                          <a:srgbClr val="000000"/>
                        </a:solidFill>
                        <a:effectLst/>
                        <a:latin typeface="Aptos" panose="020B000402020202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224690809"/>
                  </a:ext>
                </a:extLst>
              </a:tr>
            </a:tbl>
          </a:graphicData>
        </a:graphic>
      </p:graphicFrame>
      <p:graphicFrame>
        <p:nvGraphicFramePr>
          <p:cNvPr id="5" name="Table 4">
            <a:extLst>
              <a:ext uri="{FF2B5EF4-FFF2-40B4-BE49-F238E27FC236}">
                <a16:creationId xmlns:a16="http://schemas.microsoft.com/office/drawing/2014/main" id="{98F4CA2F-EF2B-B48F-81AF-5454FC45975C}"/>
              </a:ext>
            </a:extLst>
          </p:cNvPr>
          <p:cNvGraphicFramePr>
            <a:graphicFrameLocks noGrp="1"/>
          </p:cNvGraphicFramePr>
          <p:nvPr>
            <p:extLst>
              <p:ext uri="{D42A27DB-BD31-4B8C-83A1-F6EECF244321}">
                <p14:modId xmlns:p14="http://schemas.microsoft.com/office/powerpoint/2010/main" val="4063604280"/>
              </p:ext>
            </p:extLst>
          </p:nvPr>
        </p:nvGraphicFramePr>
        <p:xfrm>
          <a:off x="695325" y="6311694"/>
          <a:ext cx="9861413" cy="304800"/>
        </p:xfrm>
        <a:graphic>
          <a:graphicData uri="http://schemas.openxmlformats.org/drawingml/2006/table">
            <a:tbl>
              <a:tblPr/>
              <a:tblGrid>
                <a:gridCol w="2357392">
                  <a:extLst>
                    <a:ext uri="{9D8B030D-6E8A-4147-A177-3AD203B41FA5}">
                      <a16:colId xmlns:a16="http://schemas.microsoft.com/office/drawing/2014/main" val="4248505834"/>
                    </a:ext>
                  </a:extLst>
                </a:gridCol>
                <a:gridCol w="1136504">
                  <a:extLst>
                    <a:ext uri="{9D8B030D-6E8A-4147-A177-3AD203B41FA5}">
                      <a16:colId xmlns:a16="http://schemas.microsoft.com/office/drawing/2014/main" val="3364691468"/>
                    </a:ext>
                  </a:extLst>
                </a:gridCol>
                <a:gridCol w="1598211">
                  <a:extLst>
                    <a:ext uri="{9D8B030D-6E8A-4147-A177-3AD203B41FA5}">
                      <a16:colId xmlns:a16="http://schemas.microsoft.com/office/drawing/2014/main" val="1101027148"/>
                    </a:ext>
                  </a:extLst>
                </a:gridCol>
                <a:gridCol w="1716598">
                  <a:extLst>
                    <a:ext uri="{9D8B030D-6E8A-4147-A177-3AD203B41FA5}">
                      <a16:colId xmlns:a16="http://schemas.microsoft.com/office/drawing/2014/main" val="3190740239"/>
                    </a:ext>
                  </a:extLst>
                </a:gridCol>
                <a:gridCol w="1633726">
                  <a:extLst>
                    <a:ext uri="{9D8B030D-6E8A-4147-A177-3AD203B41FA5}">
                      <a16:colId xmlns:a16="http://schemas.microsoft.com/office/drawing/2014/main" val="2128406850"/>
                    </a:ext>
                  </a:extLst>
                </a:gridCol>
                <a:gridCol w="1418982">
                  <a:extLst>
                    <a:ext uri="{9D8B030D-6E8A-4147-A177-3AD203B41FA5}">
                      <a16:colId xmlns:a16="http://schemas.microsoft.com/office/drawing/2014/main" val="1774728914"/>
                    </a:ext>
                  </a:extLst>
                </a:gridCol>
              </a:tblGrid>
              <a:tr h="122942">
                <a:tc>
                  <a:txBody>
                    <a:bodyPr/>
                    <a:lstStyle/>
                    <a:p>
                      <a:pPr algn="r" fontAlgn="b"/>
                      <a:r>
                        <a:rPr lang="en-US" sz="1000" b="0" i="0" u="none" strike="noStrike">
                          <a:solidFill>
                            <a:srgbClr val="FFFFFF"/>
                          </a:solidFill>
                          <a:effectLst/>
                          <a:latin typeface="Aptos"/>
                        </a:rPr>
                        <a:t>ID</a:t>
                      </a:r>
                    </a:p>
                  </a:txBody>
                  <a:tcPr marL="0" marR="0" marT="0"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Assets</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SF</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Purchase Price</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Total Cost 1Q25</a:t>
                      </a:r>
                    </a:p>
                  </a:txBody>
                  <a:tcPr marL="0" marR="0" marT="0" marB="0" anchor="b">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tc>
                  <a:txBody>
                    <a:bodyPr/>
                    <a:lstStyle/>
                    <a:p>
                      <a:pPr algn="ctr" fontAlgn="b"/>
                      <a:r>
                        <a:rPr lang="en-US" sz="1000" b="0" i="0" u="none" strike="noStrike">
                          <a:solidFill>
                            <a:srgbClr val="FFFFFF"/>
                          </a:solidFill>
                          <a:effectLst/>
                          <a:latin typeface="Aptos"/>
                        </a:rPr>
                        <a:t>WALT</a:t>
                      </a:r>
                    </a:p>
                  </a:txBody>
                  <a:tcPr marL="0" marR="0" marT="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3329245562"/>
                  </a:ext>
                </a:extLst>
              </a:tr>
              <a:tr h="122942">
                <a:tc>
                  <a:txBody>
                    <a:bodyPr/>
                    <a:lstStyle/>
                    <a:p>
                      <a:pPr algn="r" fontAlgn="b"/>
                      <a:r>
                        <a:rPr lang="en-US" sz="1000" b="0" i="0" u="none" strike="noStrike">
                          <a:solidFill>
                            <a:srgbClr val="000000"/>
                          </a:solidFill>
                          <a:effectLst/>
                          <a:latin typeface="Aptos"/>
                        </a:rPr>
                        <a:t>Fund 3</a:t>
                      </a:r>
                    </a:p>
                  </a:txBody>
                  <a:tcPr marL="0" marR="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133</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       10,192,251 </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$1,147,123,658</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$1,165,446,494</a:t>
                      </a:r>
                    </a:p>
                  </a:txBody>
                  <a:tcPr marL="0" marR="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Aptos"/>
                        </a:rPr>
                        <a:t>3.5</a:t>
                      </a:r>
                    </a:p>
                  </a:txBody>
                  <a:tcPr marL="0" marR="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808802"/>
                  </a:ext>
                </a:extLst>
              </a:tr>
            </a:tbl>
          </a:graphicData>
        </a:graphic>
      </p:graphicFrame>
      <p:sp>
        <p:nvSpPr>
          <p:cNvPr id="6" name="TextBox 5">
            <a:extLst>
              <a:ext uri="{FF2B5EF4-FFF2-40B4-BE49-F238E27FC236}">
                <a16:creationId xmlns:a16="http://schemas.microsoft.com/office/drawing/2014/main" id="{008567C1-B38D-CCFE-DEA7-40CC16925F25}"/>
              </a:ext>
            </a:extLst>
          </p:cNvPr>
          <p:cNvSpPr txBox="1"/>
          <p:nvPr/>
        </p:nvSpPr>
        <p:spPr>
          <a:xfrm>
            <a:off x="764031" y="1231787"/>
            <a:ext cx="10665414" cy="1546577"/>
          </a:xfrm>
          <a:prstGeom prst="rect">
            <a:avLst/>
          </a:prstGeom>
          <a:solidFill>
            <a:schemeClr val="bg1">
              <a:lumMod val="95000"/>
            </a:schemeClr>
          </a:solidFill>
        </p:spPr>
        <p:txBody>
          <a:bodyPr wrap="square">
            <a:spAutoFit/>
          </a:bodyPr>
          <a:lstStyle/>
          <a:p>
            <a:pPr marL="228600" indent="-228600">
              <a:buClr>
                <a:srgbClr val="FEAB21"/>
              </a:buClr>
              <a:buFont typeface="+mj-lt"/>
              <a:buAutoNum type="arabicPeriod"/>
            </a:pPr>
            <a:r>
              <a:rPr lang="en-US" sz="1050" b="1">
                <a:solidFill>
                  <a:schemeClr val="accent2"/>
                </a:solidFill>
                <a:latin typeface="Aptos" panose="020B0004020202020204" pitchFamily="34" charset="0"/>
                <a:ea typeface="Lato Medium" panose="020F0502020204030203" pitchFamily="34" charset="0"/>
                <a:cs typeface="Lato Medium" panose="020F0502020204030203" pitchFamily="34" charset="0"/>
              </a:rPr>
              <a:t>15% mark-to-market as of today at 100% Economic Occupancy. </a:t>
            </a:r>
          </a:p>
          <a:p>
            <a:pPr marL="228600" indent="-228600">
              <a:buClr>
                <a:srgbClr val="FEAB21"/>
              </a:buClr>
              <a:buFont typeface="+mj-lt"/>
              <a:buAutoNum type="arabicPeriod"/>
            </a:pPr>
            <a:endParaRPr lang="en-US" sz="1050">
              <a:solidFill>
                <a:schemeClr val="accent2"/>
              </a:solidFill>
              <a:latin typeface="Aptos" panose="020B0004020202020204" pitchFamily="34" charset="0"/>
              <a:ea typeface="Lato Medium" panose="020F0502020204030203" pitchFamily="34" charset="0"/>
              <a:cs typeface="Lato Medium" panose="020F0502020204030203" pitchFamily="34" charset="0"/>
            </a:endParaRPr>
          </a:p>
          <a:p>
            <a:pPr marL="228600" indent="-228600">
              <a:buClr>
                <a:srgbClr val="FEAB21"/>
              </a:buClr>
              <a:buFont typeface="+mj-lt"/>
              <a:buAutoNum type="arabicPeriod"/>
            </a:pPr>
            <a:r>
              <a:rPr lang="en-US" sz="1050">
                <a:solidFill>
                  <a:schemeClr val="accent2"/>
                </a:solidFill>
                <a:latin typeface="Aptos"/>
                <a:ea typeface="Lato Medium"/>
                <a:cs typeface="Lato Medium"/>
              </a:rPr>
              <a:t>Market Rent Growth used in the current Forecast Manager book is conservative compared to previous books. The 5 Yr CAGR is 4.1%, slightly higher than Fund 2 given market composition.</a:t>
            </a:r>
          </a:p>
          <a:p>
            <a:pPr marL="228600" indent="-228600">
              <a:buClr>
                <a:srgbClr val="FEAB21"/>
              </a:buClr>
              <a:buFont typeface="+mj-lt"/>
              <a:buAutoNum type="arabicPeriod"/>
            </a:pPr>
            <a:endParaRPr lang="en-US" sz="1050">
              <a:solidFill>
                <a:schemeClr val="accent2"/>
              </a:solidFill>
              <a:latin typeface="Aptos"/>
              <a:ea typeface="Lato Medium"/>
              <a:cs typeface="Lato Medium"/>
            </a:endParaRPr>
          </a:p>
          <a:p>
            <a:pPr marL="228600" indent="-228600">
              <a:buClr>
                <a:srgbClr val="FEAB21"/>
              </a:buClr>
              <a:buFont typeface="+mj-lt"/>
              <a:buAutoNum type="arabicPeriod"/>
            </a:pPr>
            <a:r>
              <a:rPr lang="en-US" sz="1050" b="1">
                <a:solidFill>
                  <a:schemeClr val="accent2"/>
                </a:solidFill>
                <a:latin typeface="Aptos"/>
                <a:ea typeface="Lato Medium"/>
                <a:cs typeface="Lato Medium"/>
              </a:rPr>
              <a:t>In the August book analysis, the 2024 estimated M2M at 100% occupancy was 21.6%, dropping to 10.6% in 2025.  The increase in M2M in the Q1 book is primarily driven by new acquisitions with below market rents. </a:t>
            </a:r>
            <a:endParaRPr lang="en-US" sz="1050" b="1">
              <a:solidFill>
                <a:srgbClr val="FF0000"/>
              </a:solidFill>
              <a:latin typeface="Aptos"/>
              <a:ea typeface="Lato Medium"/>
              <a:cs typeface="Lato Medium"/>
            </a:endParaRPr>
          </a:p>
          <a:p>
            <a:pPr marL="228600" indent="-228600">
              <a:buClr>
                <a:srgbClr val="FEAB21"/>
              </a:buClr>
              <a:buFont typeface="+mj-lt"/>
              <a:buAutoNum type="arabicPeriod"/>
            </a:pPr>
            <a:endParaRPr lang="en-US" sz="1050">
              <a:solidFill>
                <a:schemeClr val="accent2"/>
              </a:solidFill>
              <a:latin typeface="Aptos"/>
              <a:ea typeface="Lato Medium"/>
              <a:cs typeface="Lato Medium"/>
            </a:endParaRPr>
          </a:p>
          <a:p>
            <a:pPr marL="228600" indent="-228600">
              <a:buClr>
                <a:srgbClr val="FEAB21"/>
              </a:buClr>
              <a:buFont typeface="+mj-lt"/>
              <a:buAutoNum type="arabicPeriod"/>
            </a:pPr>
            <a:endParaRPr lang="en-US" sz="1050">
              <a:solidFill>
                <a:schemeClr val="accent2"/>
              </a:solidFill>
              <a:highlight>
                <a:srgbClr val="FFFF00"/>
              </a:highlight>
              <a:latin typeface="Aptos" panose="020B0004020202020204"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80347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Leasing Spreads &amp; Downtime</a:t>
            </a:r>
          </a:p>
        </p:txBody>
      </p:sp>
    </p:spTree>
    <p:extLst>
      <p:ext uri="{BB962C8B-B14F-4D97-AF65-F5344CB8AC3E}">
        <p14:creationId xmlns:p14="http://schemas.microsoft.com/office/powerpoint/2010/main" val="145141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7CCA-2AC2-4B01-575E-0033AAC71F1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FE94194-0674-6C4D-8026-02D525BB5677}"/>
              </a:ext>
            </a:extLst>
          </p:cNvPr>
          <p:cNvSpPr/>
          <p:nvPr/>
        </p:nvSpPr>
        <p:spPr>
          <a:xfrm>
            <a:off x="610151" y="1388131"/>
            <a:ext cx="1109036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hink-cell data - do not delete" hidden="1">
            <a:extLst>
              <a:ext uri="{FF2B5EF4-FFF2-40B4-BE49-F238E27FC236}">
                <a16:creationId xmlns:a16="http://schemas.microsoft.com/office/drawing/2014/main" id="{06D5AE69-98A3-3CD3-2613-3708CD4601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06D5AE69-98A3-3CD3-2613-3708CD4601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881573-143A-88D2-A072-F38AB88D3080}"/>
              </a:ext>
            </a:extLst>
          </p:cNvPr>
          <p:cNvSpPr>
            <a:spLocks noGrp="1"/>
          </p:cNvSpPr>
          <p:nvPr>
            <p:ph type="title"/>
          </p:nvPr>
        </p:nvSpPr>
        <p:spPr/>
        <p:txBody>
          <a:bodyPr vert="horz"/>
          <a:lstStyle/>
          <a:p>
            <a:r>
              <a:rPr lang="en-US"/>
              <a:t>Q1 2025 | </a:t>
            </a:r>
            <a:r>
              <a:rPr lang="en-US" b="0"/>
              <a:t>Signed Leases – Fund 3</a:t>
            </a:r>
            <a:endParaRPr lang="en-US"/>
          </a:p>
        </p:txBody>
      </p:sp>
      <p:sp>
        <p:nvSpPr>
          <p:cNvPr id="8" name="TextBox 7">
            <a:extLst>
              <a:ext uri="{FF2B5EF4-FFF2-40B4-BE49-F238E27FC236}">
                <a16:creationId xmlns:a16="http://schemas.microsoft.com/office/drawing/2014/main" id="{AC4FF35C-D7B0-6288-4BE5-0E730261CBBD}"/>
              </a:ext>
            </a:extLst>
          </p:cNvPr>
          <p:cNvSpPr txBox="1"/>
          <p:nvPr/>
        </p:nvSpPr>
        <p:spPr>
          <a:xfrm>
            <a:off x="610151" y="1654785"/>
            <a:ext cx="11090366" cy="261610"/>
          </a:xfrm>
          <a:prstGeom prst="rect">
            <a:avLst/>
          </a:prstGeom>
          <a:solidFill>
            <a:schemeClr val="bg1">
              <a:lumMod val="95000"/>
            </a:schemeClr>
          </a:solidFill>
        </p:spPr>
        <p:txBody>
          <a:bodyPr wrap="square">
            <a:spAutoFit/>
          </a:bodyPr>
          <a:lstStyle/>
          <a:p>
            <a:pPr marL="171450" indent="-171450">
              <a:buClr>
                <a:srgbClr val="FFAB21"/>
              </a:buClr>
              <a:buFont typeface="Arial" panose="020B0604020202020204" pitchFamily="34" charset="0"/>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9 New Leases and 6 Renewals/Expansions signed in Q1-2025</a:t>
            </a:r>
          </a:p>
        </p:txBody>
      </p:sp>
      <p:graphicFrame>
        <p:nvGraphicFramePr>
          <p:cNvPr id="3" name="Table 2">
            <a:extLst>
              <a:ext uri="{FF2B5EF4-FFF2-40B4-BE49-F238E27FC236}">
                <a16:creationId xmlns:a16="http://schemas.microsoft.com/office/drawing/2014/main" id="{C5110335-8E7A-3916-7F0F-0D8A0CA35478}"/>
              </a:ext>
            </a:extLst>
          </p:cNvPr>
          <p:cNvGraphicFramePr>
            <a:graphicFrameLocks noGrp="1"/>
          </p:cNvGraphicFramePr>
          <p:nvPr>
            <p:extLst>
              <p:ext uri="{D42A27DB-BD31-4B8C-83A1-F6EECF244321}">
                <p14:modId xmlns:p14="http://schemas.microsoft.com/office/powerpoint/2010/main" val="2565921251"/>
              </p:ext>
            </p:extLst>
          </p:nvPr>
        </p:nvGraphicFramePr>
        <p:xfrm>
          <a:off x="632538" y="2079313"/>
          <a:ext cx="11067978" cy="4136503"/>
        </p:xfrm>
        <a:graphic>
          <a:graphicData uri="http://schemas.openxmlformats.org/drawingml/2006/table">
            <a:tbl>
              <a:tblPr/>
              <a:tblGrid>
                <a:gridCol w="1008378">
                  <a:extLst>
                    <a:ext uri="{9D8B030D-6E8A-4147-A177-3AD203B41FA5}">
                      <a16:colId xmlns:a16="http://schemas.microsoft.com/office/drawing/2014/main" val="2462202410"/>
                    </a:ext>
                  </a:extLst>
                </a:gridCol>
                <a:gridCol w="620503">
                  <a:extLst>
                    <a:ext uri="{9D8B030D-6E8A-4147-A177-3AD203B41FA5}">
                      <a16:colId xmlns:a16="http://schemas.microsoft.com/office/drawing/2014/main" val="386293039"/>
                    </a:ext>
                  </a:extLst>
                </a:gridCol>
                <a:gridCol w="620569">
                  <a:extLst>
                    <a:ext uri="{9D8B030D-6E8A-4147-A177-3AD203B41FA5}">
                      <a16:colId xmlns:a16="http://schemas.microsoft.com/office/drawing/2014/main" val="2613615437"/>
                    </a:ext>
                  </a:extLst>
                </a:gridCol>
                <a:gridCol w="1545883">
                  <a:extLst>
                    <a:ext uri="{9D8B030D-6E8A-4147-A177-3AD203B41FA5}">
                      <a16:colId xmlns:a16="http://schemas.microsoft.com/office/drawing/2014/main" val="4282048153"/>
                    </a:ext>
                  </a:extLst>
                </a:gridCol>
                <a:gridCol w="451997">
                  <a:extLst>
                    <a:ext uri="{9D8B030D-6E8A-4147-A177-3AD203B41FA5}">
                      <a16:colId xmlns:a16="http://schemas.microsoft.com/office/drawing/2014/main" val="2691614184"/>
                    </a:ext>
                  </a:extLst>
                </a:gridCol>
                <a:gridCol w="421898">
                  <a:extLst>
                    <a:ext uri="{9D8B030D-6E8A-4147-A177-3AD203B41FA5}">
                      <a16:colId xmlns:a16="http://schemas.microsoft.com/office/drawing/2014/main" val="2621490809"/>
                    </a:ext>
                  </a:extLst>
                </a:gridCol>
                <a:gridCol w="607024">
                  <a:extLst>
                    <a:ext uri="{9D8B030D-6E8A-4147-A177-3AD203B41FA5}">
                      <a16:colId xmlns:a16="http://schemas.microsoft.com/office/drawing/2014/main" val="808599957"/>
                    </a:ext>
                  </a:extLst>
                </a:gridCol>
                <a:gridCol w="548816">
                  <a:extLst>
                    <a:ext uri="{9D8B030D-6E8A-4147-A177-3AD203B41FA5}">
                      <a16:colId xmlns:a16="http://schemas.microsoft.com/office/drawing/2014/main" val="1601139974"/>
                    </a:ext>
                  </a:extLst>
                </a:gridCol>
                <a:gridCol w="611440">
                  <a:extLst>
                    <a:ext uri="{9D8B030D-6E8A-4147-A177-3AD203B41FA5}">
                      <a16:colId xmlns:a16="http://schemas.microsoft.com/office/drawing/2014/main" val="609967280"/>
                    </a:ext>
                  </a:extLst>
                </a:gridCol>
                <a:gridCol w="617418">
                  <a:extLst>
                    <a:ext uri="{9D8B030D-6E8A-4147-A177-3AD203B41FA5}">
                      <a16:colId xmlns:a16="http://schemas.microsoft.com/office/drawing/2014/main" val="3519133695"/>
                    </a:ext>
                  </a:extLst>
                </a:gridCol>
                <a:gridCol w="617418">
                  <a:extLst>
                    <a:ext uri="{9D8B030D-6E8A-4147-A177-3AD203B41FA5}">
                      <a16:colId xmlns:a16="http://schemas.microsoft.com/office/drawing/2014/main" val="2163183891"/>
                    </a:ext>
                  </a:extLst>
                </a:gridCol>
                <a:gridCol w="754621">
                  <a:extLst>
                    <a:ext uri="{9D8B030D-6E8A-4147-A177-3AD203B41FA5}">
                      <a16:colId xmlns:a16="http://schemas.microsoft.com/office/drawing/2014/main" val="1157698396"/>
                    </a:ext>
                  </a:extLst>
                </a:gridCol>
                <a:gridCol w="486191">
                  <a:extLst>
                    <a:ext uri="{9D8B030D-6E8A-4147-A177-3AD203B41FA5}">
                      <a16:colId xmlns:a16="http://schemas.microsoft.com/office/drawing/2014/main" val="1988494768"/>
                    </a:ext>
                  </a:extLst>
                </a:gridCol>
                <a:gridCol w="486191">
                  <a:extLst>
                    <a:ext uri="{9D8B030D-6E8A-4147-A177-3AD203B41FA5}">
                      <a16:colId xmlns:a16="http://schemas.microsoft.com/office/drawing/2014/main" val="3303072734"/>
                    </a:ext>
                  </a:extLst>
                </a:gridCol>
                <a:gridCol w="590392">
                  <a:extLst>
                    <a:ext uri="{9D8B030D-6E8A-4147-A177-3AD203B41FA5}">
                      <a16:colId xmlns:a16="http://schemas.microsoft.com/office/drawing/2014/main" val="3582629671"/>
                    </a:ext>
                  </a:extLst>
                </a:gridCol>
                <a:gridCol w="538336">
                  <a:extLst>
                    <a:ext uri="{9D8B030D-6E8A-4147-A177-3AD203B41FA5}">
                      <a16:colId xmlns:a16="http://schemas.microsoft.com/office/drawing/2014/main" val="3052190908"/>
                    </a:ext>
                  </a:extLst>
                </a:gridCol>
                <a:gridCol w="540903">
                  <a:extLst>
                    <a:ext uri="{9D8B030D-6E8A-4147-A177-3AD203B41FA5}">
                      <a16:colId xmlns:a16="http://schemas.microsoft.com/office/drawing/2014/main" val="184054730"/>
                    </a:ext>
                  </a:extLst>
                </a:gridCol>
              </a:tblGrid>
              <a:tr h="330729">
                <a:tc>
                  <a:txBody>
                    <a:bodyPr/>
                    <a:lstStyle/>
                    <a:p>
                      <a:pPr algn="ctr" fontAlgn="ctr"/>
                      <a:r>
                        <a:rPr lang="en-US" sz="800" b="1" i="0" u="none" strike="noStrike">
                          <a:solidFill>
                            <a:srgbClr val="FFFFFF"/>
                          </a:solidFill>
                          <a:effectLst/>
                          <a:latin typeface="Aptos" panose="020B0004020202020204" pitchFamily="34" charset="0"/>
                        </a:rPr>
                        <a:t>Name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Market</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Activity Type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Tenant Name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Term (Months)</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SF</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PSF</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PSF (BP)</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FM PSF</a:t>
                      </a:r>
                    </a:p>
                  </a:txBody>
                  <a:tcPr marL="0" marR="0" marT="0" marB="0" anchor="ctr">
                    <a:lnL>
                      <a:noFill/>
                    </a:lnL>
                    <a:lnR>
                      <a:noFill/>
                    </a:lnR>
                    <a:lnT>
                      <a:noFill/>
                    </a:lnT>
                    <a:lnB>
                      <a:noFill/>
                    </a:lnB>
                    <a:solidFill>
                      <a:schemeClr val="tx2">
                        <a:lumMod val="60000"/>
                        <a:lumOff val="40000"/>
                      </a:schemeClr>
                    </a:solidFill>
                  </a:tcPr>
                </a:tc>
                <a:tc>
                  <a:txBody>
                    <a:bodyPr/>
                    <a:lstStyle/>
                    <a:p>
                      <a:pPr algn="ctr" fontAlgn="ctr"/>
                      <a:r>
                        <a:rPr lang="en-US" sz="800" b="1" i="0" u="none" strike="noStrike">
                          <a:solidFill>
                            <a:srgbClr val="FFFFFF"/>
                          </a:solidFill>
                          <a:effectLst/>
                          <a:latin typeface="Aptos" panose="020B0004020202020204" pitchFamily="34" charset="0"/>
                        </a:rPr>
                        <a:t>Escalations</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R&amp;D Escalations</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Total Lease Value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CTV</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Downtime</a:t>
                      </a:r>
                    </a:p>
                  </a:txBody>
                  <a:tcPr marL="0" marR="0" marT="0" marB="0" anchor="ctr">
                    <a:lnL>
                      <a:noFill/>
                    </a:lnL>
                    <a:lnR>
                      <a:noFill/>
                    </a:lnR>
                    <a:lnT>
                      <a:noFill/>
                    </a:lnT>
                    <a:lnB>
                      <a:noFill/>
                    </a:lnB>
                    <a:solidFill>
                      <a:srgbClr val="44546A"/>
                    </a:solidFill>
                  </a:tcPr>
                </a:tc>
                <a:tc>
                  <a:txBody>
                    <a:bodyPr/>
                    <a:lstStyle/>
                    <a:p>
                      <a:pPr algn="ctr" fontAlgn="ctr"/>
                      <a:r>
                        <a:rPr lang="en-US" sz="800" b="1" i="0" u="none" strike="noStrike">
                          <a:solidFill>
                            <a:srgbClr val="FFFFFF"/>
                          </a:solidFill>
                          <a:effectLst/>
                          <a:latin typeface="Aptos" panose="020B0004020202020204" pitchFamily="34" charset="0"/>
                        </a:rPr>
                        <a:t>Rexy</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Credit Score</a:t>
                      </a:r>
                    </a:p>
                  </a:txBody>
                  <a:tcPr marL="0" marR="0" marT="0" marB="0" anchor="ctr">
                    <a:lnL>
                      <a:noFill/>
                    </a:lnL>
                    <a:lnR>
                      <a:noFill/>
                    </a:lnR>
                    <a:lnT>
                      <a:noFill/>
                    </a:lnT>
                    <a:lnB>
                      <a:noFill/>
                    </a:lnB>
                    <a:solidFill>
                      <a:schemeClr val="accent1"/>
                    </a:solidFill>
                  </a:tcPr>
                </a:tc>
                <a:tc>
                  <a:txBody>
                    <a:bodyPr/>
                    <a:lstStyle/>
                    <a:p>
                      <a:pPr algn="ctr" fontAlgn="ctr"/>
                      <a:r>
                        <a:rPr lang="en-US" sz="800" b="1" i="0" u="none" strike="noStrike">
                          <a:solidFill>
                            <a:srgbClr val="FFFFFF"/>
                          </a:solidFill>
                          <a:effectLst/>
                          <a:latin typeface="Aptos" panose="020B0004020202020204" pitchFamily="34" charset="0"/>
                        </a:rPr>
                        <a:t>AML</a:t>
                      </a:r>
                    </a:p>
                  </a:txBody>
                  <a:tcPr marL="0" marR="0" marT="0" marB="0" anchor="ctr">
                    <a:lnL>
                      <a:noFill/>
                    </a:lnL>
                    <a:lnR>
                      <a:noFill/>
                    </a:lnR>
                    <a:lnT>
                      <a:noFill/>
                    </a:lnT>
                    <a:lnB>
                      <a:noFill/>
                    </a:lnB>
                    <a:solidFill>
                      <a:schemeClr val="accent1"/>
                    </a:solidFill>
                  </a:tcPr>
                </a:tc>
                <a:extLst>
                  <a:ext uri="{0D108BD9-81ED-4DB2-BD59-A6C34878D82A}">
                    <a16:rowId xmlns:a16="http://schemas.microsoft.com/office/drawing/2014/main" val="47316278"/>
                  </a:ext>
                </a:extLst>
              </a:tr>
              <a:tr h="207906">
                <a:tc>
                  <a:txBody>
                    <a:bodyPr/>
                    <a:lstStyle/>
                    <a:p>
                      <a:pPr algn="ctr" fontAlgn="ctr"/>
                      <a:r>
                        <a:rPr lang="en-US" sz="800" b="0" i="0" u="none" strike="noStrike">
                          <a:solidFill>
                            <a:srgbClr val="000000"/>
                          </a:solidFill>
                          <a:effectLst/>
                          <a:latin typeface="Aptos" panose="020B0004020202020204" pitchFamily="34" charset="0"/>
                        </a:rPr>
                        <a:t>1400 Beaver Ruin Rd</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SRS Distribution, Inc.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73,000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$11.00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$11.07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$10.59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3.9</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$4,306,066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$7.95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520959875"/>
                  </a:ext>
                </a:extLst>
              </a:tr>
              <a:tr h="289388">
                <a:tc>
                  <a:txBody>
                    <a:bodyPr/>
                    <a:lstStyle/>
                    <a:p>
                      <a:pPr algn="ctr" fontAlgn="ctr"/>
                      <a:r>
                        <a:rPr lang="en-US" sz="800" b="0" i="0" u="none" strike="noStrike">
                          <a:solidFill>
                            <a:srgbClr val="000000"/>
                          </a:solidFill>
                          <a:effectLst/>
                          <a:latin typeface="Aptos" panose="020B0004020202020204" pitchFamily="34" charset="0"/>
                        </a:rPr>
                        <a:t>2160 Hills Avenue</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Buckhead Elite Gym (dba Champion Gymnastics and Cheer)</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66</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10,285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$13.15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$13.04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$13.00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4.1</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$766,528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16%</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15 </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$12.27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1809256488"/>
                  </a:ext>
                </a:extLst>
              </a:tr>
              <a:tr h="207906">
                <a:tc>
                  <a:txBody>
                    <a:bodyPr/>
                    <a:lstStyle/>
                    <a:p>
                      <a:pPr algn="ctr" fontAlgn="ctr"/>
                      <a:r>
                        <a:rPr lang="en-US" sz="800" b="0" i="0" u="none" strike="noStrike">
                          <a:solidFill>
                            <a:srgbClr val="000000"/>
                          </a:solidFill>
                          <a:effectLst/>
                          <a:latin typeface="Aptos" panose="020B0004020202020204" pitchFamily="34" charset="0"/>
                        </a:rPr>
                        <a:t>2160 Hills Avenue</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CFC Group</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126</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8,052</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$17.69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$13.04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$13.00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4.1</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$1,815,571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45%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17</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$12.27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2000411379"/>
                  </a:ext>
                </a:extLst>
              </a:tr>
              <a:tr h="207906">
                <a:tc>
                  <a:txBody>
                    <a:bodyPr/>
                    <a:lstStyle/>
                    <a:p>
                      <a:pPr algn="ctr" fontAlgn="ctr"/>
                      <a:r>
                        <a:rPr lang="en-US" sz="800" b="0" i="0" u="none" strike="noStrike">
                          <a:solidFill>
                            <a:srgbClr val="000000"/>
                          </a:solidFill>
                          <a:effectLst/>
                          <a:latin typeface="Aptos" panose="020B0004020202020204" pitchFamily="34" charset="0"/>
                        </a:rPr>
                        <a:t>3905 Steve Reynolds Blvd</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Atlanta</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Expansion</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Mash Enterprise, LLC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51</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9,600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$12.75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$13.65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$12.49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4.1</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$535,165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13%</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4</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$10.64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2661339304"/>
                  </a:ext>
                </a:extLst>
              </a:tr>
              <a:tr h="207906">
                <a:tc>
                  <a:txBody>
                    <a:bodyPr/>
                    <a:lstStyle/>
                    <a:p>
                      <a:pPr algn="ctr" fontAlgn="ctr"/>
                      <a:r>
                        <a:rPr lang="en-US" sz="800" b="0" i="0" u="none" strike="noStrike">
                          <a:solidFill>
                            <a:srgbClr val="000000"/>
                          </a:solidFill>
                          <a:effectLst/>
                          <a:latin typeface="Aptos" panose="020B0004020202020204" pitchFamily="34" charset="0"/>
                        </a:rPr>
                        <a:t>9176 Red Branch</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Baltimore/DC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Daring Design, LLC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4,210</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$12.75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$12.12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$13.00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$290,735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$13.47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Requested</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1670507459"/>
                  </a:ext>
                </a:extLst>
              </a:tr>
              <a:tr h="207906">
                <a:tc>
                  <a:txBody>
                    <a:bodyPr/>
                    <a:lstStyle/>
                    <a:p>
                      <a:pPr algn="ctr" fontAlgn="ctr"/>
                      <a:r>
                        <a:rPr lang="en-US" sz="800" b="0" i="0" u="none" strike="noStrike">
                          <a:solidFill>
                            <a:srgbClr val="000000"/>
                          </a:solidFill>
                          <a:effectLst/>
                          <a:latin typeface="Aptos" panose="020B0004020202020204" pitchFamily="34" charset="0"/>
                        </a:rPr>
                        <a:t>9176 Red Branch</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Baltimore/DC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Prime Egrocery Inc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11,158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$12.50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$12.12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$12.00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$756,656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15%</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16 </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$13.58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a:noFill/>
                    </a:lnT>
                    <a:lnB>
                      <a:noFill/>
                    </a:lnB>
                    <a:noFill/>
                  </a:tcPr>
                </a:tc>
                <a:extLst>
                  <a:ext uri="{0D108BD9-81ED-4DB2-BD59-A6C34878D82A}">
                    <a16:rowId xmlns:a16="http://schemas.microsoft.com/office/drawing/2014/main" val="3654584681"/>
                  </a:ext>
                </a:extLst>
              </a:tr>
              <a:tr h="289388">
                <a:tc>
                  <a:txBody>
                    <a:bodyPr/>
                    <a:lstStyle/>
                    <a:p>
                      <a:pPr algn="ctr" fontAlgn="ctr"/>
                      <a:r>
                        <a:rPr lang="en-US" sz="800" b="0" i="0" u="none" strike="noStrike">
                          <a:solidFill>
                            <a:srgbClr val="000000"/>
                          </a:solidFill>
                          <a:effectLst/>
                          <a:latin typeface="Aptos" panose="020B0004020202020204" pitchFamily="34" charset="0"/>
                        </a:rPr>
                        <a:t>9176 Red Branch</a:t>
                      </a:r>
                    </a:p>
                  </a:txBody>
                  <a:tcPr marL="0" marR="0" marT="0" marB="0" anchor="ctr">
                    <a:lnL>
                      <a:noFill/>
                    </a:lnL>
                    <a:lnR>
                      <a:noFill/>
                    </a:lnR>
                    <a:lnT>
                      <a:noFill/>
                    </a:lnT>
                    <a:lnB>
                      <a:noFill/>
                    </a:lnB>
                    <a:noFill/>
                  </a:tcPr>
                </a:tc>
                <a:tc>
                  <a:txBody>
                    <a:bodyPr/>
                    <a:lstStyle/>
                    <a:p>
                      <a:pPr algn="ctr" fontAlgn="b"/>
                      <a:r>
                        <a:rPr lang="en-US" sz="800" b="0" i="0" u="none" strike="noStrike">
                          <a:solidFill>
                            <a:srgbClr val="000000"/>
                          </a:solidFill>
                          <a:effectLst/>
                          <a:latin typeface="Aptos" panose="020B0004020202020204" pitchFamily="34" charset="0"/>
                        </a:rPr>
                        <a:t>Baltimore/DC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C&amp;J Contractors, LLC</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13</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4,606</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$12.75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$12.12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$12.75 </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$64,403 </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2%</a:t>
                      </a:r>
                    </a:p>
                  </a:txBody>
                  <a:tcPr marL="0" marR="0" marT="0" marB="0" anchor="ctr">
                    <a:lnL>
                      <a:noFill/>
                    </a:lnL>
                    <a:lnR>
                      <a:noFill/>
                    </a:lnR>
                    <a:lnT>
                      <a:noFill/>
                    </a:lnT>
                    <a:lnB>
                      <a:noFill/>
                    </a:lnB>
                    <a:noFill/>
                  </a:tcPr>
                </a:tc>
                <a:tc>
                  <a:txBody>
                    <a:bodyPr/>
                    <a:lstStyle/>
                    <a:p>
                      <a:pPr algn="ctr" fontAlgn="ctr"/>
                      <a:r>
                        <a:rPr lang="en-US" sz="800" b="0" i="0" u="none" strike="noStrike">
                          <a:effectLst/>
                          <a:latin typeface="Aptos" panose="020B0004020202020204" pitchFamily="34" charset="0"/>
                        </a:rPr>
                        <a:t> -</a:t>
                      </a:r>
                    </a:p>
                  </a:txBody>
                  <a:tcPr marL="0" marR="0" marT="0" marB="0" anchor="ctr">
                    <a:lnL>
                      <a:noFill/>
                    </a:lnL>
                    <a:lnR>
                      <a:noFill/>
                    </a:lnR>
                    <a:lnT>
                      <a:noFill/>
                    </a:lnT>
                    <a:lnB>
                      <a:noFill/>
                    </a:lnB>
                    <a:noFill/>
                  </a:tcPr>
                </a:tc>
                <a:tc>
                  <a:txBody>
                    <a:bodyPr/>
                    <a:lstStyle/>
                    <a:p>
                      <a:pPr algn="ctr" fontAlgn="b"/>
                      <a:endParaRPr lang="en-US" sz="8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Not Completed</a:t>
                      </a:r>
                    </a:p>
                  </a:txBody>
                  <a:tcPr marL="0" marR="0" marT="0" marB="0" anchor="ctr">
                    <a:lnL>
                      <a:noFill/>
                    </a:lnL>
                    <a:lnR>
                      <a:noFill/>
                    </a:lnR>
                    <a:lnT>
                      <a:noFill/>
                    </a:lnT>
                    <a:lnB>
                      <a:noFill/>
                    </a:lnB>
                    <a:noFill/>
                  </a:tcPr>
                </a:tc>
                <a:tc>
                  <a:txBody>
                    <a:bodyPr/>
                    <a:lstStyle/>
                    <a:p>
                      <a:pPr algn="ctr" fontAlgn="ctr"/>
                      <a:r>
                        <a:rPr lang="en-US" sz="800" b="0" i="0" u="none" strike="noStrike">
                          <a:solidFill>
                            <a:srgbClr val="000000"/>
                          </a:solidFill>
                          <a:effectLst/>
                          <a:latin typeface="Aptos" panose="020B0004020202020204" pitchFamily="34" charset="0"/>
                        </a:rPr>
                        <a:t>Not Completed</a:t>
                      </a:r>
                    </a:p>
                  </a:txBody>
                  <a:tcPr marL="0" marR="0" marT="0" marB="0" anchor="ctr">
                    <a:lnL>
                      <a:noFill/>
                    </a:lnL>
                    <a:lnR>
                      <a:noFill/>
                    </a:lnR>
                    <a:lnT>
                      <a:noFill/>
                    </a:lnT>
                    <a:lnB>
                      <a:noFill/>
                    </a:lnB>
                    <a:noFill/>
                  </a:tcPr>
                </a:tc>
                <a:extLst>
                  <a:ext uri="{0D108BD9-81ED-4DB2-BD59-A6C34878D82A}">
                    <a16:rowId xmlns:a16="http://schemas.microsoft.com/office/drawing/2014/main" val="1936291626"/>
                  </a:ext>
                </a:extLst>
              </a:tr>
              <a:tr h="207906">
                <a:tc>
                  <a:txBody>
                    <a:bodyPr/>
                    <a:lstStyle/>
                    <a:p>
                      <a:pPr algn="ctr" fontAlgn="ctr"/>
                      <a:r>
                        <a:rPr lang="en-US" sz="800" b="0" i="0" u="none" strike="noStrike">
                          <a:solidFill>
                            <a:srgbClr val="000000"/>
                          </a:solidFill>
                          <a:effectLst/>
                          <a:latin typeface="Aptos" panose="020B0004020202020204" pitchFamily="34" charset="0"/>
                        </a:rPr>
                        <a:t>12140 Vance Davis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Charlotte</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Icon Mechanical</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66,370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$10.00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$9.42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$10.25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$2,061,688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11%</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$9.39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579446"/>
                  </a:ext>
                </a:extLst>
              </a:tr>
              <a:tr h="207906">
                <a:tc>
                  <a:txBody>
                    <a:bodyPr/>
                    <a:lstStyle/>
                    <a:p>
                      <a:pPr algn="ctr" fontAlgn="ctr"/>
                      <a:r>
                        <a:rPr lang="en-US" sz="800" b="0" i="0" u="none" strike="noStrike">
                          <a:solidFill>
                            <a:srgbClr val="000000"/>
                          </a:solidFill>
                          <a:effectLst/>
                          <a:latin typeface="Aptos" panose="020B0004020202020204" pitchFamily="34" charset="0"/>
                        </a:rPr>
                        <a:t>150-152 Railroad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Chicago</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Event Link</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46</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18,590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$8.15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$6.42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$7.02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$610,605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29%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$9.04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232940"/>
                  </a:ext>
                </a:extLst>
              </a:tr>
              <a:tr h="207906">
                <a:tc>
                  <a:txBody>
                    <a:bodyPr/>
                    <a:lstStyle/>
                    <a:p>
                      <a:pPr algn="ctr" fontAlgn="ctr"/>
                      <a:r>
                        <a:rPr lang="en-US" sz="800" b="0" i="0" u="none" strike="noStrike">
                          <a:solidFill>
                            <a:srgbClr val="000000"/>
                          </a:solidFill>
                          <a:effectLst/>
                          <a:latin typeface="Aptos" panose="020B0004020202020204" pitchFamily="34" charset="0"/>
                        </a:rPr>
                        <a:t>10755 Sanden Drive</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Dallas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Circuit Works Corporation</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36</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11,875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$10.75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$9.63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$10.00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4.1</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$387,854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$9.21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1335858"/>
                  </a:ext>
                </a:extLst>
              </a:tr>
              <a:tr h="207906">
                <a:tc>
                  <a:txBody>
                    <a:bodyPr/>
                    <a:lstStyle/>
                    <a:p>
                      <a:pPr algn="ctr" fontAlgn="ctr"/>
                      <a:r>
                        <a:rPr lang="en-US" sz="800" b="0" i="0" u="none" strike="noStrike">
                          <a:solidFill>
                            <a:srgbClr val="000000"/>
                          </a:solidFill>
                          <a:effectLst/>
                          <a:latin typeface="Aptos" panose="020B0004020202020204" pitchFamily="34" charset="0"/>
                        </a:rPr>
                        <a:t>1101 Venture Ct.</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Dallas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March Products Inc DBA Goldcrest LLC</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38</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22,876</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$9.75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$9.80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$9.95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$700,886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12%</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$10.07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2478922"/>
                  </a:ext>
                </a:extLst>
              </a:tr>
              <a:tr h="207906">
                <a:tc>
                  <a:txBody>
                    <a:bodyPr/>
                    <a:lstStyle/>
                    <a:p>
                      <a:pPr algn="ctr" fontAlgn="ctr"/>
                      <a:r>
                        <a:rPr lang="en-US" sz="800" b="0" i="0" u="none" strike="noStrike">
                          <a:solidFill>
                            <a:srgbClr val="000000"/>
                          </a:solidFill>
                          <a:effectLst/>
                          <a:latin typeface="Aptos" panose="020B0004020202020204" pitchFamily="34" charset="0"/>
                        </a:rPr>
                        <a:t>1501 Kings Road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Dallas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Beard Integrated Systems, Inc.</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122</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154,923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$7.50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$7.33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$7.20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$13,516,823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21</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$7.36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019413"/>
                  </a:ext>
                </a:extLst>
              </a:tr>
              <a:tr h="207906">
                <a:tc>
                  <a:txBody>
                    <a:bodyPr/>
                    <a:lstStyle/>
                    <a:p>
                      <a:pPr algn="ctr" fontAlgn="ctr"/>
                      <a:r>
                        <a:rPr lang="en-US" sz="800" b="0" i="0" u="none" strike="noStrike">
                          <a:solidFill>
                            <a:srgbClr val="000000"/>
                          </a:solidFill>
                          <a:effectLst/>
                          <a:latin typeface="Aptos" panose="020B0004020202020204" pitchFamily="34" charset="0"/>
                        </a:rPr>
                        <a:t>3696 Knight Road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Memphis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Renew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USCutter Inc.</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48,534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$4.70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$4.62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$4.50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3.25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$1,198,127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11%</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$4.46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40773682"/>
                  </a:ext>
                </a:extLst>
              </a:tr>
              <a:tr h="289388">
                <a:tc>
                  <a:txBody>
                    <a:bodyPr/>
                    <a:lstStyle/>
                    <a:p>
                      <a:pPr algn="ctr" fontAlgn="ctr"/>
                      <a:r>
                        <a:rPr lang="en-US" sz="800" b="0" i="0" u="none" strike="noStrike">
                          <a:solidFill>
                            <a:srgbClr val="000000"/>
                          </a:solidFill>
                          <a:effectLst/>
                          <a:latin typeface="Aptos" panose="020B0004020202020204" pitchFamily="34" charset="0"/>
                        </a:rPr>
                        <a:t>3 Pearl Court</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North New Jersey</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New</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Intercontinental Exchange</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120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9,500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$18.00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$20.57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$17.25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$1,963,319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15%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$14.71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7.5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96369017"/>
                  </a:ext>
                </a:extLst>
              </a:tr>
              <a:tr h="289388">
                <a:tc>
                  <a:txBody>
                    <a:bodyPr/>
                    <a:lstStyle/>
                    <a:p>
                      <a:pPr algn="ctr" fontAlgn="ctr"/>
                      <a:r>
                        <a:rPr lang="en-US" sz="800" b="0" i="0" u="none" strike="noStrike">
                          <a:solidFill>
                            <a:srgbClr val="000000"/>
                          </a:solidFill>
                          <a:effectLst/>
                          <a:latin typeface="Aptos" panose="020B0004020202020204" pitchFamily="34" charset="0"/>
                        </a:rPr>
                        <a:t>801 Primos Avenue</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Greater Philadelphia</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Restructure/Blend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American Expediting Logistics, LLC</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60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33,000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$11.25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$12.00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$11.25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3.25</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4.04</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$1,980,891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20%</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effectLst/>
                          <a:latin typeface="Aptos" panose="020B0004020202020204" pitchFamily="34" charset="0"/>
                        </a:rPr>
                        <a:t> -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Aptos" panose="020B0004020202020204" pitchFamily="34" charset="0"/>
                        </a:rPr>
                        <a:t>$10.56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b="0" i="0" u="none" strike="noStrike">
                          <a:solidFill>
                            <a:srgbClr val="000000"/>
                          </a:solidFill>
                          <a:effectLst/>
                          <a:latin typeface="Aptos" panose="020B0004020202020204" pitchFamily="34" charset="0"/>
                        </a:rPr>
                        <a:t>Pass</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2055139"/>
                  </a:ext>
                </a:extLst>
              </a:tr>
              <a:tr h="289388">
                <a:tc>
                  <a:txBody>
                    <a:bodyPr/>
                    <a:lstStyle/>
                    <a:p>
                      <a:pPr algn="l" fontAlgn="b"/>
                      <a:endParaRPr lang="en-US" sz="800" b="0"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800" b="0"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800" b="0"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Total / Wtd Avg.</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76</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486,579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$9.36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$9.16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$9.05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 3.5%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3.9%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effectLst/>
                          <a:latin typeface="Aptos" panose="020B0004020202020204" pitchFamily="34" charset="0"/>
                        </a:rPr>
                        <a:t>$30,955,315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800" b="1"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800" b="1" i="0" u="none" strike="noStrike">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chemeClr val="tx1"/>
                          </a:solidFill>
                          <a:effectLst/>
                          <a:latin typeface="Aptos" panose="020B0004020202020204" pitchFamily="34" charset="0"/>
                        </a:rPr>
                        <a:t>$8.49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1" i="0" u="none" strike="noStrike">
                          <a:solidFill>
                            <a:schemeClr val="tx1"/>
                          </a:solidFill>
                          <a:effectLst/>
                          <a:latin typeface="Aptos" panose="020B0004020202020204" pitchFamily="34" charset="0"/>
                        </a:rPr>
                        <a:t> 5.10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800" b="0" i="0" u="none" strike="noStrike">
                        <a:solidFill>
                          <a:schemeClr val="tx1"/>
                        </a:solidFill>
                        <a:effectLst/>
                        <a:latin typeface="Aptos" panose="020B0004020202020204" pitchFamily="34" charset="0"/>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705386"/>
                  </a:ext>
                </a:extLst>
              </a:tr>
            </a:tbl>
          </a:graphicData>
        </a:graphic>
      </p:graphicFrame>
      <p:sp>
        <p:nvSpPr>
          <p:cNvPr id="7" name="TextBox 6">
            <a:extLst>
              <a:ext uri="{FF2B5EF4-FFF2-40B4-BE49-F238E27FC236}">
                <a16:creationId xmlns:a16="http://schemas.microsoft.com/office/drawing/2014/main" id="{89319D51-9EF8-630F-20CE-FB143F2B2293}"/>
              </a:ext>
            </a:extLst>
          </p:cNvPr>
          <p:cNvSpPr txBox="1"/>
          <p:nvPr/>
        </p:nvSpPr>
        <p:spPr>
          <a:xfrm>
            <a:off x="753585" y="1393175"/>
            <a:ext cx="2095431" cy="276999"/>
          </a:xfrm>
          <a:prstGeom prst="rect">
            <a:avLst/>
          </a:prstGeom>
          <a:noFill/>
        </p:spPr>
        <p:txBody>
          <a:bodyPr wrap="square" rtlCol="0">
            <a:spAutoFit/>
          </a:bodyPr>
          <a:lstStyle/>
          <a:p>
            <a:r>
              <a:rPr lang="en-US" sz="1200" b="1">
                <a:solidFill>
                  <a:schemeClr val="bg1"/>
                </a:solidFill>
              </a:rPr>
              <a:t>KEY HIGHLIGHTS</a:t>
            </a:r>
          </a:p>
        </p:txBody>
      </p:sp>
      <p:sp>
        <p:nvSpPr>
          <p:cNvPr id="5" name="TextBox 4">
            <a:extLst>
              <a:ext uri="{FF2B5EF4-FFF2-40B4-BE49-F238E27FC236}">
                <a16:creationId xmlns:a16="http://schemas.microsoft.com/office/drawing/2014/main" id="{63B86CE3-9CCA-2FF2-4D6B-15422252EE36}"/>
              </a:ext>
            </a:extLst>
          </p:cNvPr>
          <p:cNvSpPr txBox="1"/>
          <p:nvPr/>
        </p:nvSpPr>
        <p:spPr>
          <a:xfrm>
            <a:off x="632538" y="6311694"/>
            <a:ext cx="10937961" cy="369332"/>
          </a:xfrm>
          <a:prstGeom prst="rect">
            <a:avLst/>
          </a:prstGeom>
          <a:noFill/>
        </p:spPr>
        <p:txBody>
          <a:bodyPr wrap="square">
            <a:spAutoFit/>
          </a:bodyPr>
          <a:lstStyle/>
          <a:p>
            <a:pPr marL="285750" indent="-285750">
              <a:buClr>
                <a:schemeClr val="accent2"/>
              </a:buClr>
              <a:buFont typeface="+mj-lt"/>
              <a:buAutoNum type="arabicPeriod"/>
            </a:pPr>
            <a:r>
              <a:rPr lang="en-US" sz="900">
                <a:solidFill>
                  <a:schemeClr val="tx2"/>
                </a:solidFill>
                <a:latin typeface="Aptos" panose="020B0004020202020204" pitchFamily="34" charset="0"/>
                <a:ea typeface="Lato Medium" panose="020F0502020204030203" pitchFamily="34" charset="0"/>
                <a:cs typeface="Lato Medium" panose="020F0502020204030203" pitchFamily="34" charset="0"/>
              </a:rPr>
              <a:t>Mash Enterprises expanded into a sublet space, taking out a below market tenant 1.5 years early, with no TI. </a:t>
            </a:r>
          </a:p>
          <a:p>
            <a:pPr marL="285750" indent="-285750">
              <a:buClr>
                <a:schemeClr val="accent2"/>
              </a:buClr>
              <a:buFont typeface="+mj-lt"/>
              <a:buAutoNum type="arabicPeriod"/>
            </a:pPr>
            <a:r>
              <a:rPr lang="en-US" sz="900">
                <a:solidFill>
                  <a:schemeClr val="tx2"/>
                </a:solidFill>
                <a:latin typeface="Aptos" panose="020B0004020202020204" pitchFamily="34" charset="0"/>
                <a:ea typeface="Lato Medium" panose="020F0502020204030203" pitchFamily="34" charset="0"/>
                <a:cs typeface="Lato Medium" panose="020F0502020204030203" pitchFamily="34" charset="0"/>
              </a:rPr>
              <a:t>G&amp;W Products exercised a fixed renewal option.</a:t>
            </a:r>
          </a:p>
        </p:txBody>
      </p:sp>
    </p:spTree>
    <p:extLst>
      <p:ext uri="{BB962C8B-B14F-4D97-AF65-F5344CB8AC3E}">
        <p14:creationId xmlns:p14="http://schemas.microsoft.com/office/powerpoint/2010/main" val="3972419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386CC-7C26-19A5-4F98-985A1AE5A52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AF0116-A157-D1F0-CAC9-3B8B8E1786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F0AF0116-A157-D1F0-CAC9-3B8B8E1786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52CF069-8FCD-429D-B34F-F8F70379C34F}"/>
              </a:ext>
            </a:extLst>
          </p:cNvPr>
          <p:cNvSpPr>
            <a:spLocks noGrp="1"/>
          </p:cNvSpPr>
          <p:nvPr>
            <p:ph type="title"/>
          </p:nvPr>
        </p:nvSpPr>
        <p:spPr/>
        <p:txBody>
          <a:bodyPr vert="horz"/>
          <a:lstStyle/>
          <a:p>
            <a:r>
              <a:rPr lang="en-US"/>
              <a:t>Q1 2025 | </a:t>
            </a:r>
            <a:r>
              <a:rPr lang="en-US" b="0"/>
              <a:t>Market Level Summary – Fund 3</a:t>
            </a:r>
            <a:endParaRPr lang="en-US"/>
          </a:p>
        </p:txBody>
      </p:sp>
      <p:sp>
        <p:nvSpPr>
          <p:cNvPr id="8" name="TextBox 7">
            <a:extLst>
              <a:ext uri="{FF2B5EF4-FFF2-40B4-BE49-F238E27FC236}">
                <a16:creationId xmlns:a16="http://schemas.microsoft.com/office/drawing/2014/main" id="{925461F8-4CBA-EDCF-1501-BE6580CF2EC6}"/>
              </a:ext>
            </a:extLst>
          </p:cNvPr>
          <p:cNvSpPr txBox="1"/>
          <p:nvPr/>
        </p:nvSpPr>
        <p:spPr>
          <a:xfrm>
            <a:off x="718263" y="1226834"/>
            <a:ext cx="10846717" cy="600164"/>
          </a:xfrm>
          <a:prstGeom prst="rect">
            <a:avLst/>
          </a:prstGeom>
          <a:solidFill>
            <a:schemeClr val="bg1">
              <a:lumMod val="95000"/>
            </a:schemeClr>
          </a:solidFill>
        </p:spPr>
        <p:txBody>
          <a:bodyPr wrap="square" lIns="91440" tIns="45720" rIns="91440" bIns="45720" anchor="t">
            <a:spAutoFit/>
          </a:bodyPr>
          <a:lstStyle/>
          <a:p>
            <a:pPr marL="285750" indent="-285750">
              <a:buClr>
                <a:srgbClr val="FEAB21"/>
              </a:buClr>
              <a:buFont typeface="Arial" panose="020B0604020202020204" pitchFamily="34" charset="0"/>
              <a:buChar char="•"/>
            </a:pPr>
            <a:r>
              <a:rPr lang="en-US" sz="1100">
                <a:solidFill>
                  <a:schemeClr val="tx2"/>
                </a:solidFill>
                <a:latin typeface="Gilroy" panose="00000500000000000000"/>
                <a:ea typeface="Lato Medium"/>
                <a:cs typeface="Lato Medium"/>
              </a:rPr>
              <a:t>Fund 3 achieved a 67% leasing spread in Q1 and was in line with business plan expectations. </a:t>
            </a:r>
            <a:r>
              <a:rPr lang="en-US" sz="1100" b="1">
                <a:solidFill>
                  <a:schemeClr val="tx2"/>
                </a:solidFill>
                <a:latin typeface="Gilroy" panose="00000500000000000000"/>
                <a:ea typeface="Lato Medium"/>
                <a:cs typeface="Lato Medium"/>
              </a:rPr>
              <a:t>Escalations averaged 3.06%, </a:t>
            </a:r>
            <a:r>
              <a:rPr lang="en-US" sz="1100">
                <a:solidFill>
                  <a:schemeClr val="tx2"/>
                </a:solidFill>
                <a:latin typeface="Gilroy" panose="00000500000000000000"/>
                <a:ea typeface="Lato Medium"/>
                <a:cs typeface="Lato Medium"/>
              </a:rPr>
              <a:t>about 2% above original business plan, but about 40 bps below the R&amp;D teams benchmark based on size and market.</a:t>
            </a:r>
          </a:p>
          <a:p>
            <a:pPr marL="285750" indent="-285750">
              <a:buClr>
                <a:srgbClr val="FEAB21"/>
              </a:buClr>
              <a:buFont typeface="Arial" panose="020B0604020202020204" pitchFamily="34" charset="0"/>
              <a:buChar char="•"/>
            </a:pPr>
            <a:r>
              <a:rPr lang="en-US" sz="1100">
                <a:solidFill>
                  <a:schemeClr val="tx2"/>
                </a:solidFill>
                <a:latin typeface="Gilroy" panose="00000500000000000000"/>
                <a:ea typeface="Lato Medium"/>
                <a:cs typeface="Lato Medium"/>
              </a:rPr>
              <a:t>Atlanta’s leasing spread is primarily drive by SRS Distribution, which had a 368% leasing spread  </a:t>
            </a:r>
          </a:p>
        </p:txBody>
      </p:sp>
      <p:graphicFrame>
        <p:nvGraphicFramePr>
          <p:cNvPr id="9" name="Chart 8">
            <a:extLst>
              <a:ext uri="{FF2B5EF4-FFF2-40B4-BE49-F238E27FC236}">
                <a16:creationId xmlns:a16="http://schemas.microsoft.com/office/drawing/2014/main" id="{1C70BF6B-BCF2-DC19-E222-71333F817133}"/>
              </a:ext>
            </a:extLst>
          </p:cNvPr>
          <p:cNvGraphicFramePr/>
          <p:nvPr/>
        </p:nvGraphicFramePr>
        <p:xfrm>
          <a:off x="762555" y="1829862"/>
          <a:ext cx="3301443" cy="206756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BB6A7BBE-F884-0168-1F91-DDEE96341C99}"/>
              </a:ext>
            </a:extLst>
          </p:cNvPr>
          <p:cNvGraphicFramePr/>
          <p:nvPr/>
        </p:nvGraphicFramePr>
        <p:xfrm>
          <a:off x="4337029" y="1829500"/>
          <a:ext cx="3301443" cy="23081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A1D79302-B26B-57BC-5724-2D006E342444}"/>
              </a:ext>
            </a:extLst>
          </p:cNvPr>
          <p:cNvGraphicFramePr/>
          <p:nvPr/>
        </p:nvGraphicFramePr>
        <p:xfrm>
          <a:off x="8263536" y="1829500"/>
          <a:ext cx="3301443" cy="2308168"/>
        </p:xfrm>
        <a:graphic>
          <a:graphicData uri="http://schemas.openxmlformats.org/drawingml/2006/chart">
            <c:chart xmlns:c="http://schemas.openxmlformats.org/drawingml/2006/chart" xmlns:r="http://schemas.openxmlformats.org/officeDocument/2006/relationships" r:id="rId8"/>
          </a:graphicData>
        </a:graphic>
      </p:graphicFrame>
      <p:sp>
        <p:nvSpPr>
          <p:cNvPr id="14" name="TextBox 13">
            <a:extLst>
              <a:ext uri="{FF2B5EF4-FFF2-40B4-BE49-F238E27FC236}">
                <a16:creationId xmlns:a16="http://schemas.microsoft.com/office/drawing/2014/main" id="{83465681-9EF1-15FD-D6A9-C1D95281974A}"/>
              </a:ext>
            </a:extLst>
          </p:cNvPr>
          <p:cNvSpPr txBox="1"/>
          <p:nvPr/>
        </p:nvSpPr>
        <p:spPr>
          <a:xfrm>
            <a:off x="606503" y="6219361"/>
            <a:ext cx="10937961" cy="338554"/>
          </a:xfrm>
          <a:prstGeom prst="rect">
            <a:avLst/>
          </a:prstGeom>
          <a:noFill/>
        </p:spPr>
        <p:txBody>
          <a:bodyPr wrap="square">
            <a:spAutoFit/>
          </a:bodyPr>
          <a:lstStyle/>
          <a:p>
            <a:pPr marL="0" algn="l" eaLnBrk="1" fontAlgn="ctr" hangingPunct="1"/>
            <a:r>
              <a:rPr lang="en-US" sz="800" b="0" i="1" u="none" strike="noStrike">
                <a:solidFill>
                  <a:srgbClr val="000000"/>
                </a:solidFill>
                <a:effectLst/>
                <a:latin typeface="Calibri Light" panose="020F0302020204030204" pitchFamily="34" charset="0"/>
              </a:rPr>
              <a:t>1. Deals represent executed leases with term &gt; 12 months​</a:t>
            </a:r>
            <a:endParaRPr lang="en-US" sz="2000" b="0" i="0" u="none" strike="noStrike">
              <a:effectLst/>
              <a:latin typeface="Arial" panose="020B0604020202020204" pitchFamily="34" charset="0"/>
            </a:endParaRPr>
          </a:p>
          <a:p>
            <a:pPr marL="0" algn="l" eaLnBrk="1" fontAlgn="ctr" hangingPunct="1"/>
            <a:r>
              <a:rPr lang="en-US" sz="800" b="0" i="1" u="none" strike="noStrike">
                <a:solidFill>
                  <a:srgbClr val="000000"/>
                </a:solidFill>
                <a:effectLst/>
                <a:latin typeface="Calibri Light" panose="020F0302020204030204" pitchFamily="34" charset="0"/>
              </a:rPr>
              <a:t>2. Rent Increase over Prior Lease calculation excludes spaces that were previously vacant​</a:t>
            </a:r>
            <a:endParaRPr lang="en-US" sz="2000" b="0" i="0" u="none" strike="noStrike">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FEC66B94-841D-73CA-7965-541553ACF2C3}"/>
              </a:ext>
            </a:extLst>
          </p:cNvPr>
          <p:cNvGraphicFramePr>
            <a:graphicFrameLocks noGrp="1"/>
          </p:cNvGraphicFramePr>
          <p:nvPr/>
        </p:nvGraphicFramePr>
        <p:xfrm>
          <a:off x="718263" y="4377904"/>
          <a:ext cx="10846716" cy="1780965"/>
        </p:xfrm>
        <a:graphic>
          <a:graphicData uri="http://schemas.openxmlformats.org/drawingml/2006/table">
            <a:tbl>
              <a:tblPr/>
              <a:tblGrid>
                <a:gridCol w="721238">
                  <a:extLst>
                    <a:ext uri="{9D8B030D-6E8A-4147-A177-3AD203B41FA5}">
                      <a16:colId xmlns:a16="http://schemas.microsoft.com/office/drawing/2014/main" val="1526853568"/>
                    </a:ext>
                  </a:extLst>
                </a:gridCol>
                <a:gridCol w="787651">
                  <a:extLst>
                    <a:ext uri="{9D8B030D-6E8A-4147-A177-3AD203B41FA5}">
                      <a16:colId xmlns:a16="http://schemas.microsoft.com/office/drawing/2014/main" val="1720100169"/>
                    </a:ext>
                  </a:extLst>
                </a:gridCol>
                <a:gridCol w="805759">
                  <a:extLst>
                    <a:ext uri="{9D8B030D-6E8A-4147-A177-3AD203B41FA5}">
                      <a16:colId xmlns:a16="http://schemas.microsoft.com/office/drawing/2014/main" val="20460077"/>
                    </a:ext>
                  </a:extLst>
                </a:gridCol>
                <a:gridCol w="914400">
                  <a:extLst>
                    <a:ext uri="{9D8B030D-6E8A-4147-A177-3AD203B41FA5}">
                      <a16:colId xmlns:a16="http://schemas.microsoft.com/office/drawing/2014/main" val="3655186781"/>
                    </a:ext>
                  </a:extLst>
                </a:gridCol>
                <a:gridCol w="1095469">
                  <a:extLst>
                    <a:ext uri="{9D8B030D-6E8A-4147-A177-3AD203B41FA5}">
                      <a16:colId xmlns:a16="http://schemas.microsoft.com/office/drawing/2014/main" val="3425824164"/>
                    </a:ext>
                  </a:extLst>
                </a:gridCol>
                <a:gridCol w="724277">
                  <a:extLst>
                    <a:ext uri="{9D8B030D-6E8A-4147-A177-3AD203B41FA5}">
                      <a16:colId xmlns:a16="http://schemas.microsoft.com/office/drawing/2014/main" val="3813544889"/>
                    </a:ext>
                  </a:extLst>
                </a:gridCol>
                <a:gridCol w="669957">
                  <a:extLst>
                    <a:ext uri="{9D8B030D-6E8A-4147-A177-3AD203B41FA5}">
                      <a16:colId xmlns:a16="http://schemas.microsoft.com/office/drawing/2014/main" val="1230023597"/>
                    </a:ext>
                  </a:extLst>
                </a:gridCol>
                <a:gridCol w="860079">
                  <a:extLst>
                    <a:ext uri="{9D8B030D-6E8A-4147-A177-3AD203B41FA5}">
                      <a16:colId xmlns:a16="http://schemas.microsoft.com/office/drawing/2014/main" val="412093381"/>
                    </a:ext>
                  </a:extLst>
                </a:gridCol>
                <a:gridCol w="905347">
                  <a:extLst>
                    <a:ext uri="{9D8B030D-6E8A-4147-A177-3AD203B41FA5}">
                      <a16:colId xmlns:a16="http://schemas.microsoft.com/office/drawing/2014/main" val="1740205059"/>
                    </a:ext>
                  </a:extLst>
                </a:gridCol>
                <a:gridCol w="1041148">
                  <a:extLst>
                    <a:ext uri="{9D8B030D-6E8A-4147-A177-3AD203B41FA5}">
                      <a16:colId xmlns:a16="http://schemas.microsoft.com/office/drawing/2014/main" val="2784473630"/>
                    </a:ext>
                  </a:extLst>
                </a:gridCol>
                <a:gridCol w="1348966">
                  <a:extLst>
                    <a:ext uri="{9D8B030D-6E8A-4147-A177-3AD203B41FA5}">
                      <a16:colId xmlns:a16="http://schemas.microsoft.com/office/drawing/2014/main" val="4271144289"/>
                    </a:ext>
                  </a:extLst>
                </a:gridCol>
                <a:gridCol w="972425">
                  <a:extLst>
                    <a:ext uri="{9D8B030D-6E8A-4147-A177-3AD203B41FA5}">
                      <a16:colId xmlns:a16="http://schemas.microsoft.com/office/drawing/2014/main" val="1827221277"/>
                    </a:ext>
                  </a:extLst>
                </a:gridCol>
              </a:tblGrid>
              <a:tr h="245467">
                <a:tc>
                  <a:txBody>
                    <a:bodyPr/>
                    <a:lstStyle/>
                    <a:p>
                      <a:pPr algn="l" fontAlgn="ctr"/>
                      <a:r>
                        <a:rPr lang="en-US" sz="900" b="1" i="0" u="none" strike="noStrike">
                          <a:solidFill>
                            <a:srgbClr val="FFFFFF"/>
                          </a:solidFill>
                          <a:effectLst/>
                          <a:latin typeface="Calibri Light" panose="020F0302020204030204" pitchFamily="34" charset="0"/>
                        </a:rPr>
                        <a:t>Market</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 Deals (1)</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Term (yr)</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Total 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Prior Lease PSF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PSF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FM PSF</a:t>
                      </a: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Current PSF</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Escalations</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Escalations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Rent Inc over Prior Leases (2)</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a:txBody>
                    <a:bodyPr/>
                    <a:lstStyle/>
                    <a:p>
                      <a:pPr algn="ctr" fontAlgn="ctr"/>
                      <a:r>
                        <a:rPr lang="en-US" sz="900" b="1" i="0" u="none" strike="noStrike">
                          <a:solidFill>
                            <a:srgbClr val="FFFFFF"/>
                          </a:solidFill>
                          <a:effectLst/>
                          <a:latin typeface="Calibri Light" panose="020F0302020204030204" pitchFamily="34" charset="0"/>
                        </a:rPr>
                        <a:t>Rent Increase over BP</a:t>
                      </a:r>
                      <a:r>
                        <a:rPr lang="en-US" sz="900" b="0" i="0" u="none" strike="noStrike">
                          <a:solidFill>
                            <a:srgbClr val="FFFFFF"/>
                          </a:solidFill>
                          <a:effectLst/>
                          <a:latin typeface="Calibri Light" panose="020F0302020204030204" pitchFamily="34" charset="0"/>
                        </a:rPr>
                        <a:t>​</a:t>
                      </a:r>
                      <a:endParaRPr lang="en-US" sz="900" b="1" i="0" u="none" strike="noStrike">
                        <a:solidFill>
                          <a:srgbClr val="FFFFFF"/>
                        </a:solidFill>
                        <a:effectLst/>
                        <a:latin typeface="Calibri Light" panose="020F0302020204030204" pitchFamily="34" charset="0"/>
                      </a:endParaRPr>
                    </a:p>
                  </a:txBody>
                  <a:tcPr marL="45720" marR="4572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25705906"/>
                  </a:ext>
                </a:extLst>
              </a:tr>
              <a:tr h="167405">
                <a:tc>
                  <a:txBody>
                    <a:bodyPr/>
                    <a:lstStyle/>
                    <a:p>
                      <a:pPr algn="l" fontAlgn="b"/>
                      <a:r>
                        <a:rPr lang="en-US" sz="900" b="0" i="0" u="none" strike="noStrike">
                          <a:effectLst/>
                          <a:latin typeface="Calibri Light" panose="020F0302020204030204" pitchFamily="34" charset="0"/>
                        </a:rPr>
                        <a:t>Atlanta</a:t>
                      </a:r>
                    </a:p>
                  </a:txBody>
                  <a:tcPr marL="45720" marR="4572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5.42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100,937 </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4.24</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11.67</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11.21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11.92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3.67</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3.27</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181%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a:t>
                      </a:r>
                    </a:p>
                  </a:txBody>
                  <a:tcPr marL="45720" marR="4572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54441073"/>
                  </a:ext>
                </a:extLst>
              </a:tr>
              <a:tr h="167405">
                <a:tc>
                  <a:txBody>
                    <a:bodyPr/>
                    <a:lstStyle/>
                    <a:p>
                      <a:pPr algn="l" fontAlgn="b"/>
                      <a:r>
                        <a:rPr lang="en-US" sz="900" b="0" i="0" u="none" strike="noStrike">
                          <a:effectLst/>
                          <a:latin typeface="Calibri Light" panose="020F0302020204030204" pitchFamily="34" charset="0"/>
                        </a:rPr>
                        <a:t>Baltimore/DC</a:t>
                      </a:r>
                    </a:p>
                  </a:txBody>
                  <a:tcPr marL="45720" marR="4572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4.28</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19,974 </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11.96</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12.12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12.38</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12.61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3.72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4.00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a:t>
                      </a:r>
                    </a:p>
                  </a:txBody>
                  <a:tcPr marL="45720" marR="4572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7462490"/>
                  </a:ext>
                </a:extLst>
              </a:tr>
              <a:tr h="167405">
                <a:tc>
                  <a:txBody>
                    <a:bodyPr/>
                    <a:lstStyle/>
                    <a:p>
                      <a:pPr algn="l" fontAlgn="b"/>
                      <a:r>
                        <a:rPr lang="en-US" sz="900" b="0" i="0" u="none" strike="noStrike">
                          <a:effectLst/>
                          <a:latin typeface="Calibri Light" panose="020F0302020204030204" pitchFamily="34" charset="0"/>
                        </a:rPr>
                        <a:t>Charlotte</a:t>
                      </a:r>
                    </a:p>
                  </a:txBody>
                  <a:tcPr marL="45720" marR="4572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3.17</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66,370 </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endParaRPr lang="en-US" sz="900" b="0" i="0" u="none" strike="noStrike">
                        <a:effectLst/>
                        <a:latin typeface="Calibri Light" panose="020F0302020204030204" pitchFamily="34" charset="0"/>
                      </a:endParaRP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9.42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10.25</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10.00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3.00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4.00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NA</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a:t>
                      </a:r>
                    </a:p>
                  </a:txBody>
                  <a:tcPr marL="45720" marR="4572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9726770"/>
                  </a:ext>
                </a:extLst>
              </a:tr>
              <a:tr h="167405">
                <a:tc>
                  <a:txBody>
                    <a:bodyPr/>
                    <a:lstStyle/>
                    <a:p>
                      <a:pPr algn="l" fontAlgn="b"/>
                      <a:r>
                        <a:rPr lang="en-US" sz="900" b="0" i="0" u="none" strike="noStrike">
                          <a:effectLst/>
                          <a:latin typeface="Calibri Light" panose="020F0302020204030204" pitchFamily="34" charset="0"/>
                        </a:rPr>
                        <a:t>Chicago</a:t>
                      </a:r>
                    </a:p>
                  </a:txBody>
                  <a:tcPr marL="45720" marR="45720"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3.83</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                 18,590 </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8.10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6.42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7.02</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8.15</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3.50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3.00</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900" b="0" i="0" u="none" strike="noStrike">
                          <a:effectLst/>
                          <a:latin typeface="Calibri Light" panose="020F0302020204030204" pitchFamily="34" charset="0"/>
                        </a:rPr>
                        <a:t>27%</a:t>
                      </a:r>
                    </a:p>
                  </a:txBody>
                  <a:tcPr marL="45720" marR="45720"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6492171"/>
                  </a:ext>
                </a:extLst>
              </a:tr>
              <a:tr h="167405">
                <a:tc>
                  <a:txBody>
                    <a:bodyPr/>
                    <a:lstStyle/>
                    <a:p>
                      <a:pPr algn="l" fontAlgn="b"/>
                      <a:r>
                        <a:rPr lang="en-US" sz="900" b="0" i="0" u="none" strike="noStrike">
                          <a:effectLst/>
                          <a:latin typeface="Calibri Light" panose="020F0302020204030204" pitchFamily="34" charset="0"/>
                        </a:rPr>
                        <a:t>Dallas</a:t>
                      </a:r>
                    </a:p>
                  </a:txBody>
                  <a:tcPr marL="45720" marR="4572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8.87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189,674 </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8.07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7.77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7.71</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7.97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3.62</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2.45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a:t>
                      </a:r>
                    </a:p>
                  </a:txBody>
                  <a:tcPr marL="45720" marR="4572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72694910"/>
                  </a:ext>
                </a:extLst>
              </a:tr>
              <a:tr h="167405">
                <a:tc>
                  <a:txBody>
                    <a:bodyPr/>
                    <a:lstStyle/>
                    <a:p>
                      <a:pPr algn="l" fontAlgn="b"/>
                      <a:r>
                        <a:rPr lang="en-US" sz="900" b="0" i="0" u="none" strike="noStrike">
                          <a:effectLst/>
                          <a:latin typeface="Calibri Light" panose="020F0302020204030204" pitchFamily="34" charset="0"/>
                        </a:rPr>
                        <a:t>Philadelphia</a:t>
                      </a:r>
                    </a:p>
                  </a:txBody>
                  <a:tcPr marL="45720" marR="4572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5.00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33,000 </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8.43</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12.00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11.25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11.25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3.50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33%</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-6%</a:t>
                      </a:r>
                    </a:p>
                  </a:txBody>
                  <a:tcPr marL="45720" marR="4572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3653916"/>
                  </a:ext>
                </a:extLst>
              </a:tr>
              <a:tr h="167405">
                <a:tc>
                  <a:txBody>
                    <a:bodyPr/>
                    <a:lstStyle/>
                    <a:p>
                      <a:pPr algn="l" fontAlgn="b"/>
                      <a:r>
                        <a:rPr lang="en-US" sz="900" b="0" i="0" u="none" strike="noStrike">
                          <a:effectLst/>
                          <a:latin typeface="Calibri Light" panose="020F0302020204030204" pitchFamily="34" charset="0"/>
                        </a:rPr>
                        <a:t>Memphis</a:t>
                      </a:r>
                    </a:p>
                  </a:txBody>
                  <a:tcPr marL="45720" marR="4572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5.00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                 48,534 </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3.73</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4.62</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4.50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4.70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a:t>
                      </a:r>
                    </a:p>
                  </a:txBody>
                  <a:tcPr marL="45720" marR="4572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104597"/>
                  </a:ext>
                </a:extLst>
              </a:tr>
              <a:tr h="167405">
                <a:tc>
                  <a:txBody>
                    <a:bodyPr/>
                    <a:lstStyle/>
                    <a:p>
                      <a:pPr algn="l" fontAlgn="b"/>
                      <a:r>
                        <a:rPr lang="en-US" sz="900" b="0" i="0" u="none" strike="noStrike">
                          <a:effectLst/>
                          <a:latin typeface="Calibri Light" panose="020F0302020204030204" pitchFamily="34" charset="0"/>
                        </a:rPr>
                        <a:t>Northern NJ</a:t>
                      </a:r>
                    </a:p>
                  </a:txBody>
                  <a:tcPr marL="45720" marR="4572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10.00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900" b="0" i="0" u="none" strike="noStrike">
                          <a:effectLst/>
                          <a:latin typeface="Calibri Light" panose="020F0302020204030204" pitchFamily="34" charset="0"/>
                        </a:rPr>
                        <a:t>                   9,500 </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13.26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20.57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17.25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18.00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3.50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3.50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36%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effectLst/>
                          <a:latin typeface="Calibri Light" panose="020F0302020204030204" pitchFamily="34" charset="0"/>
                        </a:rPr>
                        <a:t>-12%</a:t>
                      </a:r>
                    </a:p>
                  </a:txBody>
                  <a:tcPr marL="45720" marR="4572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12365101"/>
                  </a:ext>
                </a:extLst>
              </a:tr>
              <a:tr h="167405">
                <a:tc>
                  <a:txBody>
                    <a:bodyPr/>
                    <a:lstStyle/>
                    <a:p>
                      <a:pPr algn="l" fontAlgn="b"/>
                      <a:r>
                        <a:rPr lang="en-US" sz="900" b="1" i="0" u="none" strike="noStrike">
                          <a:effectLst/>
                          <a:latin typeface="Calibri Light" panose="020F0302020204030204" pitchFamily="34" charset="0"/>
                        </a:rPr>
                        <a:t>Total</a:t>
                      </a:r>
                    </a:p>
                  </a:txBody>
                  <a:tcPr marL="45720" marR="45720" marT="0"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6.37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900" b="1" i="0" u="none" strike="noStrike">
                          <a:effectLst/>
                          <a:latin typeface="Calibri Light" panose="020F0302020204030204" pitchFamily="34" charset="0"/>
                        </a:rPr>
                        <a:t>         486,579 </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6.10</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9.16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9.05</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9.36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3.49</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3.06</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67%</a:t>
                      </a:r>
                    </a:p>
                  </a:txBody>
                  <a:tcPr marL="45720" marR="45720"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a:t>
                      </a:r>
                    </a:p>
                  </a:txBody>
                  <a:tcPr marL="45720" marR="45720" marT="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255410"/>
                  </a:ext>
                </a:extLst>
              </a:tr>
            </a:tbl>
          </a:graphicData>
        </a:graphic>
      </p:graphicFrame>
    </p:spTree>
    <p:extLst>
      <p:ext uri="{BB962C8B-B14F-4D97-AF65-F5344CB8AC3E}">
        <p14:creationId xmlns:p14="http://schemas.microsoft.com/office/powerpoint/2010/main" val="99432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A7B1061-282F-A67F-98D3-03CAF187BE0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874416A-321B-2F55-9EE2-D5DDFC9E2C5A}"/>
              </a:ext>
            </a:extLst>
          </p:cNvPr>
          <p:cNvSpPr>
            <a:spLocks noGrp="1"/>
          </p:cNvSpPr>
          <p:nvPr>
            <p:ph idx="1"/>
          </p:nvPr>
        </p:nvSpPr>
        <p:spPr>
          <a:xfrm>
            <a:off x="992959" y="1930873"/>
            <a:ext cx="10206082" cy="3474720"/>
          </a:xfrm>
        </p:spPr>
        <p:txBody>
          <a:bodyPr numCol="2">
            <a:normAutofit/>
          </a:bodyPr>
          <a:lstStyle/>
          <a:p>
            <a:r>
              <a:rPr lang="en-US" sz="1800" b="1">
                <a:latin typeface="Lato" panose="020F0502020204030203" pitchFamily="34" charset="0"/>
                <a:ea typeface="Lato" panose="020F0502020204030203" pitchFamily="34" charset="0"/>
                <a:cs typeface="Lato" panose="020F0502020204030203" pitchFamily="34" charset="0"/>
              </a:rPr>
              <a:t>Executive Summary</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Asset Management Operational Review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Financial Overview</a:t>
            </a:r>
          </a:p>
          <a:p>
            <a:endParaRPr lang="en-US" sz="1800" b="1">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Valuations</a:t>
            </a:r>
          </a:p>
          <a:p>
            <a:endParaRPr lang="en-US" sz="1800">
              <a:latin typeface="Lato" panose="020F0502020204030203" pitchFamily="34" charset="0"/>
              <a:ea typeface="Lato" panose="020F0502020204030203" pitchFamily="34" charset="0"/>
              <a:cs typeface="Lato" panose="020F0502020204030203" pitchFamily="34" charset="0"/>
            </a:endParaRPr>
          </a:p>
          <a:p>
            <a:r>
              <a:rPr lang="en-US" sz="1800" b="1">
                <a:latin typeface="Lato" panose="020F0502020204030203" pitchFamily="34" charset="0"/>
                <a:ea typeface="Lato" panose="020F0502020204030203" pitchFamily="34" charset="0"/>
                <a:cs typeface="Lato" panose="020F0502020204030203" pitchFamily="34" charset="0"/>
              </a:rPr>
              <a:t>Fund Forecast</a:t>
            </a:r>
          </a:p>
        </p:txBody>
      </p:sp>
    </p:spTree>
    <p:extLst>
      <p:ext uri="{BB962C8B-B14F-4D97-AF65-F5344CB8AC3E}">
        <p14:creationId xmlns:p14="http://schemas.microsoft.com/office/powerpoint/2010/main" val="46058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62CF-FFCC-241D-95CF-C4A202845E0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491E4B1-153D-D274-ECD2-380E11B4E8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D491E4B1-153D-D274-ECD2-380E11B4E8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824A79-2CED-7F1A-5D3E-CDCF77EF80F2}"/>
              </a:ext>
            </a:extLst>
          </p:cNvPr>
          <p:cNvSpPr>
            <a:spLocks noGrp="1"/>
          </p:cNvSpPr>
          <p:nvPr>
            <p:ph type="title"/>
          </p:nvPr>
        </p:nvSpPr>
        <p:spPr/>
        <p:txBody>
          <a:bodyPr vert="horz"/>
          <a:lstStyle/>
          <a:p>
            <a:r>
              <a:rPr lang="en-US"/>
              <a:t>Quarterly Trend | </a:t>
            </a:r>
            <a:r>
              <a:rPr lang="en-US" b="0"/>
              <a:t>Fund 3</a:t>
            </a:r>
            <a:r>
              <a:rPr lang="en-US"/>
              <a:t> </a:t>
            </a:r>
            <a:r>
              <a:rPr lang="en-US" b="0"/>
              <a:t>Leasing</a:t>
            </a:r>
            <a:r>
              <a:rPr lang="en-US"/>
              <a:t> </a:t>
            </a:r>
            <a:r>
              <a:rPr lang="en-US" b="0"/>
              <a:t>Spreads Achieved</a:t>
            </a:r>
          </a:p>
        </p:txBody>
      </p:sp>
      <p:sp>
        <p:nvSpPr>
          <p:cNvPr id="3" name="TextBox 2">
            <a:extLst>
              <a:ext uri="{FF2B5EF4-FFF2-40B4-BE49-F238E27FC236}">
                <a16:creationId xmlns:a16="http://schemas.microsoft.com/office/drawing/2014/main" id="{324CD315-567F-50A2-4D71-70F06204337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400F8E9-8923-F394-B6C6-5B44AD3099DF}"/>
              </a:ext>
            </a:extLst>
          </p:cNvPr>
          <p:cNvSpPr txBox="1"/>
          <p:nvPr/>
        </p:nvSpPr>
        <p:spPr>
          <a:xfrm>
            <a:off x="710033" y="1294907"/>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Leasing spreads have stabilized into the fund life and continue to be in line with forecast manager and business plan.</a:t>
            </a:r>
          </a:p>
        </p:txBody>
      </p:sp>
      <p:sp>
        <p:nvSpPr>
          <p:cNvPr id="8" name="TextBox 7">
            <a:extLst>
              <a:ext uri="{FF2B5EF4-FFF2-40B4-BE49-F238E27FC236}">
                <a16:creationId xmlns:a16="http://schemas.microsoft.com/office/drawing/2014/main" id="{0E99621F-D969-0BAC-62CE-E7DA99CBEEA1}"/>
              </a:ext>
            </a:extLst>
          </p:cNvPr>
          <p:cNvSpPr txBox="1"/>
          <p:nvPr/>
        </p:nvSpPr>
        <p:spPr>
          <a:xfrm>
            <a:off x="710033" y="4072099"/>
            <a:ext cx="10856153" cy="261610"/>
          </a:xfrm>
          <a:prstGeom prst="rect">
            <a:avLst/>
          </a:prstGeom>
          <a:solidFill>
            <a:schemeClr val="bg1">
              <a:lumMod val="95000"/>
            </a:schemeClr>
          </a:solidFill>
        </p:spPr>
        <p:txBody>
          <a:bodyPr wrap="square">
            <a:spAutoFit/>
          </a:bodyPr>
          <a:lstStyle/>
          <a:p>
            <a:pPr marL="285750" indent="-285750">
              <a:buClr>
                <a:srgbClr val="FEAB21"/>
              </a:buClr>
              <a:buFont typeface="Wingdings" panose="05000000000000000000" pitchFamily="2" charset="2"/>
              <a:buChar char="§"/>
            </a:pPr>
            <a:r>
              <a:rPr lang="en-US" sz="1100" b="1">
                <a:solidFill>
                  <a:schemeClr val="tx2"/>
                </a:solidFill>
                <a:latin typeface="Aptos" panose="020B0004020202020204" pitchFamily="34" charset="0"/>
                <a:ea typeface="Lato Medium" panose="020F0502020204030203" pitchFamily="34" charset="0"/>
                <a:cs typeface="Lato Medium" panose="020F0502020204030203" pitchFamily="34" charset="0"/>
              </a:rPr>
              <a:t>Fund 3 achieved strong 1Q25 leasing spreads, which was anticipated in the original underwriting, over prior lease of 67% in 1Q25</a:t>
            </a:r>
          </a:p>
        </p:txBody>
      </p:sp>
      <p:graphicFrame>
        <p:nvGraphicFramePr>
          <p:cNvPr id="11" name="Chart 10">
            <a:extLst>
              <a:ext uri="{FF2B5EF4-FFF2-40B4-BE49-F238E27FC236}">
                <a16:creationId xmlns:a16="http://schemas.microsoft.com/office/drawing/2014/main" id="{4DD2D460-ED3F-7853-1D0F-2201BF94D9CE}"/>
              </a:ext>
            </a:extLst>
          </p:cNvPr>
          <p:cNvGraphicFramePr/>
          <p:nvPr/>
        </p:nvGraphicFramePr>
        <p:xfrm>
          <a:off x="625814" y="1556517"/>
          <a:ext cx="10856153" cy="23092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hart 4">
            <a:extLst>
              <a:ext uri="{FF2B5EF4-FFF2-40B4-BE49-F238E27FC236}">
                <a16:creationId xmlns:a16="http://schemas.microsoft.com/office/drawing/2014/main" id="{BED890B3-15EA-03FE-69BA-983B35C197FE}"/>
              </a:ext>
            </a:extLst>
          </p:cNvPr>
          <p:cNvGraphicFramePr/>
          <p:nvPr/>
        </p:nvGraphicFramePr>
        <p:xfrm>
          <a:off x="667475" y="4333709"/>
          <a:ext cx="10856153" cy="23092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5103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DCE6-6D0C-A955-C70B-11200662D342}"/>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AA6C691-0D94-98AC-D832-1CAC63CC36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AA6C691-0D94-98AC-D832-1CAC63CC36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2ADAD84-4EA4-7933-827C-D72C26C52317}"/>
              </a:ext>
            </a:extLst>
          </p:cNvPr>
          <p:cNvSpPr>
            <a:spLocks noGrp="1"/>
          </p:cNvSpPr>
          <p:nvPr>
            <p:ph type="title"/>
          </p:nvPr>
        </p:nvSpPr>
        <p:spPr/>
        <p:txBody>
          <a:bodyPr vert="horz"/>
          <a:lstStyle/>
          <a:p>
            <a:r>
              <a:rPr lang="en-US"/>
              <a:t>Downtime Quarterly Trend | </a:t>
            </a:r>
            <a:r>
              <a:rPr lang="en-US" b="0"/>
              <a:t>Fund 3</a:t>
            </a:r>
          </a:p>
        </p:txBody>
      </p:sp>
      <p:sp>
        <p:nvSpPr>
          <p:cNvPr id="3" name="TextBox 2">
            <a:extLst>
              <a:ext uri="{FF2B5EF4-FFF2-40B4-BE49-F238E27FC236}">
                <a16:creationId xmlns:a16="http://schemas.microsoft.com/office/drawing/2014/main" id="{EC20890E-1735-FA9B-60DC-CEEE2C0E456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37D6B720-3E0A-2269-E476-D509808F25E8}"/>
              </a:ext>
            </a:extLst>
          </p:cNvPr>
          <p:cNvSpPr txBox="1"/>
          <p:nvPr/>
        </p:nvSpPr>
        <p:spPr>
          <a:xfrm>
            <a:off x="710033" y="1206487"/>
            <a:ext cx="10856153" cy="430887"/>
          </a:xfrm>
          <a:prstGeom prst="rect">
            <a:avLst/>
          </a:prstGeom>
          <a:solidFill>
            <a:schemeClr val="bg1">
              <a:lumMod val="95000"/>
            </a:schemeClr>
          </a:solidFill>
        </p:spPr>
        <p:txBody>
          <a:bodyPr wrap="square" lIns="91440" tIns="45720" rIns="91440" bIns="45720" anchor="t">
            <a:spAutoFit/>
          </a:bodyPr>
          <a:lstStyle/>
          <a:p>
            <a:pPr marL="285750" indent="-285750">
              <a:buClr>
                <a:srgbClr val="FEAB21"/>
              </a:buClr>
              <a:buFont typeface="Wingdings" panose="05000000000000000000" pitchFamily="2" charset="2"/>
              <a:buChar char="§"/>
            </a:pPr>
            <a:r>
              <a:rPr lang="en-US" sz="1100">
                <a:solidFill>
                  <a:schemeClr val="tx2"/>
                </a:solidFill>
                <a:latin typeface="Aptos"/>
                <a:ea typeface="Lato Medium"/>
                <a:cs typeface="Lato Medium"/>
              </a:rPr>
              <a:t>Fund 3 downtime is </a:t>
            </a:r>
            <a:r>
              <a:rPr lang="en-US" sz="1100" b="1">
                <a:solidFill>
                  <a:schemeClr val="tx2"/>
                </a:solidFill>
                <a:latin typeface="Aptos"/>
                <a:ea typeface="Lato Medium"/>
                <a:cs typeface="Lato Medium"/>
              </a:rPr>
              <a:t>exceeding UW DT as of Q1-2025 due to a drag created by long standing vacancies. </a:t>
            </a:r>
          </a:p>
          <a:p>
            <a:pPr marL="285750" indent="-285750">
              <a:buClr>
                <a:srgbClr val="FEAB21"/>
              </a:buClr>
              <a:buFont typeface="Wingdings" panose="05000000000000000000" pitchFamily="2" charset="2"/>
              <a:buChar char="§"/>
            </a:pPr>
            <a:r>
              <a:rPr lang="en-US" sz="1100">
                <a:solidFill>
                  <a:schemeClr val="tx2"/>
                </a:solidFill>
                <a:latin typeface="Aptos"/>
                <a:ea typeface="Lato Medium"/>
                <a:cs typeface="Lato Medium"/>
              </a:rPr>
              <a:t>The current quarter figures are driven by the new lease execution at </a:t>
            </a:r>
            <a:r>
              <a:rPr lang="en-US" sz="1100" b="1">
                <a:solidFill>
                  <a:schemeClr val="tx2"/>
                </a:solidFill>
                <a:latin typeface="Aptos"/>
                <a:ea typeface="Lato Medium"/>
                <a:cs typeface="Lato Medium"/>
              </a:rPr>
              <a:t>1501 Kings after ~21 months downtime.</a:t>
            </a:r>
          </a:p>
        </p:txBody>
      </p:sp>
      <p:graphicFrame>
        <p:nvGraphicFramePr>
          <p:cNvPr id="8" name="Chart 7">
            <a:extLst>
              <a:ext uri="{FF2B5EF4-FFF2-40B4-BE49-F238E27FC236}">
                <a16:creationId xmlns:a16="http://schemas.microsoft.com/office/drawing/2014/main" id="{33F5EFEA-2B2F-3DF6-A4A4-051AA7DF7A20}"/>
              </a:ext>
            </a:extLst>
          </p:cNvPr>
          <p:cNvGraphicFramePr/>
          <p:nvPr/>
        </p:nvGraphicFramePr>
        <p:xfrm>
          <a:off x="849904" y="1772259"/>
          <a:ext cx="10492193" cy="23895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8D213F3D-150D-18F8-EEAB-E5C1D8443B4B}"/>
              </a:ext>
            </a:extLst>
          </p:cNvPr>
          <p:cNvGraphicFramePr/>
          <p:nvPr/>
        </p:nvGraphicFramePr>
        <p:xfrm>
          <a:off x="849904" y="4251319"/>
          <a:ext cx="10492193" cy="23895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3395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F2496-0EDB-C73B-F831-1A87FCE3379C}"/>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1D4374D-90E4-0D97-2E0F-6D226C2A1F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01D4374D-90E4-0D97-2E0F-6D226C2A1F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DF80C2-75FB-6F43-E71A-B5612D852432}"/>
              </a:ext>
            </a:extLst>
          </p:cNvPr>
          <p:cNvSpPr>
            <a:spLocks noGrp="1"/>
          </p:cNvSpPr>
          <p:nvPr>
            <p:ph type="title"/>
          </p:nvPr>
        </p:nvSpPr>
        <p:spPr/>
        <p:txBody>
          <a:bodyPr vert="horz"/>
          <a:lstStyle/>
          <a:p>
            <a:r>
              <a:rPr lang="en-US"/>
              <a:t>Leasing Performance since Inception | </a:t>
            </a:r>
            <a:r>
              <a:rPr lang="en-US" b="0"/>
              <a:t>Fund 3</a:t>
            </a:r>
            <a:r>
              <a:rPr lang="en-US"/>
              <a:t> </a:t>
            </a:r>
            <a:r>
              <a:rPr lang="en-US" b="0"/>
              <a:t>Stats</a:t>
            </a:r>
          </a:p>
        </p:txBody>
      </p:sp>
      <p:sp>
        <p:nvSpPr>
          <p:cNvPr id="10" name="TextBox 9">
            <a:extLst>
              <a:ext uri="{FF2B5EF4-FFF2-40B4-BE49-F238E27FC236}">
                <a16:creationId xmlns:a16="http://schemas.microsoft.com/office/drawing/2014/main" id="{3E960C6E-8B8C-BB87-4954-4946C0A62AF4}"/>
              </a:ext>
            </a:extLst>
          </p:cNvPr>
          <p:cNvSpPr txBox="1"/>
          <p:nvPr/>
        </p:nvSpPr>
        <p:spPr>
          <a:xfrm>
            <a:off x="621438" y="1258151"/>
            <a:ext cx="3496699" cy="600164"/>
          </a:xfrm>
          <a:prstGeom prst="rect">
            <a:avLst/>
          </a:prstGeom>
          <a:solidFill>
            <a:schemeClr val="bg1">
              <a:lumMod val="95000"/>
            </a:schemeClr>
          </a:solidFill>
        </p:spPr>
        <p:txBody>
          <a:bodyPr wrap="square" anchor="ctr">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Strong leasing spread in Q1 in Fund 3, outperforming the portfolio overall, but in line with original underwriting.</a:t>
            </a:r>
          </a:p>
        </p:txBody>
      </p:sp>
      <p:graphicFrame>
        <p:nvGraphicFramePr>
          <p:cNvPr id="4" name="Table 3">
            <a:extLst>
              <a:ext uri="{FF2B5EF4-FFF2-40B4-BE49-F238E27FC236}">
                <a16:creationId xmlns:a16="http://schemas.microsoft.com/office/drawing/2014/main" id="{3D5982A6-3D66-3891-F195-5E49949C6A37}"/>
              </a:ext>
            </a:extLst>
          </p:cNvPr>
          <p:cNvGraphicFramePr>
            <a:graphicFrameLocks noGrp="1"/>
          </p:cNvGraphicFramePr>
          <p:nvPr/>
        </p:nvGraphicFramePr>
        <p:xfrm>
          <a:off x="621437" y="4257400"/>
          <a:ext cx="11221458" cy="2506325"/>
        </p:xfrm>
        <a:graphic>
          <a:graphicData uri="http://schemas.openxmlformats.org/drawingml/2006/table">
            <a:tbl>
              <a:tblPr/>
              <a:tblGrid>
                <a:gridCol w="1524817">
                  <a:extLst>
                    <a:ext uri="{9D8B030D-6E8A-4147-A177-3AD203B41FA5}">
                      <a16:colId xmlns:a16="http://schemas.microsoft.com/office/drawing/2014/main" val="3768581612"/>
                    </a:ext>
                  </a:extLst>
                </a:gridCol>
                <a:gridCol w="969062">
                  <a:extLst>
                    <a:ext uri="{9D8B030D-6E8A-4147-A177-3AD203B41FA5}">
                      <a16:colId xmlns:a16="http://schemas.microsoft.com/office/drawing/2014/main" val="791823273"/>
                    </a:ext>
                  </a:extLst>
                </a:gridCol>
                <a:gridCol w="969062">
                  <a:extLst>
                    <a:ext uri="{9D8B030D-6E8A-4147-A177-3AD203B41FA5}">
                      <a16:colId xmlns:a16="http://schemas.microsoft.com/office/drawing/2014/main" val="2087511936"/>
                    </a:ext>
                  </a:extLst>
                </a:gridCol>
                <a:gridCol w="915425">
                  <a:extLst>
                    <a:ext uri="{9D8B030D-6E8A-4147-A177-3AD203B41FA5}">
                      <a16:colId xmlns:a16="http://schemas.microsoft.com/office/drawing/2014/main" val="1423804286"/>
                    </a:ext>
                  </a:extLst>
                </a:gridCol>
                <a:gridCol w="969062">
                  <a:extLst>
                    <a:ext uri="{9D8B030D-6E8A-4147-A177-3AD203B41FA5}">
                      <a16:colId xmlns:a16="http://schemas.microsoft.com/office/drawing/2014/main" val="1574357982"/>
                    </a:ext>
                  </a:extLst>
                </a:gridCol>
                <a:gridCol w="969062">
                  <a:extLst>
                    <a:ext uri="{9D8B030D-6E8A-4147-A177-3AD203B41FA5}">
                      <a16:colId xmlns:a16="http://schemas.microsoft.com/office/drawing/2014/main" val="1817639333"/>
                    </a:ext>
                  </a:extLst>
                </a:gridCol>
                <a:gridCol w="969062">
                  <a:extLst>
                    <a:ext uri="{9D8B030D-6E8A-4147-A177-3AD203B41FA5}">
                      <a16:colId xmlns:a16="http://schemas.microsoft.com/office/drawing/2014/main" val="1343324907"/>
                    </a:ext>
                  </a:extLst>
                </a:gridCol>
                <a:gridCol w="969062">
                  <a:extLst>
                    <a:ext uri="{9D8B030D-6E8A-4147-A177-3AD203B41FA5}">
                      <a16:colId xmlns:a16="http://schemas.microsoft.com/office/drawing/2014/main" val="3963168556"/>
                    </a:ext>
                  </a:extLst>
                </a:gridCol>
                <a:gridCol w="1028720">
                  <a:extLst>
                    <a:ext uri="{9D8B030D-6E8A-4147-A177-3AD203B41FA5}">
                      <a16:colId xmlns:a16="http://schemas.microsoft.com/office/drawing/2014/main" val="2809267106"/>
                    </a:ext>
                  </a:extLst>
                </a:gridCol>
                <a:gridCol w="969062">
                  <a:extLst>
                    <a:ext uri="{9D8B030D-6E8A-4147-A177-3AD203B41FA5}">
                      <a16:colId xmlns:a16="http://schemas.microsoft.com/office/drawing/2014/main" val="3423255385"/>
                    </a:ext>
                  </a:extLst>
                </a:gridCol>
                <a:gridCol w="969062">
                  <a:extLst>
                    <a:ext uri="{9D8B030D-6E8A-4147-A177-3AD203B41FA5}">
                      <a16:colId xmlns:a16="http://schemas.microsoft.com/office/drawing/2014/main" val="2745520077"/>
                    </a:ext>
                  </a:extLst>
                </a:gridCol>
              </a:tblGrid>
              <a:tr h="241529">
                <a:tc>
                  <a:txBody>
                    <a:bodyPr/>
                    <a:lstStyle/>
                    <a:p>
                      <a:pPr algn="l"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Market</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Deals </a:t>
                      </a:r>
                      <a:r>
                        <a:rPr lang="en-US" sz="900" b="1"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(1)</a:t>
                      </a:r>
                      <a:r>
                        <a:rPr lang="en-US" sz="900" b="0"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baseline="30000">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Term (yrs)</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SF</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Prior Lease PSF</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PSF (BP)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Current PSF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Escalations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Escalations BP (%)</a:t>
                      </a:r>
                      <a:r>
                        <a:rPr lang="en-US" sz="900" b="0"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rgbClr val="FFFFFF"/>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Rent Inc over Prior Leases </a:t>
                      </a:r>
                      <a:r>
                        <a:rPr lang="en-US" sz="900" b="1"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(2)</a:t>
                      </a:r>
                      <a:r>
                        <a:rPr lang="en-US" sz="900" b="0"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baseline="30000">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Rent Increase over BP</a:t>
                      </a:r>
                      <a:r>
                        <a:rPr lang="en-US" sz="900" b="0"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rPr>
                        <a:t>​</a:t>
                      </a:r>
                      <a:endParaRPr lang="en-US" sz="900" b="1" i="0" u="none" strike="noStrike">
                        <a:solidFill>
                          <a:schemeClr val="accent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extLst>
                  <a:ext uri="{0D108BD9-81ED-4DB2-BD59-A6C34878D82A}">
                    <a16:rowId xmlns:a16="http://schemas.microsoft.com/office/drawing/2014/main" val="34908343"/>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Atlanta</a:t>
                      </a:r>
                    </a:p>
                  </a:txBody>
                  <a:tcPr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5.0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223,887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5.89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10.47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10.17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3.7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3.4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70.1%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-2.8%</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4649375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Baltimore/DC</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122,833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9.25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10.82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11.21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3.7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3.6%</a:t>
                      </a:r>
                    </a:p>
                  </a:txBody>
                  <a:tcPr marL="0" marR="0" marT="0" marB="0" anchor="b">
                    <a:lnL>
                      <a:noFill/>
                    </a:lnL>
                    <a:lnR>
                      <a:noFill/>
                    </a:lnR>
                    <a:lnT>
                      <a:noFill/>
                    </a:lnT>
                    <a:lnB>
                      <a:noFill/>
                    </a:lnB>
                  </a:tcPr>
                </a:tc>
                <a:extLst>
                  <a:ext uri="{0D108BD9-81ED-4DB2-BD59-A6C34878D82A}">
                    <a16:rowId xmlns:a16="http://schemas.microsoft.com/office/drawing/2014/main" val="3691867440"/>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Charlotte</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169,331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6.76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9.19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10.29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55.0%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11.9%</a:t>
                      </a:r>
                    </a:p>
                  </a:txBody>
                  <a:tcPr marL="0" marR="0" marT="0" marB="0" anchor="b">
                    <a:lnL>
                      <a:noFill/>
                    </a:lnL>
                    <a:lnR>
                      <a:noFill/>
                    </a:lnR>
                    <a:lnT>
                      <a:noFill/>
                    </a:lnT>
                    <a:lnB>
                      <a:noFill/>
                    </a:lnB>
                  </a:tcPr>
                </a:tc>
                <a:extLst>
                  <a:ext uri="{0D108BD9-81ED-4DB2-BD59-A6C34878D82A}">
                    <a16:rowId xmlns:a16="http://schemas.microsoft.com/office/drawing/2014/main" val="3036557066"/>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Chicago</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5.8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169,415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5.77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7.64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21.6%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9.8%</a:t>
                      </a:r>
                    </a:p>
                  </a:txBody>
                  <a:tcPr marL="0" marR="0" marT="0" marB="0" anchor="b">
                    <a:lnL>
                      <a:noFill/>
                    </a:lnL>
                    <a:lnR>
                      <a:noFill/>
                    </a:lnR>
                    <a:lnT>
                      <a:noFill/>
                    </a:lnT>
                    <a:lnB>
                      <a:noFill/>
                    </a:lnB>
                  </a:tcPr>
                </a:tc>
                <a:extLst>
                  <a:ext uri="{0D108BD9-81ED-4DB2-BD59-A6C34878D82A}">
                    <a16:rowId xmlns:a16="http://schemas.microsoft.com/office/drawing/2014/main" val="1055781043"/>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Columbus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162,000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4.53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5.41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7.44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64.4%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37.4%</a:t>
                      </a:r>
                    </a:p>
                  </a:txBody>
                  <a:tcPr marL="0" marR="0" marT="0" marB="0" anchor="b">
                    <a:lnL>
                      <a:noFill/>
                    </a:lnL>
                    <a:lnR>
                      <a:noFill/>
                    </a:lnR>
                    <a:lnT>
                      <a:noFill/>
                    </a:lnT>
                    <a:lnB>
                      <a:noFill/>
                    </a:lnB>
                  </a:tcPr>
                </a:tc>
                <a:extLst>
                  <a:ext uri="{0D108BD9-81ED-4DB2-BD59-A6C34878D82A}">
                    <a16:rowId xmlns:a16="http://schemas.microsoft.com/office/drawing/2014/main" val="322336926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Dallas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452,574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4.66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6.19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6.61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2.6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32.0%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6.8%</a:t>
                      </a:r>
                    </a:p>
                  </a:txBody>
                  <a:tcPr marL="0" marR="0" marT="0" marB="0" anchor="b">
                    <a:lnL>
                      <a:noFill/>
                    </a:lnL>
                    <a:lnR>
                      <a:noFill/>
                    </a:lnR>
                    <a:lnT>
                      <a:noFill/>
                    </a:lnT>
                    <a:lnB>
                      <a:noFill/>
                    </a:lnB>
                  </a:tcPr>
                </a:tc>
                <a:extLst>
                  <a:ext uri="{0D108BD9-81ED-4DB2-BD59-A6C34878D82A}">
                    <a16:rowId xmlns:a16="http://schemas.microsoft.com/office/drawing/2014/main" val="745443133"/>
                  </a:ext>
                </a:extLst>
              </a:tr>
              <a:tr h="186476">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Greater Philadelphia</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7.0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126,201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7.50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9.72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11.32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29.4%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16.4%</a:t>
                      </a:r>
                    </a:p>
                  </a:txBody>
                  <a:tcPr marL="0" marR="0" marT="0" marB="0" anchor="b">
                    <a:lnL>
                      <a:noFill/>
                    </a:lnL>
                    <a:lnR>
                      <a:noFill/>
                    </a:lnR>
                    <a:lnT>
                      <a:noFill/>
                    </a:lnT>
                    <a:lnB>
                      <a:noFill/>
                    </a:lnB>
                  </a:tcPr>
                </a:tc>
                <a:extLst>
                  <a:ext uri="{0D108BD9-81ED-4DB2-BD59-A6C34878D82A}">
                    <a16:rowId xmlns:a16="http://schemas.microsoft.com/office/drawing/2014/main" val="1029563998"/>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Memphis</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361,972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3.21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4.24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4.56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41.0%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7.4%</a:t>
                      </a:r>
                    </a:p>
                  </a:txBody>
                  <a:tcPr marL="0" marR="0" marT="0" marB="0" anchor="b">
                    <a:lnL>
                      <a:noFill/>
                    </a:lnL>
                    <a:lnR>
                      <a:noFill/>
                    </a:lnR>
                    <a:lnT>
                      <a:noFill/>
                    </a:lnT>
                    <a:lnB>
                      <a:noFill/>
                    </a:lnB>
                  </a:tcPr>
                </a:tc>
                <a:extLst>
                  <a:ext uri="{0D108BD9-81ED-4DB2-BD59-A6C34878D82A}">
                    <a16:rowId xmlns:a16="http://schemas.microsoft.com/office/drawing/2014/main" val="4281048660"/>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Miami</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97,381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8.50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11.89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12.87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3.8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3.7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17.1%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8.2%</a:t>
                      </a:r>
                    </a:p>
                  </a:txBody>
                  <a:tcPr marL="0" marR="0" marT="0" marB="0" anchor="b">
                    <a:lnL>
                      <a:noFill/>
                    </a:lnL>
                    <a:lnR>
                      <a:noFill/>
                    </a:lnR>
                    <a:lnT>
                      <a:noFill/>
                    </a:lnT>
                    <a:lnB>
                      <a:noFill/>
                    </a:lnB>
                  </a:tcPr>
                </a:tc>
                <a:extLst>
                  <a:ext uri="{0D108BD9-81ED-4DB2-BD59-A6C34878D82A}">
                    <a16:rowId xmlns:a16="http://schemas.microsoft.com/office/drawing/2014/main" val="173199187"/>
                  </a:ext>
                </a:extLst>
              </a:tr>
              <a:tr h="161019">
                <a:tc>
                  <a:txBody>
                    <a:bodyPr/>
                    <a:lstStyle/>
                    <a:p>
                      <a:pPr algn="l"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North New Jersey</a:t>
                      </a:r>
                    </a:p>
                  </a:txBody>
                  <a:tcPr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6.3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189,020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11.51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16.02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15.82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 3.4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37.5%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rPr>
                        <a:t>-1.2%</a:t>
                      </a:r>
                    </a:p>
                  </a:txBody>
                  <a:tcPr marL="0" marR="0" marT="0" marB="0" anchor="b">
                    <a:lnL>
                      <a:noFill/>
                    </a:lnL>
                    <a:lnR>
                      <a:noFill/>
                    </a:lnR>
                    <a:lnT>
                      <a:noFill/>
                    </a:lnT>
                    <a:lnB>
                      <a:noFill/>
                    </a:lnB>
                  </a:tcPr>
                </a:tc>
                <a:extLst>
                  <a:ext uri="{0D108BD9-81ED-4DB2-BD59-A6C34878D82A}">
                    <a16:rowId xmlns:a16="http://schemas.microsoft.com/office/drawing/2014/main" val="1759068572"/>
                  </a:ext>
                </a:extLst>
              </a:tr>
              <a:tr h="161019">
                <a:tc>
                  <a:txBody>
                    <a:bodyPr/>
                    <a:lstStyle/>
                    <a:p>
                      <a:pPr algn="l"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Total</a:t>
                      </a:r>
                    </a:p>
                  </a:txBody>
                  <a:tcPr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82</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5.4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2,074,614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5.91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8.21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8.78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3.5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 3.3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42.0%</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ea typeface="Calibri Light" panose="020F0302020204030204" pitchFamily="34" charset="0"/>
                          <a:cs typeface="Calibri Light" panose="020F0302020204030204" pitchFamily="34" charset="0"/>
                        </a:rPr>
                        <a:t>6.9%</a:t>
                      </a: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691431881"/>
                  </a:ext>
                </a:extLst>
              </a:tr>
              <a:tr h="134183">
                <a:tc gridSpan="4">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1. Deals represent executed leases with term &gt; 12 months​</a:t>
                      </a:r>
                    </a:p>
                  </a:txBody>
                  <a:tcPr marR="0" marT="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05044926"/>
                  </a:ext>
                </a:extLst>
              </a:tr>
              <a:tr h="134183">
                <a:tc gridSpan="7">
                  <a:txBody>
                    <a:bodyPr/>
                    <a:lstStyle/>
                    <a:p>
                      <a:pPr algn="l" fontAlgn="ctr"/>
                      <a:r>
                        <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2. Rent Increase over Prior Lease calculation excludes spaces that were previously vacant​</a:t>
                      </a:r>
                    </a:p>
                  </a:txBody>
                  <a:tcPr marR="0" marT="0"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42402069"/>
                  </a:ext>
                </a:extLst>
              </a:tr>
              <a:tr h="161019">
                <a:tc gridSpan="2">
                  <a:txBody>
                    <a:bodyPr/>
                    <a:lstStyle/>
                    <a:p>
                      <a:pPr algn="l" fontAlgn="b"/>
                      <a:endParaRPr lang="en-US" sz="900" b="0" i="1"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R="0" marT="0" marB="0" anchor="b">
                    <a:lnL>
                      <a:noFill/>
                    </a:lnL>
                    <a:lnR>
                      <a:noFill/>
                    </a:lnR>
                    <a:lnT>
                      <a:noFill/>
                    </a:lnT>
                    <a:lnB>
                      <a:noFill/>
                    </a:lnB>
                  </a:tcPr>
                </a:tc>
                <a:tc hMerge="1">
                  <a:txBody>
                    <a:bodyPr/>
                    <a:lstStyle/>
                    <a:p>
                      <a:endParaRPr lang="en-US"/>
                    </a:p>
                  </a:txBody>
                  <a:tcPr/>
                </a:tc>
                <a:tc>
                  <a:txBody>
                    <a:bodyPr/>
                    <a:lstStyle/>
                    <a:p>
                      <a:pPr algn="l" fontAlgn="b"/>
                      <a:endParaRPr lang="en-US" sz="900" b="0" i="1"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1"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w="12700" cmpd="sng">
                      <a:noFill/>
                      <a:prstDash val="solid"/>
                    </a:lnT>
                    <a:lnB>
                      <a:noFill/>
                    </a:lnB>
                    <a:lnTlToBr w="12700" cmpd="sng">
                      <a:noFill/>
                      <a:prstDash val="solid"/>
                    </a:lnTlToBr>
                    <a:lnBlToTr w="12700" cmpd="sng">
                      <a:noFill/>
                      <a:prstDash val="solid"/>
                    </a:lnBlToTr>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a typeface="Calibri Light" panose="020F0302020204030204" pitchFamily="34" charset="0"/>
                        <a:cs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84932743"/>
                  </a:ext>
                </a:extLst>
              </a:tr>
            </a:tbl>
          </a:graphicData>
        </a:graphic>
      </p:graphicFrame>
      <p:sp>
        <p:nvSpPr>
          <p:cNvPr id="5" name="TextBox 4">
            <a:extLst>
              <a:ext uri="{FF2B5EF4-FFF2-40B4-BE49-F238E27FC236}">
                <a16:creationId xmlns:a16="http://schemas.microsoft.com/office/drawing/2014/main" id="{227DBDAE-ABD5-822A-8F84-D34A2459F28E}"/>
              </a:ext>
            </a:extLst>
          </p:cNvPr>
          <p:cNvSpPr txBox="1"/>
          <p:nvPr/>
        </p:nvSpPr>
        <p:spPr>
          <a:xfrm>
            <a:off x="8007410" y="1342790"/>
            <a:ext cx="3835485" cy="600164"/>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Fund 3 escalations continue to be slightly ahead of BP, with Q1 superseding business plan by about 40 bps.</a:t>
            </a:r>
            <a:br>
              <a:rPr lang="en-US" sz="1100" b="1">
                <a:solidFill>
                  <a:schemeClr val="tx2"/>
                </a:solidFill>
                <a:highlight>
                  <a:srgbClr val="FFFF00"/>
                </a:highlight>
                <a:latin typeface="Gilroy" panose="00000500000000000000"/>
                <a:ea typeface="Lato Medium" panose="020F0502020204030203" pitchFamily="34" charset="0"/>
                <a:cs typeface="Lato Medium" panose="020F0502020204030203" pitchFamily="34" charset="0"/>
              </a:rPr>
            </a:br>
            <a:endParaRPr lang="en-US" sz="1100" b="1">
              <a:solidFill>
                <a:schemeClr val="tx2"/>
              </a:solidFill>
              <a:highlight>
                <a:srgbClr val="FFFF00"/>
              </a:highlight>
              <a:latin typeface="Gilroy" panose="00000500000000000000"/>
              <a:ea typeface="Lato Medium" panose="020F0502020204030203" pitchFamily="34" charset="0"/>
              <a:cs typeface="Lato Medium" panose="020F0502020204030203" pitchFamily="34" charset="0"/>
            </a:endParaRPr>
          </a:p>
        </p:txBody>
      </p:sp>
      <p:sp>
        <p:nvSpPr>
          <p:cNvPr id="6" name="TextBox 5">
            <a:extLst>
              <a:ext uri="{FF2B5EF4-FFF2-40B4-BE49-F238E27FC236}">
                <a16:creationId xmlns:a16="http://schemas.microsoft.com/office/drawing/2014/main" id="{85B38C66-20E8-1692-1D1B-F157A68CF893}"/>
              </a:ext>
            </a:extLst>
          </p:cNvPr>
          <p:cNvSpPr txBox="1"/>
          <p:nvPr/>
        </p:nvSpPr>
        <p:spPr>
          <a:xfrm>
            <a:off x="4347650" y="1342790"/>
            <a:ext cx="3496699" cy="430887"/>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100" b="1">
                <a:solidFill>
                  <a:schemeClr val="tx2"/>
                </a:solidFill>
                <a:latin typeface="Gilroy" panose="00000500000000000000"/>
                <a:ea typeface="Lato Medium" panose="020F0502020204030203" pitchFamily="34" charset="0"/>
                <a:cs typeface="Lato Medium" panose="020F0502020204030203" pitchFamily="34" charset="0"/>
              </a:rPr>
              <a:t>Renewal Rate has remained steady at ~61% for Fund 3 since inception.</a:t>
            </a:r>
          </a:p>
        </p:txBody>
      </p:sp>
      <p:graphicFrame>
        <p:nvGraphicFramePr>
          <p:cNvPr id="11" name="Chart 10">
            <a:extLst>
              <a:ext uri="{FF2B5EF4-FFF2-40B4-BE49-F238E27FC236}">
                <a16:creationId xmlns:a16="http://schemas.microsoft.com/office/drawing/2014/main" id="{1CABD0AE-A8BA-49F0-2C9D-1A72C20B85CB}"/>
              </a:ext>
            </a:extLst>
          </p:cNvPr>
          <p:cNvGraphicFramePr/>
          <p:nvPr/>
        </p:nvGraphicFramePr>
        <p:xfrm>
          <a:off x="621437" y="1942954"/>
          <a:ext cx="3496699" cy="20511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99DA234B-11DE-65FC-6D95-C72B94857D94}"/>
              </a:ext>
            </a:extLst>
          </p:cNvPr>
          <p:cNvGraphicFramePr/>
          <p:nvPr/>
        </p:nvGraphicFramePr>
        <p:xfrm>
          <a:off x="4347650" y="1932200"/>
          <a:ext cx="3496699" cy="20511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4A4E50FC-D1E4-C9EE-AC92-7EDE7C5894FF}"/>
              </a:ext>
            </a:extLst>
          </p:cNvPr>
          <p:cNvGraphicFramePr/>
          <p:nvPr/>
        </p:nvGraphicFramePr>
        <p:xfrm>
          <a:off x="8176802" y="1932200"/>
          <a:ext cx="3496699" cy="205119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06553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Portfolio Trends</a:t>
            </a:r>
          </a:p>
        </p:txBody>
      </p:sp>
    </p:spTree>
    <p:extLst>
      <p:ext uri="{BB962C8B-B14F-4D97-AF65-F5344CB8AC3E}">
        <p14:creationId xmlns:p14="http://schemas.microsoft.com/office/powerpoint/2010/main" val="87862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DAFF-7476-D192-CFC6-436348A6B53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B635AC9-0B9C-4E19-9364-1DE0A0CEEF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AB635AC9-0B9C-4E19-9364-1DE0A0CEEF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1802443-1C00-98D6-8F46-9260891B52F6}"/>
              </a:ext>
            </a:extLst>
          </p:cNvPr>
          <p:cNvSpPr>
            <a:spLocks noGrp="1"/>
          </p:cNvSpPr>
          <p:nvPr>
            <p:ph type="title"/>
          </p:nvPr>
        </p:nvSpPr>
        <p:spPr/>
        <p:txBody>
          <a:bodyPr vert="horz"/>
          <a:lstStyle/>
          <a:p>
            <a:r>
              <a:rPr lang="en-US"/>
              <a:t>Leasing Performance since Inception | </a:t>
            </a:r>
            <a:r>
              <a:rPr lang="en-US" b="0"/>
              <a:t>Overall</a:t>
            </a:r>
            <a:r>
              <a:rPr lang="en-US"/>
              <a:t> </a:t>
            </a:r>
            <a:r>
              <a:rPr lang="en-US" b="0"/>
              <a:t>Portfolio Stats (Fund 2 &amp; 3)</a:t>
            </a:r>
          </a:p>
        </p:txBody>
      </p:sp>
      <p:sp>
        <p:nvSpPr>
          <p:cNvPr id="10" name="TextBox 9">
            <a:extLst>
              <a:ext uri="{FF2B5EF4-FFF2-40B4-BE49-F238E27FC236}">
                <a16:creationId xmlns:a16="http://schemas.microsoft.com/office/drawing/2014/main" id="{889C92AB-A497-EF41-1EC2-BD9AE68A0493}"/>
              </a:ext>
            </a:extLst>
          </p:cNvPr>
          <p:cNvSpPr txBox="1"/>
          <p:nvPr/>
        </p:nvSpPr>
        <p:spPr>
          <a:xfrm>
            <a:off x="621437" y="1119045"/>
            <a:ext cx="3550512" cy="2308324"/>
          </a:xfrm>
          <a:prstGeom prst="rect">
            <a:avLst/>
          </a:prstGeom>
          <a:solidFill>
            <a:schemeClr val="bg1">
              <a:lumMod val="95000"/>
            </a:schemeClr>
          </a:solidFill>
        </p:spPr>
        <p:txBody>
          <a:bodyPr wrap="square">
            <a:spAutoFit/>
          </a:bodyPr>
          <a:lstStyle/>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249 Leases signed </a:t>
            </a:r>
            <a:r>
              <a:rPr lang="en-US" sz="1200">
                <a:solidFill>
                  <a:schemeClr val="tx2"/>
                </a:solidFill>
                <a:latin typeface="Gilroy" panose="00000500000000000000"/>
                <a:ea typeface="Lato Medium" panose="020F0502020204030203" pitchFamily="34" charset="0"/>
                <a:cs typeface="Lato Medium" panose="020F0502020204030203" pitchFamily="34" charset="0"/>
              </a:rPr>
              <a:t>since inception with a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Rate of $8.07 </a:t>
            </a:r>
            <a:r>
              <a:rPr lang="en-US" sz="1200">
                <a:solidFill>
                  <a:schemeClr val="tx2"/>
                </a:solidFill>
                <a:latin typeface="Gilroy" panose="00000500000000000000"/>
                <a:ea typeface="Lato Medium" panose="020F0502020204030203" pitchFamily="34" charset="0"/>
                <a:cs typeface="Lato Medium" panose="020F0502020204030203" pitchFamily="34" charset="0"/>
              </a:rPr>
              <a:t>and </a:t>
            </a:r>
            <a:r>
              <a:rPr lang="en-US" sz="1200" err="1">
                <a:solidFill>
                  <a:schemeClr val="tx2"/>
                </a:solidFill>
                <a:latin typeface="Gilroy" panose="00000500000000000000"/>
                <a:ea typeface="Lato Medium" panose="020F0502020204030203" pitchFamily="34" charset="0"/>
                <a:cs typeface="Lato Medium" panose="020F0502020204030203" pitchFamily="34" charset="0"/>
              </a:rPr>
              <a:t>Wtd</a:t>
            </a:r>
            <a:r>
              <a:rPr lang="en-US" sz="1200">
                <a:solidFill>
                  <a:schemeClr val="tx2"/>
                </a:solidFill>
                <a:latin typeface="Gilroy" panose="00000500000000000000"/>
                <a:ea typeface="Lato Medium" panose="020F0502020204030203" pitchFamily="34" charset="0"/>
                <a:cs typeface="Lato Medium" panose="020F0502020204030203" pitchFamily="34" charset="0"/>
              </a:rPr>
              <a:t> Avg. </a:t>
            </a:r>
            <a:r>
              <a:rPr lang="en-US" sz="1200" b="1">
                <a:solidFill>
                  <a:schemeClr val="tx2"/>
                </a:solidFill>
                <a:latin typeface="Gilroy" panose="00000500000000000000"/>
                <a:ea typeface="Lato Medium" panose="020F0502020204030203" pitchFamily="34" charset="0"/>
                <a:cs typeface="Lato Medium" panose="020F0502020204030203" pitchFamily="34" charset="0"/>
              </a:rPr>
              <a:t>Term of 5 years</a:t>
            </a: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a:solidFill>
                  <a:schemeClr val="tx2"/>
                </a:solidFill>
                <a:latin typeface="Gilroy" panose="00000500000000000000"/>
                <a:ea typeface="Lato Medium" panose="020F0502020204030203" pitchFamily="34" charset="0"/>
                <a:cs typeface="Lato Medium" panose="020F0502020204030203" pitchFamily="34" charset="0"/>
              </a:rPr>
              <a:t>Leasing Activity achieved a spread of </a:t>
            </a:r>
            <a:r>
              <a:rPr lang="en-US" sz="1200" b="1">
                <a:solidFill>
                  <a:schemeClr val="tx2"/>
                </a:solidFill>
                <a:latin typeface="Gilroy" panose="00000500000000000000"/>
                <a:ea typeface="Lato Medium" panose="020F0502020204030203" pitchFamily="34" charset="0"/>
                <a:cs typeface="Lato Medium" panose="020F0502020204030203" pitchFamily="34" charset="0"/>
              </a:rPr>
              <a:t>32% over prior leases and 10% over Business Plan</a:t>
            </a: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a:buClr>
                <a:srgbClr val="FEAB21"/>
              </a:buClr>
            </a:pPr>
            <a:endParaRPr lang="en-US" sz="1200">
              <a:solidFill>
                <a:schemeClr val="tx2"/>
              </a:solidFill>
              <a:latin typeface="Gilroy" panose="00000500000000000000"/>
              <a:ea typeface="Lato Medium" panose="020F0502020204030203" pitchFamily="34" charset="0"/>
              <a:cs typeface="Lato Medium" panose="020F0502020204030203" pitchFamily="34" charset="0"/>
            </a:endParaRPr>
          </a:p>
          <a:p>
            <a:pPr marL="228600" indent="-228600">
              <a:buClr>
                <a:srgbClr val="FEAB21"/>
              </a:buClr>
              <a:buFont typeface="Wingdings" panose="05000000000000000000" pitchFamily="2" charset="2"/>
              <a:buChar char="§"/>
            </a:pPr>
            <a:r>
              <a:rPr lang="en-US" sz="1200" b="1">
                <a:solidFill>
                  <a:schemeClr val="tx2"/>
                </a:solidFill>
                <a:latin typeface="Gilroy" panose="00000500000000000000"/>
                <a:ea typeface="Lato Medium" panose="020F0502020204030203" pitchFamily="34" charset="0"/>
                <a:cs typeface="Lato Medium" panose="020F0502020204030203" pitchFamily="34" charset="0"/>
              </a:rPr>
              <a:t>New Leases achieved a higher rate spread </a:t>
            </a:r>
            <a:r>
              <a:rPr lang="en-US" sz="1200">
                <a:solidFill>
                  <a:schemeClr val="tx2"/>
                </a:solidFill>
                <a:latin typeface="Gilroy" panose="00000500000000000000"/>
                <a:ea typeface="Lato Medium" panose="020F0502020204030203" pitchFamily="34" charset="0"/>
                <a:cs typeface="Lato Medium" panose="020F0502020204030203" pitchFamily="34" charset="0"/>
              </a:rPr>
              <a:t>over Business compared to Renewals. However, when adjusted for below market fixed option renewals, Rexy comparisons disprove a renewal bias. </a:t>
            </a:r>
          </a:p>
        </p:txBody>
      </p:sp>
      <p:graphicFrame>
        <p:nvGraphicFramePr>
          <p:cNvPr id="4" name="Table 3">
            <a:extLst>
              <a:ext uri="{FF2B5EF4-FFF2-40B4-BE49-F238E27FC236}">
                <a16:creationId xmlns:a16="http://schemas.microsoft.com/office/drawing/2014/main" id="{1A26CEAC-A8AD-8330-99DB-DFF322A1301F}"/>
              </a:ext>
            </a:extLst>
          </p:cNvPr>
          <p:cNvGraphicFramePr>
            <a:graphicFrameLocks noGrp="1"/>
          </p:cNvGraphicFramePr>
          <p:nvPr/>
        </p:nvGraphicFramePr>
        <p:xfrm>
          <a:off x="621437" y="3508496"/>
          <a:ext cx="11221458" cy="3287561"/>
        </p:xfrm>
        <a:graphic>
          <a:graphicData uri="http://schemas.openxmlformats.org/drawingml/2006/table">
            <a:tbl>
              <a:tblPr/>
              <a:tblGrid>
                <a:gridCol w="1524817">
                  <a:extLst>
                    <a:ext uri="{9D8B030D-6E8A-4147-A177-3AD203B41FA5}">
                      <a16:colId xmlns:a16="http://schemas.microsoft.com/office/drawing/2014/main" val="3768581612"/>
                    </a:ext>
                  </a:extLst>
                </a:gridCol>
                <a:gridCol w="969062">
                  <a:extLst>
                    <a:ext uri="{9D8B030D-6E8A-4147-A177-3AD203B41FA5}">
                      <a16:colId xmlns:a16="http://schemas.microsoft.com/office/drawing/2014/main" val="791823273"/>
                    </a:ext>
                  </a:extLst>
                </a:gridCol>
                <a:gridCol w="969062">
                  <a:extLst>
                    <a:ext uri="{9D8B030D-6E8A-4147-A177-3AD203B41FA5}">
                      <a16:colId xmlns:a16="http://schemas.microsoft.com/office/drawing/2014/main" val="2087511936"/>
                    </a:ext>
                  </a:extLst>
                </a:gridCol>
                <a:gridCol w="915425">
                  <a:extLst>
                    <a:ext uri="{9D8B030D-6E8A-4147-A177-3AD203B41FA5}">
                      <a16:colId xmlns:a16="http://schemas.microsoft.com/office/drawing/2014/main" val="1423804286"/>
                    </a:ext>
                  </a:extLst>
                </a:gridCol>
                <a:gridCol w="969062">
                  <a:extLst>
                    <a:ext uri="{9D8B030D-6E8A-4147-A177-3AD203B41FA5}">
                      <a16:colId xmlns:a16="http://schemas.microsoft.com/office/drawing/2014/main" val="1574357982"/>
                    </a:ext>
                  </a:extLst>
                </a:gridCol>
                <a:gridCol w="969062">
                  <a:extLst>
                    <a:ext uri="{9D8B030D-6E8A-4147-A177-3AD203B41FA5}">
                      <a16:colId xmlns:a16="http://schemas.microsoft.com/office/drawing/2014/main" val="1817639333"/>
                    </a:ext>
                  </a:extLst>
                </a:gridCol>
                <a:gridCol w="969062">
                  <a:extLst>
                    <a:ext uri="{9D8B030D-6E8A-4147-A177-3AD203B41FA5}">
                      <a16:colId xmlns:a16="http://schemas.microsoft.com/office/drawing/2014/main" val="1343324907"/>
                    </a:ext>
                  </a:extLst>
                </a:gridCol>
                <a:gridCol w="969062">
                  <a:extLst>
                    <a:ext uri="{9D8B030D-6E8A-4147-A177-3AD203B41FA5}">
                      <a16:colId xmlns:a16="http://schemas.microsoft.com/office/drawing/2014/main" val="3963168556"/>
                    </a:ext>
                  </a:extLst>
                </a:gridCol>
                <a:gridCol w="1028720">
                  <a:extLst>
                    <a:ext uri="{9D8B030D-6E8A-4147-A177-3AD203B41FA5}">
                      <a16:colId xmlns:a16="http://schemas.microsoft.com/office/drawing/2014/main" val="2809267106"/>
                    </a:ext>
                  </a:extLst>
                </a:gridCol>
                <a:gridCol w="969062">
                  <a:extLst>
                    <a:ext uri="{9D8B030D-6E8A-4147-A177-3AD203B41FA5}">
                      <a16:colId xmlns:a16="http://schemas.microsoft.com/office/drawing/2014/main" val="3423255385"/>
                    </a:ext>
                  </a:extLst>
                </a:gridCol>
                <a:gridCol w="969062">
                  <a:extLst>
                    <a:ext uri="{9D8B030D-6E8A-4147-A177-3AD203B41FA5}">
                      <a16:colId xmlns:a16="http://schemas.microsoft.com/office/drawing/2014/main" val="2745520077"/>
                    </a:ext>
                  </a:extLst>
                </a:gridCol>
              </a:tblGrid>
              <a:tr h="241529">
                <a:tc>
                  <a:txBody>
                    <a:bodyPr/>
                    <a:lstStyle/>
                    <a:p>
                      <a:pPr algn="l" fontAlgn="ctr"/>
                      <a:r>
                        <a:rPr lang="en-US" sz="900" b="1" i="0" u="none" strike="noStrike">
                          <a:solidFill>
                            <a:srgbClr val="FFFFFF"/>
                          </a:solidFill>
                          <a:effectLst/>
                          <a:latin typeface="Calibri Light"/>
                        </a:rPr>
                        <a:t>Market</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 Deals </a:t>
                      </a:r>
                      <a:r>
                        <a:rPr lang="en-US" sz="900" b="1" i="0" u="none" strike="noStrike" baseline="30000">
                          <a:solidFill>
                            <a:srgbClr val="FFFFFF"/>
                          </a:solidFill>
                          <a:effectLst/>
                          <a:latin typeface="Calibri Light"/>
                        </a:rPr>
                        <a:t>(1)</a:t>
                      </a:r>
                      <a:r>
                        <a:rPr lang="en-US" sz="900" b="0" i="0" u="none" strike="noStrike" baseline="30000">
                          <a:solidFill>
                            <a:srgbClr val="FFFFFF"/>
                          </a:solidFill>
                          <a:effectLst/>
                          <a:latin typeface="Calibri Light"/>
                        </a:rPr>
                        <a:t>​</a:t>
                      </a:r>
                      <a:endParaRPr lang="en-US" sz="900" b="1" i="0" u="none" strike="noStrike" baseline="30000">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Term (</a:t>
                      </a:r>
                      <a:r>
                        <a:rPr lang="en-US" sz="900" b="1" i="0" u="none" strike="noStrike" err="1">
                          <a:solidFill>
                            <a:srgbClr val="FFFFFF"/>
                          </a:solidFill>
                          <a:effectLst/>
                          <a:latin typeface="Calibri Light"/>
                        </a:rPr>
                        <a:t>yrs</a:t>
                      </a:r>
                      <a:r>
                        <a:rPr lang="en-US" sz="900" b="1" i="0" u="none" strike="noStrike">
                          <a:solidFill>
                            <a:srgbClr val="FFFFFF"/>
                          </a:solidFill>
                          <a:effectLst/>
                          <a:latin typeface="Calibri Light"/>
                        </a:rPr>
                        <a:t>)</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                  SF</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Prior Lease PSF</a:t>
                      </a:r>
                      <a:r>
                        <a:rPr lang="en-US" sz="900" b="0" i="0" u="none" strike="noStrike">
                          <a:solidFill>
                            <a:srgbClr val="FFFFFF"/>
                          </a:solidFill>
                          <a:effectLst/>
                          <a:latin typeface="Calibri Light"/>
                        </a:rPr>
                        <a:t>​ </a:t>
                      </a:r>
                      <a:r>
                        <a:rPr lang="en-US" sz="900" b="1" i="0" u="none" strike="noStrike">
                          <a:solidFill>
                            <a:srgbClr val="FFFFFF"/>
                          </a:solidFill>
                          <a:effectLst/>
                          <a:latin typeface="Calibri Light"/>
                        </a:rPr>
                        <a:t>($)</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PSF (BP)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Current PSF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Escalations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rgbClr val="FFFFFF"/>
                          </a:solidFill>
                          <a:effectLst/>
                          <a:latin typeface="Calibri Light"/>
                        </a:rPr>
                        <a:t>Escalations BP (%)</a:t>
                      </a:r>
                      <a:r>
                        <a:rPr lang="en-US" sz="900" b="0" i="0" u="none" strike="noStrike">
                          <a:solidFill>
                            <a:srgbClr val="FFFFFF"/>
                          </a:solidFill>
                          <a:effectLst/>
                          <a:latin typeface="Calibri Light"/>
                        </a:rPr>
                        <a:t>​</a:t>
                      </a:r>
                      <a:endParaRPr lang="en-US" sz="900" b="1" i="0" u="none" strike="noStrike">
                        <a:solidFill>
                          <a:srgbClr val="FFFFFF"/>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a:rPr>
                        <a:t>Rent Inc over Prior Leases </a:t>
                      </a:r>
                      <a:r>
                        <a:rPr lang="en-US" sz="900" b="1" i="0" u="none" strike="noStrike" baseline="30000">
                          <a:solidFill>
                            <a:schemeClr val="accent1"/>
                          </a:solidFill>
                          <a:effectLst/>
                          <a:latin typeface="Calibri Light"/>
                        </a:rPr>
                        <a:t>(2)</a:t>
                      </a:r>
                      <a:r>
                        <a:rPr lang="en-US" sz="900" b="0" i="0" u="none" strike="noStrike" baseline="30000">
                          <a:solidFill>
                            <a:schemeClr val="accent1"/>
                          </a:solidFill>
                          <a:effectLst/>
                          <a:latin typeface="Calibri Light"/>
                        </a:rPr>
                        <a:t>​</a:t>
                      </a:r>
                      <a:endParaRPr lang="en-US" sz="900" b="1" i="0" u="none" strike="noStrike" baseline="30000">
                        <a:solidFill>
                          <a:schemeClr val="accent1"/>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tc>
                  <a:txBody>
                    <a:bodyPr/>
                    <a:lstStyle/>
                    <a:p>
                      <a:pPr algn="ctr" fontAlgn="ctr"/>
                      <a:r>
                        <a:rPr lang="en-US" sz="900" b="1" i="0" u="none" strike="noStrike">
                          <a:solidFill>
                            <a:schemeClr val="accent1"/>
                          </a:solidFill>
                          <a:effectLst/>
                          <a:latin typeface="Calibri Light"/>
                        </a:rPr>
                        <a:t>Rent Increase over BP</a:t>
                      </a:r>
                      <a:r>
                        <a:rPr lang="en-US" sz="900" b="0" i="0" u="none" strike="noStrike">
                          <a:solidFill>
                            <a:schemeClr val="accent1"/>
                          </a:solidFill>
                          <a:effectLst/>
                          <a:latin typeface="Calibri Light"/>
                        </a:rPr>
                        <a:t>​</a:t>
                      </a:r>
                      <a:endParaRPr lang="en-US" sz="900" b="1" i="0" u="none" strike="noStrike">
                        <a:solidFill>
                          <a:schemeClr val="accent1"/>
                        </a:solidFill>
                        <a:effectLst/>
                        <a:latin typeface="Calibri Light"/>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404F"/>
                    </a:solidFill>
                  </a:tcPr>
                </a:tc>
                <a:extLst>
                  <a:ext uri="{0D108BD9-81ED-4DB2-BD59-A6C34878D82A}">
                    <a16:rowId xmlns:a16="http://schemas.microsoft.com/office/drawing/2014/main" val="34908343"/>
                  </a:ext>
                </a:extLst>
              </a:tr>
              <a:tr h="161019">
                <a:tc>
                  <a:txBody>
                    <a:bodyPr/>
                    <a:lstStyle/>
                    <a:p>
                      <a:pPr algn="l" fontAlgn="b"/>
                      <a:r>
                        <a:rPr lang="en-US" sz="900" b="0" i="0" u="none" strike="noStrike">
                          <a:effectLst/>
                          <a:latin typeface="Calibri Light" panose="020F0302020204030204" pitchFamily="34" charset="0"/>
                        </a:rPr>
                        <a:t>Atlanta</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42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5.57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            1,133,569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5.85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7.32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7.73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3.87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3.19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32%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46493758"/>
                  </a:ext>
                </a:extLst>
              </a:tr>
              <a:tr h="161019">
                <a:tc>
                  <a:txBody>
                    <a:bodyPr/>
                    <a:lstStyle/>
                    <a:p>
                      <a:pPr algn="l" fontAlgn="b"/>
                      <a:r>
                        <a:rPr lang="en-US" sz="900" b="0" i="0" u="none" strike="noStrike">
                          <a:effectLst/>
                          <a:latin typeface="Calibri Light" panose="020F0302020204030204" pitchFamily="34" charset="0"/>
                        </a:rPr>
                        <a:t>Baltimore/DC</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122,833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10.82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11.21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3.68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a:t>
                      </a:r>
                    </a:p>
                  </a:txBody>
                  <a:tcPr marL="0" marR="0" marT="0" marB="0" anchor="b">
                    <a:lnL>
                      <a:noFill/>
                    </a:lnL>
                    <a:lnR>
                      <a:noFill/>
                    </a:lnR>
                    <a:lnT>
                      <a:noFill/>
                    </a:lnT>
                    <a:lnB>
                      <a:noFill/>
                    </a:lnB>
                  </a:tcPr>
                </a:tc>
                <a:extLst>
                  <a:ext uri="{0D108BD9-81ED-4DB2-BD59-A6C34878D82A}">
                    <a16:rowId xmlns:a16="http://schemas.microsoft.com/office/drawing/2014/main" val="3691867440"/>
                  </a:ext>
                </a:extLst>
              </a:tr>
              <a:tr h="161019">
                <a:tc>
                  <a:txBody>
                    <a:bodyPr/>
                    <a:lstStyle/>
                    <a:p>
                      <a:pPr algn="l" fontAlgn="b"/>
                      <a:r>
                        <a:rPr lang="en-US" sz="900" b="0" i="0" u="none" strike="noStrike">
                          <a:effectLst/>
                          <a:latin typeface="Calibri Light" panose="020F0302020204030204" pitchFamily="34" charset="0"/>
                        </a:rPr>
                        <a:t>Charlotte</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169,331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6.76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3.45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a:t>
                      </a:r>
                    </a:p>
                  </a:txBody>
                  <a:tcPr marL="0" marR="0" marT="0" marB="0" anchor="b">
                    <a:lnL>
                      <a:noFill/>
                    </a:lnL>
                    <a:lnR>
                      <a:noFill/>
                    </a:lnR>
                    <a:lnT>
                      <a:noFill/>
                    </a:lnT>
                    <a:lnB>
                      <a:noFill/>
                    </a:lnB>
                  </a:tcPr>
                </a:tc>
                <a:extLst>
                  <a:ext uri="{0D108BD9-81ED-4DB2-BD59-A6C34878D82A}">
                    <a16:rowId xmlns:a16="http://schemas.microsoft.com/office/drawing/2014/main" val="3036557066"/>
                  </a:ext>
                </a:extLst>
              </a:tr>
              <a:tr h="161019">
                <a:tc>
                  <a:txBody>
                    <a:bodyPr/>
                    <a:lstStyle/>
                    <a:p>
                      <a:pPr algn="l" fontAlgn="b"/>
                      <a:r>
                        <a:rPr lang="en-US" sz="900" b="0" i="0" u="none" strike="noStrike">
                          <a:effectLst/>
                          <a:latin typeface="Calibri Light" panose="020F0302020204030204" pitchFamily="34" charset="0"/>
                        </a:rPr>
                        <a:t>Chicago</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1,230,915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6.65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6.79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7.42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a:t>
                      </a:r>
                    </a:p>
                  </a:txBody>
                  <a:tcPr marL="0" marR="0" marT="0" marB="0" anchor="b">
                    <a:lnL>
                      <a:noFill/>
                    </a:lnL>
                    <a:lnR>
                      <a:noFill/>
                    </a:lnR>
                    <a:lnT>
                      <a:noFill/>
                    </a:lnT>
                    <a:lnB>
                      <a:noFill/>
                    </a:lnB>
                  </a:tcPr>
                </a:tc>
                <a:extLst>
                  <a:ext uri="{0D108BD9-81ED-4DB2-BD59-A6C34878D82A}">
                    <a16:rowId xmlns:a16="http://schemas.microsoft.com/office/drawing/2014/main" val="1055781043"/>
                  </a:ext>
                </a:extLst>
              </a:tr>
              <a:tr h="161019">
                <a:tc>
                  <a:txBody>
                    <a:bodyPr/>
                    <a:lstStyle/>
                    <a:p>
                      <a:pPr algn="l" fontAlgn="b"/>
                      <a:r>
                        <a:rPr lang="en-US" sz="900" b="0" i="0" u="none" strike="noStrike">
                          <a:effectLst/>
                          <a:latin typeface="Calibri Light" panose="020F0302020204030204" pitchFamily="34" charset="0"/>
                        </a:rPr>
                        <a:t>Cincinnati</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588,562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4.19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13%</a:t>
                      </a:r>
                    </a:p>
                  </a:txBody>
                  <a:tcPr marL="0" marR="0" marT="0" marB="0" anchor="b">
                    <a:lnL>
                      <a:noFill/>
                    </a:lnL>
                    <a:lnR>
                      <a:noFill/>
                    </a:lnR>
                    <a:lnT>
                      <a:noFill/>
                    </a:lnT>
                    <a:lnB>
                      <a:noFill/>
                    </a:lnB>
                  </a:tcPr>
                </a:tc>
                <a:extLst>
                  <a:ext uri="{0D108BD9-81ED-4DB2-BD59-A6C34878D82A}">
                    <a16:rowId xmlns:a16="http://schemas.microsoft.com/office/drawing/2014/main" val="3223369268"/>
                  </a:ext>
                </a:extLst>
              </a:tr>
              <a:tr h="161019">
                <a:tc>
                  <a:txBody>
                    <a:bodyPr/>
                    <a:lstStyle/>
                    <a:p>
                      <a:pPr algn="l" fontAlgn="b"/>
                      <a:r>
                        <a:rPr lang="en-US" sz="900" b="0" i="0" u="none" strike="noStrike">
                          <a:effectLst/>
                          <a:latin typeface="Calibri Light" panose="020F0302020204030204" pitchFamily="34" charset="0"/>
                        </a:rPr>
                        <a:t>Columbus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185,823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4.77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a:t>
                      </a:r>
                    </a:p>
                  </a:txBody>
                  <a:tcPr marL="0" marR="0" marT="0" marB="0" anchor="b">
                    <a:lnL>
                      <a:noFill/>
                    </a:lnL>
                    <a:lnR>
                      <a:noFill/>
                    </a:lnR>
                    <a:lnT>
                      <a:noFill/>
                    </a:lnT>
                    <a:lnB>
                      <a:noFill/>
                    </a:lnB>
                  </a:tcPr>
                </a:tc>
                <a:extLst>
                  <a:ext uri="{0D108BD9-81ED-4DB2-BD59-A6C34878D82A}">
                    <a16:rowId xmlns:a16="http://schemas.microsoft.com/office/drawing/2014/main" val="745443133"/>
                  </a:ext>
                </a:extLst>
              </a:tr>
              <a:tr h="186476">
                <a:tc>
                  <a:txBody>
                    <a:bodyPr/>
                    <a:lstStyle/>
                    <a:p>
                      <a:pPr algn="l" fontAlgn="b"/>
                      <a:r>
                        <a:rPr lang="en-US" sz="900" b="0" i="0" u="none" strike="noStrike">
                          <a:effectLst/>
                          <a:latin typeface="Calibri Light" panose="020F0302020204030204" pitchFamily="34" charset="0"/>
                        </a:rPr>
                        <a:t>Dallas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1,132,136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5.85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6.45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3.62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2.78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a:t>
                      </a:r>
                    </a:p>
                  </a:txBody>
                  <a:tcPr marL="0" marR="0" marT="0" marB="0" anchor="b">
                    <a:lnL>
                      <a:noFill/>
                    </a:lnL>
                    <a:lnR>
                      <a:noFill/>
                    </a:lnR>
                    <a:lnT>
                      <a:noFill/>
                    </a:lnT>
                    <a:lnB>
                      <a:noFill/>
                    </a:lnB>
                  </a:tcPr>
                </a:tc>
                <a:extLst>
                  <a:ext uri="{0D108BD9-81ED-4DB2-BD59-A6C34878D82A}">
                    <a16:rowId xmlns:a16="http://schemas.microsoft.com/office/drawing/2014/main" val="1029563998"/>
                  </a:ext>
                </a:extLst>
              </a:tr>
              <a:tr h="161019">
                <a:tc>
                  <a:txBody>
                    <a:bodyPr/>
                    <a:lstStyle/>
                    <a:p>
                      <a:pPr algn="l" fontAlgn="b"/>
                      <a:r>
                        <a:rPr lang="en-US" sz="900" b="0" i="0" u="none" strike="noStrike">
                          <a:effectLst/>
                          <a:latin typeface="Calibri Light" panose="020F0302020204030204" pitchFamily="34" charset="0"/>
                        </a:rPr>
                        <a:t>Greater Philadelphia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4.93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1,172,674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5.90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7.17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3.95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20%</a:t>
                      </a:r>
                    </a:p>
                  </a:txBody>
                  <a:tcPr marL="0" marR="0" marT="0" marB="0" anchor="b">
                    <a:lnL>
                      <a:noFill/>
                    </a:lnL>
                    <a:lnR>
                      <a:noFill/>
                    </a:lnR>
                    <a:lnT>
                      <a:noFill/>
                    </a:lnT>
                    <a:lnB>
                      <a:noFill/>
                    </a:lnB>
                  </a:tcPr>
                </a:tc>
                <a:extLst>
                  <a:ext uri="{0D108BD9-81ED-4DB2-BD59-A6C34878D82A}">
                    <a16:rowId xmlns:a16="http://schemas.microsoft.com/office/drawing/2014/main" val="4281048660"/>
                  </a:ext>
                </a:extLst>
              </a:tr>
              <a:tr h="161019">
                <a:tc>
                  <a:txBody>
                    <a:bodyPr/>
                    <a:lstStyle/>
                    <a:p>
                      <a:pPr algn="l" fontAlgn="b"/>
                      <a:r>
                        <a:rPr lang="en-US" sz="900" b="0" i="0" u="none" strike="noStrike">
                          <a:effectLst/>
                          <a:latin typeface="Calibri Light" panose="020F0302020204030204" pitchFamily="34" charset="0"/>
                        </a:rPr>
                        <a:t>Houston</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52,896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NA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7.80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8.28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NA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a:noFill/>
                    </a:lnT>
                    <a:lnB>
                      <a:noFill/>
                    </a:lnB>
                  </a:tcPr>
                </a:tc>
                <a:extLst>
                  <a:ext uri="{0D108BD9-81ED-4DB2-BD59-A6C34878D82A}">
                    <a16:rowId xmlns:a16="http://schemas.microsoft.com/office/drawing/2014/main" val="173199187"/>
                  </a:ext>
                </a:extLst>
              </a:tr>
              <a:tr h="161019">
                <a:tc>
                  <a:txBody>
                    <a:bodyPr/>
                    <a:lstStyle/>
                    <a:p>
                      <a:pPr algn="l" fontAlgn="b"/>
                      <a:r>
                        <a:rPr lang="en-US" sz="900" b="0" i="0" u="none" strike="noStrike">
                          <a:effectLst/>
                          <a:latin typeface="Calibri Light" panose="020F0302020204030204" pitchFamily="34" charset="0"/>
                        </a:rPr>
                        <a:t>Jacksonville</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39,000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4.64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24%</a:t>
                      </a:r>
                    </a:p>
                  </a:txBody>
                  <a:tcPr marL="0" marR="0" marT="0" marB="0" anchor="b">
                    <a:lnL>
                      <a:noFill/>
                    </a:lnL>
                    <a:lnR>
                      <a:noFill/>
                    </a:lnR>
                    <a:lnT>
                      <a:noFill/>
                    </a:lnT>
                    <a:lnB>
                      <a:noFill/>
                    </a:lnB>
                  </a:tcPr>
                </a:tc>
                <a:extLst>
                  <a:ext uri="{0D108BD9-81ED-4DB2-BD59-A6C34878D82A}">
                    <a16:rowId xmlns:a16="http://schemas.microsoft.com/office/drawing/2014/main" val="1759068572"/>
                  </a:ext>
                </a:extLst>
              </a:tr>
              <a:tr h="161019">
                <a:tc>
                  <a:txBody>
                    <a:bodyPr/>
                    <a:lstStyle/>
                    <a:p>
                      <a:pPr algn="l" fontAlgn="b"/>
                      <a:r>
                        <a:rPr lang="en-US" sz="900" b="0" i="0" u="none" strike="noStrike">
                          <a:effectLst/>
                          <a:latin typeface="Calibri Light" panose="020F0302020204030204" pitchFamily="34" charset="0"/>
                        </a:rPr>
                        <a:t>Memphis</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605,414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3.04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2.67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a:t>
                      </a:r>
                    </a:p>
                  </a:txBody>
                  <a:tcPr marL="0" marR="0" marT="0" marB="0" anchor="b">
                    <a:lnL>
                      <a:noFill/>
                    </a:lnL>
                    <a:lnR>
                      <a:noFill/>
                    </a:lnR>
                    <a:lnT>
                      <a:noFill/>
                    </a:lnT>
                    <a:lnB>
                      <a:noFill/>
                    </a:lnB>
                  </a:tcPr>
                </a:tc>
                <a:extLst>
                  <a:ext uri="{0D108BD9-81ED-4DB2-BD59-A6C34878D82A}">
                    <a16:rowId xmlns:a16="http://schemas.microsoft.com/office/drawing/2014/main" val="1691431881"/>
                  </a:ext>
                </a:extLst>
              </a:tr>
              <a:tr h="161019">
                <a:tc>
                  <a:txBody>
                    <a:bodyPr/>
                    <a:lstStyle/>
                    <a:p>
                      <a:pPr algn="l" fontAlgn="b"/>
                      <a:r>
                        <a:rPr lang="en-US" sz="900" b="0" i="0" u="none" strike="noStrike">
                          <a:effectLst/>
                          <a:latin typeface="Calibri Light" panose="020F0302020204030204" pitchFamily="34" charset="0"/>
                        </a:rPr>
                        <a:t>Miami</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9.16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97,381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11.89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12.87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3.81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a:t>
                      </a:r>
                    </a:p>
                  </a:txBody>
                  <a:tcPr marL="0" marR="0" marT="0" marB="0" anchor="b">
                    <a:lnL>
                      <a:noFill/>
                    </a:lnL>
                    <a:lnR>
                      <a:noFill/>
                    </a:lnR>
                    <a:lnT>
                      <a:noFill/>
                    </a:lnT>
                    <a:lnB>
                      <a:noFill/>
                    </a:lnB>
                  </a:tcPr>
                </a:tc>
                <a:extLst>
                  <a:ext uri="{0D108BD9-81ED-4DB2-BD59-A6C34878D82A}">
                    <a16:rowId xmlns:a16="http://schemas.microsoft.com/office/drawing/2014/main" val="2519980804"/>
                  </a:ext>
                </a:extLst>
              </a:tr>
              <a:tr h="161019">
                <a:tc>
                  <a:txBody>
                    <a:bodyPr/>
                    <a:lstStyle/>
                    <a:p>
                      <a:pPr algn="l" fontAlgn="b"/>
                      <a:r>
                        <a:rPr lang="en-US" sz="900" b="0" i="0" u="none" strike="noStrike">
                          <a:effectLst/>
                          <a:latin typeface="Calibri Light" panose="020F0302020204030204" pitchFamily="34" charset="0"/>
                        </a:rPr>
                        <a:t>North New Jersey</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4.91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806,683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10.74</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14.67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15.12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3.38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2.89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41%</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a:t>
                      </a:r>
                    </a:p>
                  </a:txBody>
                  <a:tcPr marL="0" marR="0" marT="0" marB="0" anchor="b">
                    <a:lnL>
                      <a:noFill/>
                    </a:lnL>
                    <a:lnR>
                      <a:noFill/>
                    </a:lnR>
                    <a:lnT>
                      <a:noFill/>
                    </a:lnT>
                    <a:lnB>
                      <a:noFill/>
                    </a:lnB>
                  </a:tcPr>
                </a:tc>
                <a:extLst>
                  <a:ext uri="{0D108BD9-81ED-4DB2-BD59-A6C34878D82A}">
                    <a16:rowId xmlns:a16="http://schemas.microsoft.com/office/drawing/2014/main" val="3137545117"/>
                  </a:ext>
                </a:extLst>
              </a:tr>
              <a:tr h="161019">
                <a:tc>
                  <a:txBody>
                    <a:bodyPr/>
                    <a:lstStyle/>
                    <a:p>
                      <a:pPr algn="l" fontAlgn="b"/>
                      <a:r>
                        <a:rPr lang="en-US" sz="900" b="0" i="0" u="none" strike="noStrike">
                          <a:effectLst/>
                          <a:latin typeface="Calibri Light" panose="020F0302020204030204" pitchFamily="34" charset="0"/>
                        </a:rPr>
                        <a:t>San Antonio</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5.22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155,996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5.79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6.53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3.75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2.97</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46%</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29%</a:t>
                      </a:r>
                    </a:p>
                  </a:txBody>
                  <a:tcPr marL="0" marR="0" marT="0" marB="0" anchor="b">
                    <a:lnL>
                      <a:noFill/>
                    </a:lnL>
                    <a:lnR>
                      <a:noFill/>
                    </a:lnR>
                    <a:lnT>
                      <a:noFill/>
                    </a:lnT>
                    <a:lnB>
                      <a:noFill/>
                    </a:lnB>
                  </a:tcPr>
                </a:tc>
                <a:extLst>
                  <a:ext uri="{0D108BD9-81ED-4DB2-BD59-A6C34878D82A}">
                    <a16:rowId xmlns:a16="http://schemas.microsoft.com/office/drawing/2014/main" val="766277952"/>
                  </a:ext>
                </a:extLst>
              </a:tr>
              <a:tr h="161019">
                <a:tc>
                  <a:txBody>
                    <a:bodyPr/>
                    <a:lstStyle/>
                    <a:p>
                      <a:pPr algn="l" fontAlgn="b"/>
                      <a:r>
                        <a:rPr lang="en-US" sz="900" b="0" i="0" u="none" strike="noStrike">
                          <a:effectLst/>
                          <a:latin typeface="Calibri Light" panose="020F0302020204030204" pitchFamily="34" charset="0"/>
                        </a:rPr>
                        <a:t>Tampa</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3.29</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               113,002 </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8.53</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7.82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9.48</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3.25</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2.12</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10%</a:t>
                      </a:r>
                    </a:p>
                  </a:txBody>
                  <a:tcPr marL="0" marR="0" marT="0" marB="0" anchor="b">
                    <a:lnL>
                      <a:noFill/>
                    </a:lnL>
                    <a:lnR>
                      <a:noFill/>
                    </a:lnR>
                    <a:lnT>
                      <a:noFill/>
                    </a:lnT>
                    <a:lnB>
                      <a:noFill/>
                    </a:lnB>
                  </a:tcPr>
                </a:tc>
                <a:tc>
                  <a:txBody>
                    <a:bodyPr/>
                    <a:lstStyle/>
                    <a:p>
                      <a:pPr algn="ctr" fontAlgn="b"/>
                      <a:r>
                        <a:rPr lang="en-US" sz="900" b="0" i="0" u="none" strike="noStrike">
                          <a:effectLst/>
                          <a:latin typeface="Calibri Light" panose="020F0302020204030204" pitchFamily="34" charset="0"/>
                        </a:rPr>
                        <a:t>21%</a:t>
                      </a:r>
                    </a:p>
                  </a:txBody>
                  <a:tcPr marL="0" marR="0" marT="0" marB="0" anchor="b">
                    <a:lnL>
                      <a:noFill/>
                    </a:lnL>
                    <a:lnR>
                      <a:noFill/>
                    </a:lnR>
                    <a:lnT>
                      <a:noFill/>
                    </a:lnT>
                    <a:lnB>
                      <a:noFill/>
                    </a:lnB>
                  </a:tcPr>
                </a:tc>
                <a:extLst>
                  <a:ext uri="{0D108BD9-81ED-4DB2-BD59-A6C34878D82A}">
                    <a16:rowId xmlns:a16="http://schemas.microsoft.com/office/drawing/2014/main" val="3342957356"/>
                  </a:ext>
                </a:extLst>
              </a:tr>
              <a:tr h="134183">
                <a:tc>
                  <a:txBody>
                    <a:bodyPr/>
                    <a:lstStyle/>
                    <a:p>
                      <a:pPr algn="l" fontAlgn="b"/>
                      <a:r>
                        <a:rPr lang="en-US" sz="900" b="1" i="0" u="none" strike="noStrike">
                          <a:effectLst/>
                          <a:latin typeface="Calibri Light" panose="020F0302020204030204" pitchFamily="34" charset="0"/>
                        </a:rPr>
                        <a:t>Total</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249</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4.93</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      7,606,215 </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6.08</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7.32</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8.07</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3.60</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2.91</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32%</a:t>
                      </a:r>
                    </a:p>
                  </a:txBody>
                  <a:tcPr marL="0" marR="0" marT="0" marB="0" anchor="b">
                    <a:lnL>
                      <a:noFill/>
                    </a:lnL>
                    <a:lnR>
                      <a:noFill/>
                    </a:lnR>
                    <a:lnT>
                      <a:noFill/>
                    </a:lnT>
                    <a:lnB>
                      <a:noFill/>
                    </a:lnB>
                    <a:solidFill>
                      <a:schemeClr val="bg1">
                        <a:lumMod val="95000"/>
                      </a:schemeClr>
                    </a:solidFill>
                  </a:tcPr>
                </a:tc>
                <a:tc>
                  <a:txBody>
                    <a:bodyPr/>
                    <a:lstStyle/>
                    <a:p>
                      <a:pPr algn="ctr" fontAlgn="b"/>
                      <a:r>
                        <a:rPr lang="en-US" sz="900" b="1" i="0" u="none" strike="noStrike">
                          <a:effectLst/>
                          <a:latin typeface="Calibri Light" panose="020F0302020204030204" pitchFamily="34" charset="0"/>
                        </a:rPr>
                        <a:t>10%</a:t>
                      </a: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564854599"/>
                  </a:ext>
                </a:extLst>
              </a:tr>
              <a:tr h="134183">
                <a:tc gridSpan="4">
                  <a:txBody>
                    <a:bodyPr/>
                    <a:lstStyle/>
                    <a:p>
                      <a:pPr algn="l" fontAlgn="ctr"/>
                      <a:r>
                        <a:rPr lang="en-US" sz="700" b="0" i="1" u="none" strike="noStrike">
                          <a:solidFill>
                            <a:srgbClr val="000000"/>
                          </a:solidFill>
                          <a:effectLst/>
                          <a:latin typeface="Calibri Light" panose="020F0302020204030204" pitchFamily="34" charset="0"/>
                        </a:rPr>
                        <a:t>1. Deals represent executed leases with term &gt; 12 months​</a:t>
                      </a:r>
                    </a:p>
                  </a:txBody>
                  <a:tcPr marL="0" marR="0" marT="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05044926"/>
                  </a:ext>
                </a:extLst>
              </a:tr>
              <a:tr h="134183">
                <a:tc gridSpan="7">
                  <a:txBody>
                    <a:bodyPr/>
                    <a:lstStyle/>
                    <a:p>
                      <a:pPr algn="l" fontAlgn="ctr"/>
                      <a:r>
                        <a:rPr lang="en-US" sz="700" b="0" i="1" u="none" strike="noStrike">
                          <a:solidFill>
                            <a:srgbClr val="000000"/>
                          </a:solidFill>
                          <a:effectLst/>
                          <a:latin typeface="Calibri Light" panose="020F0302020204030204" pitchFamily="34" charset="0"/>
                        </a:rPr>
                        <a:t>2. Rent Increase over Prior Lease calculation excludes spaces that were previously vacant​</a:t>
                      </a:r>
                    </a:p>
                  </a:txBody>
                  <a:tcPr marL="0" marR="0" marT="0"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42402069"/>
                  </a:ext>
                </a:extLst>
              </a:tr>
              <a:tr h="161019">
                <a:tc gridSpan="2">
                  <a:txBody>
                    <a:bodyPr/>
                    <a:lstStyle/>
                    <a:p>
                      <a:pPr algn="l" fontAlgn="b"/>
                      <a:endParaRPr lang="en-US" sz="800" b="0" i="1" u="none" strike="noStrike">
                        <a:solidFill>
                          <a:srgbClr val="000000"/>
                        </a:solidFill>
                        <a:effectLst/>
                        <a:latin typeface="Calibri Light" panose="020F0302020204030204" pitchFamily="34" charset="0"/>
                      </a:endParaRP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800" b="0" i="1"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800" b="0" i="1"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w="12700" cmpd="sng">
                      <a:noFill/>
                      <a:prstDash val="solid"/>
                    </a:lnT>
                    <a:lnB>
                      <a:noFill/>
                    </a:lnB>
                    <a:lnTlToBr w="12700" cmpd="sng">
                      <a:noFill/>
                      <a:prstDash val="solid"/>
                    </a:lnTlToBr>
                    <a:lnBlToTr w="12700" cmpd="sng">
                      <a:noFill/>
                      <a:prstDash val="solid"/>
                    </a:lnBlToTr>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effectLst/>
                        <a:latin typeface="Calibri Light" panose="020F03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84932743"/>
                  </a:ext>
                </a:extLst>
              </a:tr>
            </a:tbl>
          </a:graphicData>
        </a:graphic>
      </p:graphicFrame>
      <p:graphicFrame>
        <p:nvGraphicFramePr>
          <p:cNvPr id="5" name="Chart 4">
            <a:extLst>
              <a:ext uri="{FF2B5EF4-FFF2-40B4-BE49-F238E27FC236}">
                <a16:creationId xmlns:a16="http://schemas.microsoft.com/office/drawing/2014/main" id="{7285482E-DA03-E1AB-46A6-AD192520DC05}"/>
              </a:ext>
            </a:extLst>
          </p:cNvPr>
          <p:cNvGraphicFramePr>
            <a:graphicFrameLocks/>
          </p:cNvGraphicFramePr>
          <p:nvPr/>
        </p:nvGraphicFramePr>
        <p:xfrm>
          <a:off x="8245806" y="1103997"/>
          <a:ext cx="3222294" cy="23203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506A916-A965-EEC7-4651-26FB5B5B07D9}"/>
              </a:ext>
            </a:extLst>
          </p:cNvPr>
          <p:cNvGraphicFramePr/>
          <p:nvPr/>
        </p:nvGraphicFramePr>
        <p:xfrm>
          <a:off x="4418209" y="1119044"/>
          <a:ext cx="3496699" cy="216563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90920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8C0E-55F5-4F95-FA6B-0179D887F805}"/>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B2F45EA9-52CD-2714-595F-A76A04A22B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B2F45EA9-52CD-2714-595F-A76A04A22B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C4A2EB-3DB2-F515-8905-B9FBA4658259}"/>
              </a:ext>
            </a:extLst>
          </p:cNvPr>
          <p:cNvSpPr>
            <a:spLocks noGrp="1"/>
          </p:cNvSpPr>
          <p:nvPr>
            <p:ph type="title"/>
          </p:nvPr>
        </p:nvSpPr>
        <p:spPr/>
        <p:txBody>
          <a:bodyPr vert="horz"/>
          <a:lstStyle/>
          <a:p>
            <a:r>
              <a:rPr lang="en-US"/>
              <a:t>Quarterly Trend | </a:t>
            </a:r>
            <a:r>
              <a:rPr lang="en-US" b="0"/>
              <a:t>Portfolio Leasing Spreads Achieved (Fund 2 &amp; 3) </a:t>
            </a:r>
          </a:p>
        </p:txBody>
      </p:sp>
      <p:sp>
        <p:nvSpPr>
          <p:cNvPr id="3" name="TextBox 2">
            <a:extLst>
              <a:ext uri="{FF2B5EF4-FFF2-40B4-BE49-F238E27FC236}">
                <a16:creationId xmlns:a16="http://schemas.microsoft.com/office/drawing/2014/main" id="{EE4A642B-ADDD-E92E-4081-6A3F4590BD5D}"/>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F3F17447-1B50-28B8-6B14-A9A89BF2D61E}"/>
              </a:ext>
            </a:extLst>
          </p:cNvPr>
          <p:cNvSpPr txBox="1"/>
          <p:nvPr/>
        </p:nvSpPr>
        <p:spPr>
          <a:xfrm>
            <a:off x="710033" y="1294907"/>
            <a:ext cx="10856153" cy="52322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Faropoint leasing activity to date has achieved an average ~33% spread over prior lease rates, and ~12% spread over Business Plan. </a:t>
            </a:r>
          </a:p>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Over the past 10 quarters, FP leasing achieved an average 8.0% spread over Forecast Manager assumptions. </a:t>
            </a: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13" name="Chart 12">
            <a:extLst>
              <a:ext uri="{FF2B5EF4-FFF2-40B4-BE49-F238E27FC236}">
                <a16:creationId xmlns:a16="http://schemas.microsoft.com/office/drawing/2014/main" id="{FAE3DF5A-38E7-B3F4-4C22-85B942061D48}"/>
              </a:ext>
            </a:extLst>
          </p:cNvPr>
          <p:cNvGraphicFramePr/>
          <p:nvPr/>
        </p:nvGraphicFramePr>
        <p:xfrm>
          <a:off x="642166" y="2021673"/>
          <a:ext cx="10924019" cy="429002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1727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104C-C07F-4339-A81E-3442ACBE345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052C59E7-463D-63E6-2146-B5EE204706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052C59E7-463D-63E6-2146-B5EE204706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A71AF0-3FD2-BC82-0781-54337E0E17E0}"/>
              </a:ext>
            </a:extLst>
          </p:cNvPr>
          <p:cNvSpPr>
            <a:spLocks noGrp="1"/>
          </p:cNvSpPr>
          <p:nvPr>
            <p:ph type="title"/>
          </p:nvPr>
        </p:nvSpPr>
        <p:spPr/>
        <p:txBody>
          <a:bodyPr vert="horz"/>
          <a:lstStyle/>
          <a:p>
            <a:r>
              <a:rPr lang="en-US"/>
              <a:t>Portfolio Downtime since Inception | </a:t>
            </a:r>
            <a:r>
              <a:rPr lang="en-US" b="0"/>
              <a:t>How is actual Downtime trending?</a:t>
            </a:r>
          </a:p>
        </p:txBody>
      </p:sp>
      <p:sp>
        <p:nvSpPr>
          <p:cNvPr id="3" name="TextBox 2">
            <a:extLst>
              <a:ext uri="{FF2B5EF4-FFF2-40B4-BE49-F238E27FC236}">
                <a16:creationId xmlns:a16="http://schemas.microsoft.com/office/drawing/2014/main" id="{69D146A0-B521-4A69-1553-AA8F181218BC}"/>
              </a:ext>
            </a:extLst>
          </p:cNvPr>
          <p:cNvSpPr txBox="1"/>
          <p:nvPr/>
        </p:nvSpPr>
        <p:spPr>
          <a:xfrm>
            <a:off x="762555" y="1548756"/>
            <a:ext cx="10334070" cy="1169551"/>
          </a:xfrm>
          <a:prstGeom prst="rect">
            <a:avLst/>
          </a:prstGeom>
          <a:solidFill>
            <a:schemeClr val="bg1">
              <a:lumMod val="95000"/>
            </a:schemeClr>
          </a:solidFill>
        </p:spPr>
        <p:txBody>
          <a:bodyPr wrap="square">
            <a:spAutoFit/>
          </a:bodyPr>
          <a:lstStyle/>
          <a:p>
            <a:pPr marL="171450" indent="-171450">
              <a:buClr>
                <a:srgbClr val="FEAB21"/>
              </a:buClr>
              <a:buFont typeface="Wingdings" panose="05000000000000000000" pitchFamily="2" charset="2"/>
              <a:buChar char="§"/>
            </a:pPr>
            <a:r>
              <a:rPr lang="en-US" sz="1000" b="1">
                <a:solidFill>
                  <a:schemeClr val="accent1">
                    <a:lumMod val="75000"/>
                  </a:schemeClr>
                </a:solidFill>
                <a:latin typeface="Gilroy" panose="00000500000000000000"/>
                <a:ea typeface="Lato Medium" panose="020F0502020204030203" pitchFamily="34" charset="0"/>
                <a:cs typeface="Lato Medium" panose="020F0502020204030203" pitchFamily="34" charset="0"/>
              </a:rPr>
              <a:t>74% of signed new leases </a:t>
            </a:r>
            <a:r>
              <a:rPr lang="en-US" sz="1000" b="1">
                <a:solidFill>
                  <a:schemeClr val="tx2"/>
                </a:solidFill>
                <a:latin typeface="Gilroy" panose="00000500000000000000"/>
                <a:ea typeface="Lato Medium" panose="020F0502020204030203" pitchFamily="34" charset="0"/>
                <a:cs typeface="Lato Medium" panose="020F0502020204030203" pitchFamily="34" charset="0"/>
              </a:rPr>
              <a:t>between signed since inception both the funds have a </a:t>
            </a:r>
            <a:r>
              <a:rPr lang="en-US" sz="1000" b="1">
                <a:solidFill>
                  <a:schemeClr val="accent1">
                    <a:lumMod val="75000"/>
                  </a:schemeClr>
                </a:solidFill>
                <a:latin typeface="Gilroy" panose="00000500000000000000"/>
                <a:ea typeface="Lato Medium" panose="020F0502020204030203" pitchFamily="34" charset="0"/>
                <a:cs typeface="Lato Medium" panose="020F0502020204030203" pitchFamily="34" charset="0"/>
              </a:rPr>
              <a:t>downtime &lt; 6 months</a:t>
            </a:r>
            <a:r>
              <a:rPr lang="en-US" sz="1000" b="1">
                <a:solidFill>
                  <a:schemeClr val="tx2"/>
                </a:solidFill>
                <a:latin typeface="Gilroy" panose="00000500000000000000"/>
                <a:ea typeface="Lato Medium" panose="020F0502020204030203" pitchFamily="34" charset="0"/>
                <a:cs typeface="Lato Medium" panose="020F0502020204030203" pitchFamily="34" charset="0"/>
              </a:rPr>
              <a:t>. This is in-line with the standard leasing assumption used in UW. </a:t>
            </a:r>
          </a:p>
          <a:p>
            <a:pPr marL="171450" indent="-171450">
              <a:buClr>
                <a:srgbClr val="FEAB21"/>
              </a:buClr>
              <a:buFont typeface="Wingdings" panose="05000000000000000000" pitchFamily="2" charset="2"/>
              <a:buChar char="§"/>
            </a:pPr>
            <a:endParaRPr lang="en-US" sz="1000" b="1">
              <a:solidFill>
                <a:schemeClr val="tx2"/>
              </a:solidFill>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b="1">
                <a:solidFill>
                  <a:schemeClr val="tx2"/>
                </a:solidFill>
                <a:latin typeface="Gilroy" panose="00000500000000000000"/>
                <a:ea typeface="Lato Medium" panose="020F0502020204030203" pitchFamily="34" charset="0"/>
                <a:cs typeface="Lato Medium" panose="020F0502020204030203" pitchFamily="34" charset="0"/>
              </a:rPr>
              <a:t>~22% </a:t>
            </a:r>
            <a:r>
              <a:rPr lang="en-US" sz="1000">
                <a:solidFill>
                  <a:schemeClr val="tx2"/>
                </a:solidFill>
                <a:latin typeface="Gilroy" panose="00000500000000000000"/>
                <a:ea typeface="Lato Medium" panose="020F0502020204030203" pitchFamily="34" charset="0"/>
                <a:cs typeface="Lato Medium" panose="020F0502020204030203" pitchFamily="34" charset="0"/>
              </a:rPr>
              <a:t>of signed new leases since inception </a:t>
            </a:r>
            <a:r>
              <a:rPr lang="en-US" sz="1000" b="1">
                <a:solidFill>
                  <a:schemeClr val="tx2"/>
                </a:solidFill>
                <a:latin typeface="Gilroy" panose="00000500000000000000"/>
                <a:ea typeface="Lato Medium" panose="020F0502020204030203" pitchFamily="34" charset="0"/>
                <a:cs typeface="Lato Medium" panose="020F0502020204030203" pitchFamily="34" charset="0"/>
              </a:rPr>
              <a:t>exceeded UW downtime.</a:t>
            </a:r>
          </a:p>
          <a:p>
            <a:pPr>
              <a:buClr>
                <a:srgbClr val="FEAB21"/>
              </a:buClr>
            </a:pPr>
            <a:endParaRPr lang="en-US" sz="1000" b="1">
              <a:solidFill>
                <a:schemeClr val="tx2"/>
              </a:solidFill>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b="1">
                <a:solidFill>
                  <a:schemeClr val="tx2"/>
                </a:solidFill>
                <a:latin typeface="Gilroy" panose="00000500000000000000"/>
                <a:ea typeface="Lato Medium" panose="020F0502020204030203" pitchFamily="34" charset="0"/>
                <a:cs typeface="Lato Medium" panose="020F0502020204030203" pitchFamily="34" charset="0"/>
              </a:rPr>
              <a:t>39% </a:t>
            </a:r>
            <a:r>
              <a:rPr lang="en-US" sz="1000">
                <a:solidFill>
                  <a:schemeClr val="tx2"/>
                </a:solidFill>
                <a:latin typeface="Gilroy" panose="00000500000000000000"/>
                <a:ea typeface="Lato Medium" panose="020F0502020204030203" pitchFamily="34" charset="0"/>
                <a:cs typeface="Lato Medium" panose="020F0502020204030203" pitchFamily="34" charset="0"/>
              </a:rPr>
              <a:t>of the leases that exceeded UW downtime </a:t>
            </a:r>
            <a:r>
              <a:rPr lang="en-US" sz="1000" b="1">
                <a:solidFill>
                  <a:schemeClr val="tx2"/>
                </a:solidFill>
                <a:latin typeface="Gilroy" panose="00000500000000000000"/>
                <a:ea typeface="Lato Medium" panose="020F0502020204030203" pitchFamily="34" charset="0"/>
                <a:cs typeface="Lato Medium" panose="020F0502020204030203" pitchFamily="34" charset="0"/>
              </a:rPr>
              <a:t>occurred in the past year. </a:t>
            </a:r>
          </a:p>
          <a:p>
            <a:pPr marL="171450" indent="-171450">
              <a:buClr>
                <a:srgbClr val="FEAB21"/>
              </a:buClr>
              <a:buFont typeface="Wingdings" panose="05000000000000000000" pitchFamily="2" charset="2"/>
              <a:buChar char="§"/>
            </a:pPr>
            <a:endParaRPr lang="en-US" sz="1000">
              <a:solidFill>
                <a:schemeClr val="tx2"/>
              </a:solidFill>
              <a:highlight>
                <a:srgbClr val="FFFF00"/>
              </a:highlight>
              <a:latin typeface="Gilroy" panose="00000500000000000000"/>
              <a:ea typeface="Lato Medium" panose="020F0502020204030203" pitchFamily="34" charset="0"/>
              <a:cs typeface="Lato Medium" panose="020F0502020204030203" pitchFamily="34" charset="0"/>
            </a:endParaRPr>
          </a:p>
          <a:p>
            <a:pPr marL="171450" indent="-171450">
              <a:buClr>
                <a:srgbClr val="FEAB21"/>
              </a:buClr>
              <a:buFont typeface="Wingdings" panose="05000000000000000000" pitchFamily="2" charset="2"/>
              <a:buChar char="§"/>
            </a:pPr>
            <a:r>
              <a:rPr lang="en-US" sz="1000">
                <a:solidFill>
                  <a:schemeClr val="tx2"/>
                </a:solidFill>
                <a:latin typeface="Gilroy" panose="00000500000000000000"/>
                <a:ea typeface="Lato Medium" panose="020F0502020204030203" pitchFamily="34" charset="0"/>
                <a:cs typeface="Lato Medium" panose="020F0502020204030203" pitchFamily="34" charset="0"/>
              </a:rPr>
              <a:t>The data set represents </a:t>
            </a:r>
            <a:r>
              <a:rPr lang="en-US" sz="1000" b="1">
                <a:solidFill>
                  <a:schemeClr val="tx2"/>
                </a:solidFill>
                <a:latin typeface="Gilroy" panose="00000500000000000000"/>
                <a:ea typeface="Lato Medium" panose="020F0502020204030203" pitchFamily="34" charset="0"/>
                <a:cs typeface="Lato Medium" panose="020F0502020204030203" pitchFamily="34" charset="0"/>
              </a:rPr>
              <a:t>~127 new leases </a:t>
            </a:r>
            <a:r>
              <a:rPr lang="en-US" sz="1000">
                <a:solidFill>
                  <a:schemeClr val="tx2"/>
                </a:solidFill>
                <a:latin typeface="Gilroy" panose="00000500000000000000"/>
                <a:ea typeface="Lato Medium" panose="020F0502020204030203" pitchFamily="34" charset="0"/>
                <a:cs typeface="Lato Medium" panose="020F0502020204030203" pitchFamily="34" charset="0"/>
              </a:rPr>
              <a:t>signed since inception.</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FBEC983D-53AF-71F3-C060-393543D83A2E}"/>
                  </a:ext>
                </a:extLst>
              </p:cNvPr>
              <p:cNvGraphicFramePr/>
              <p:nvPr/>
            </p:nvGraphicFramePr>
            <p:xfrm>
              <a:off x="762555" y="3429000"/>
              <a:ext cx="4562475" cy="252778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4" name="Chart 3">
                <a:extLst>
                  <a:ext uri="{FF2B5EF4-FFF2-40B4-BE49-F238E27FC236}">
                    <a16:creationId xmlns:a16="http://schemas.microsoft.com/office/drawing/2014/main" id="{FBEC983D-53AF-71F3-C060-393543D83A2E}"/>
                  </a:ext>
                </a:extLst>
              </p:cNvPr>
              <p:cNvPicPr>
                <a:picLocks noGrp="1" noRot="1" noChangeAspect="1" noMove="1" noResize="1" noEditPoints="1" noAdjustHandles="1" noChangeArrowheads="1" noChangeShapeType="1"/>
              </p:cNvPicPr>
              <p:nvPr/>
            </p:nvPicPr>
            <p:blipFill>
              <a:blip r:embed="rId7"/>
              <a:stretch>
                <a:fillRect/>
              </a:stretch>
            </p:blipFill>
            <p:spPr>
              <a:xfrm>
                <a:off x="762555" y="3429000"/>
                <a:ext cx="4562475" cy="2527789"/>
              </a:xfrm>
              <a:prstGeom prst="rect">
                <a:avLst/>
              </a:prstGeom>
            </p:spPr>
          </p:pic>
        </mc:Fallback>
      </mc:AlternateContent>
      <p:graphicFrame>
        <p:nvGraphicFramePr>
          <p:cNvPr id="7" name="Chart 6">
            <a:extLst>
              <a:ext uri="{FF2B5EF4-FFF2-40B4-BE49-F238E27FC236}">
                <a16:creationId xmlns:a16="http://schemas.microsoft.com/office/drawing/2014/main" id="{D84241C4-7040-3EC2-6C17-D231FBF6BAAA}"/>
              </a:ext>
            </a:extLst>
          </p:cNvPr>
          <p:cNvGraphicFramePr/>
          <p:nvPr/>
        </p:nvGraphicFramePr>
        <p:xfrm>
          <a:off x="5673212" y="3341082"/>
          <a:ext cx="5423411" cy="306868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1235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2A8C-3C3D-A88B-F310-93C731397DC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3DC9225C-911B-6E32-4A2A-7542176C2A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3DC9225C-911B-6E32-4A2A-7542176C2A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327396-6989-7281-9705-1669EC520014}"/>
              </a:ext>
            </a:extLst>
          </p:cNvPr>
          <p:cNvSpPr>
            <a:spLocks noGrp="1"/>
          </p:cNvSpPr>
          <p:nvPr>
            <p:ph type="title"/>
          </p:nvPr>
        </p:nvSpPr>
        <p:spPr/>
        <p:txBody>
          <a:bodyPr vert="horz"/>
          <a:lstStyle/>
          <a:p>
            <a:r>
              <a:rPr lang="en-US"/>
              <a:t>Portfolio Downtime since Inception | </a:t>
            </a:r>
            <a:r>
              <a:rPr lang="en-US" b="0"/>
              <a:t>How is actual Downtime trending?</a:t>
            </a:r>
          </a:p>
        </p:txBody>
      </p:sp>
      <p:graphicFrame>
        <p:nvGraphicFramePr>
          <p:cNvPr id="7" name="Chart 6">
            <a:extLst>
              <a:ext uri="{FF2B5EF4-FFF2-40B4-BE49-F238E27FC236}">
                <a16:creationId xmlns:a16="http://schemas.microsoft.com/office/drawing/2014/main" id="{2F9D027D-941A-49FB-F6AD-B834A356048A}"/>
              </a:ext>
            </a:extLst>
          </p:cNvPr>
          <p:cNvGraphicFramePr/>
          <p:nvPr/>
        </p:nvGraphicFramePr>
        <p:xfrm>
          <a:off x="762555" y="1676400"/>
          <a:ext cx="10694339" cy="481404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95301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D696-E1C8-58B3-1FE0-4556119DD2D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F138D047-9199-C143-9A81-A985015FF6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9" name="think-cell data - do not delete" hidden="1">
                        <a:extLst>
                          <a:ext uri="{FF2B5EF4-FFF2-40B4-BE49-F238E27FC236}">
                            <a16:creationId xmlns:a16="http://schemas.microsoft.com/office/drawing/2014/main" id="{F138D047-9199-C143-9A81-A985015FF6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57A819-6CD2-1E10-31B6-D0D4031B8DF7}"/>
              </a:ext>
            </a:extLst>
          </p:cNvPr>
          <p:cNvSpPr>
            <a:spLocks noGrp="1"/>
          </p:cNvSpPr>
          <p:nvPr>
            <p:ph type="title"/>
          </p:nvPr>
        </p:nvSpPr>
        <p:spPr/>
        <p:txBody>
          <a:bodyPr vert="horz"/>
          <a:lstStyle/>
          <a:p>
            <a:r>
              <a:rPr lang="en-US"/>
              <a:t>Tenants Lost | </a:t>
            </a:r>
            <a:r>
              <a:rPr lang="en-US" b="0"/>
              <a:t>Impact on Renewal Rate (Fund 2 &amp; Fund 3)</a:t>
            </a:r>
          </a:p>
        </p:txBody>
      </p:sp>
      <p:sp>
        <p:nvSpPr>
          <p:cNvPr id="3" name="TextBox 2">
            <a:extLst>
              <a:ext uri="{FF2B5EF4-FFF2-40B4-BE49-F238E27FC236}">
                <a16:creationId xmlns:a16="http://schemas.microsoft.com/office/drawing/2014/main" id="{97546471-D1D4-ABDD-A030-09CBC5483A83}"/>
              </a:ext>
            </a:extLst>
          </p:cNvPr>
          <p:cNvSpPr txBox="1"/>
          <p:nvPr/>
        </p:nvSpPr>
        <p:spPr>
          <a:xfrm>
            <a:off x="7820628" y="383224"/>
            <a:ext cx="2796123" cy="539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02D0A64-F154-ECE5-012F-4B8E7DF922A8}"/>
              </a:ext>
            </a:extLst>
          </p:cNvPr>
          <p:cNvSpPr txBox="1"/>
          <p:nvPr/>
        </p:nvSpPr>
        <p:spPr>
          <a:xfrm>
            <a:off x="710033" y="1294907"/>
            <a:ext cx="10856153" cy="523220"/>
          </a:xfrm>
          <a:prstGeom prst="rect">
            <a:avLst/>
          </a:prstGeom>
          <a:solidFill>
            <a:schemeClr val="bg1">
              <a:lumMod val="95000"/>
            </a:schemeClr>
          </a:solidFill>
        </p:spPr>
        <p:txBody>
          <a:bodyPr wrap="square">
            <a:spAutoFit/>
          </a:bodyPr>
          <a:lstStyle/>
          <a:p>
            <a:pPr marL="285750" indent="-285750">
              <a:buClr>
                <a:srgbClr val="FEAB21"/>
              </a:buClr>
              <a:buFont typeface="Arial" panose="020B0604020202020204" pitchFamily="34" charset="0"/>
              <a:buChar char="•"/>
            </a:pPr>
            <a:r>
              <a:rPr lang="en-US" sz="1400">
                <a:solidFill>
                  <a:schemeClr val="tx2"/>
                </a:solidFill>
                <a:latin typeface="Aptos" panose="020B0004020202020204" pitchFamily="34" charset="0"/>
                <a:ea typeface="Lato Medium" panose="020F0502020204030203" pitchFamily="34" charset="0"/>
                <a:cs typeface="Lato Medium" panose="020F0502020204030203" pitchFamily="34" charset="0"/>
              </a:rPr>
              <a:t>The past quarter saw a total of 19 tenant move-outs across markets, varying in size ranges. Four of the move-outs were a result of a business closure/financial difficulty and one was the result of an eviction. </a:t>
            </a:r>
            <a:endParaRPr lang="en-US" sz="1400" b="1">
              <a:solidFill>
                <a:schemeClr val="tx2"/>
              </a:solidFill>
              <a:latin typeface="Aptos" panose="020B0004020202020204" pitchFamily="34" charset="0"/>
              <a:ea typeface="Lato Medium" panose="020F0502020204030203" pitchFamily="34" charset="0"/>
              <a:cs typeface="Lato Medium" panose="020F0502020204030203" pitchFamily="34" charset="0"/>
            </a:endParaRPr>
          </a:p>
        </p:txBody>
      </p:sp>
      <p:graphicFrame>
        <p:nvGraphicFramePr>
          <p:cNvPr id="8" name="Chart 7">
            <a:extLst>
              <a:ext uri="{FF2B5EF4-FFF2-40B4-BE49-F238E27FC236}">
                <a16:creationId xmlns:a16="http://schemas.microsoft.com/office/drawing/2014/main" id="{E7B9087B-B98F-DDB0-5347-7F0C6BE4307B}"/>
              </a:ext>
            </a:extLst>
          </p:cNvPr>
          <p:cNvGraphicFramePr>
            <a:graphicFrameLocks/>
          </p:cNvGraphicFramePr>
          <p:nvPr/>
        </p:nvGraphicFramePr>
        <p:xfrm>
          <a:off x="1995958" y="2162501"/>
          <a:ext cx="4784221" cy="29617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8AB8D04A-549B-F52F-9639-8708F66551F2}"/>
              </a:ext>
            </a:extLst>
          </p:cNvPr>
          <p:cNvGraphicFramePr>
            <a:graphicFrameLocks/>
          </p:cNvGraphicFramePr>
          <p:nvPr/>
        </p:nvGraphicFramePr>
        <p:xfrm>
          <a:off x="6999644" y="2162501"/>
          <a:ext cx="4138526" cy="296172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8409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1D2B9-146A-2C6A-519A-CE7032168A3D}"/>
              </a:ext>
            </a:extLst>
          </p:cNvPr>
          <p:cNvSpPr>
            <a:spLocks noGrp="1"/>
          </p:cNvSpPr>
          <p:nvPr>
            <p:ph idx="1"/>
          </p:nvPr>
        </p:nvSpPr>
        <p:spPr/>
        <p:txBody>
          <a:bodyPr/>
          <a:lstStyle/>
          <a:p>
            <a:r>
              <a:rPr lang="en-US"/>
              <a:t>AR (Operational Overview)</a:t>
            </a:r>
          </a:p>
        </p:txBody>
      </p:sp>
    </p:spTree>
    <p:extLst>
      <p:ext uri="{BB962C8B-B14F-4D97-AF65-F5344CB8AC3E}">
        <p14:creationId xmlns:p14="http://schemas.microsoft.com/office/powerpoint/2010/main" val="126813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E30E7-26BE-2CAF-FFC8-CDB754D3E6B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3FEF840-B719-9F6C-50E5-B2C26F35D13E}"/>
              </a:ext>
            </a:extLst>
          </p:cNvPr>
          <p:cNvGraphicFramePr>
            <a:graphicFrameLocks noChangeAspect="1"/>
          </p:cNvGraphicFramePr>
          <p:nvPr>
            <p:custDataLst>
              <p:tags r:id="rId1"/>
            </p:custDataLst>
            <p:extLst>
              <p:ext uri="{D42A27DB-BD31-4B8C-83A1-F6EECF244321}">
                <p14:modId xmlns:p14="http://schemas.microsoft.com/office/powerpoint/2010/main" val="1919942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B3FEF840-B719-9F6C-50E5-B2C26F35D1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2CA36148-F885-F537-AB84-B795EC17732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BD17CE-19EA-2F72-33F5-50ABF355C92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C7F0BA7-7DF5-1DDF-7FBD-99CD43EC80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8ADC59-E959-DCF1-AA18-A0BFF791E77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FBE0A2A-D900-231A-874F-EAD53292987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3C38F9-E2D3-94E7-32B7-4D8598A1F9A6}"/>
              </a:ext>
            </a:extLst>
          </p:cNvPr>
          <p:cNvSpPr>
            <a:spLocks noGrp="1"/>
          </p:cNvSpPr>
          <p:nvPr>
            <p:ph type="title"/>
          </p:nvPr>
        </p:nvSpPr>
        <p:spPr/>
        <p:txBody>
          <a:bodyPr vert="horz">
            <a:normAutofit/>
          </a:bodyPr>
          <a:lstStyle/>
          <a:p>
            <a:pPr algn="l" rtl="0"/>
            <a:r>
              <a:rPr lang="en-US"/>
              <a:t>Executive Summary </a:t>
            </a:r>
            <a:r>
              <a:rPr lang="en-US" b="0"/>
              <a:t>| </a:t>
            </a:r>
            <a:r>
              <a:rPr lang="en-US" b="0" i="0" u="none" strike="noStrike">
                <a:solidFill>
                  <a:srgbClr val="33404F"/>
                </a:solidFill>
                <a:effectLst/>
                <a:latin typeface="Gilroy" panose="00000500000000000000"/>
              </a:rPr>
              <a:t>Key Areas </a:t>
            </a:r>
            <a:r>
              <a:rPr lang="en-US" b="0">
                <a:solidFill>
                  <a:srgbClr val="33404F"/>
                </a:solidFill>
              </a:rPr>
              <a:t>to Monitor</a:t>
            </a:r>
            <a:endParaRPr lang="en-US" b="0"/>
          </a:p>
        </p:txBody>
      </p:sp>
      <p:graphicFrame>
        <p:nvGraphicFramePr>
          <p:cNvPr id="13" name="Table 12">
            <a:extLst>
              <a:ext uri="{FF2B5EF4-FFF2-40B4-BE49-F238E27FC236}">
                <a16:creationId xmlns:a16="http://schemas.microsoft.com/office/drawing/2014/main" id="{D0C5CB5C-C5A2-5DAF-283E-F5E172EC3B8D}"/>
              </a:ext>
            </a:extLst>
          </p:cNvPr>
          <p:cNvGraphicFramePr>
            <a:graphicFrameLocks noGrp="1"/>
          </p:cNvGraphicFramePr>
          <p:nvPr>
            <p:extLst>
              <p:ext uri="{D42A27DB-BD31-4B8C-83A1-F6EECF244321}">
                <p14:modId xmlns:p14="http://schemas.microsoft.com/office/powerpoint/2010/main" val="2831171620"/>
              </p:ext>
            </p:extLst>
          </p:nvPr>
        </p:nvGraphicFramePr>
        <p:xfrm>
          <a:off x="811105" y="1404067"/>
          <a:ext cx="10569789" cy="4876800"/>
        </p:xfrm>
        <a:graphic>
          <a:graphicData uri="http://schemas.openxmlformats.org/drawingml/2006/table">
            <a:tbl>
              <a:tblPr firstRow="1">
                <a:tableStyleId>{1FECB4D8-DB02-4DC6-A0A2-4F2EBAE1DC90}</a:tableStyleId>
              </a:tblPr>
              <a:tblGrid>
                <a:gridCol w="1321223">
                  <a:extLst>
                    <a:ext uri="{9D8B030D-6E8A-4147-A177-3AD203B41FA5}">
                      <a16:colId xmlns:a16="http://schemas.microsoft.com/office/drawing/2014/main" val="3411246752"/>
                    </a:ext>
                  </a:extLst>
                </a:gridCol>
                <a:gridCol w="9248566">
                  <a:extLst>
                    <a:ext uri="{9D8B030D-6E8A-4147-A177-3AD203B41FA5}">
                      <a16:colId xmlns:a16="http://schemas.microsoft.com/office/drawing/2014/main" val="3709515568"/>
                    </a:ext>
                  </a:extLst>
                </a:gridCol>
              </a:tblGrid>
              <a:tr h="242831">
                <a:tc>
                  <a:txBody>
                    <a:bodyPr/>
                    <a:lstStyle/>
                    <a:p>
                      <a:pPr algn="ctr" fontAlgn="b"/>
                      <a:r>
                        <a:rPr lang="en-US" sz="1400" b="1" i="0" u="none" strike="noStrike">
                          <a:solidFill>
                            <a:schemeClr val="bg1"/>
                          </a:solidFill>
                          <a:effectLst/>
                          <a:latin typeface="Gilroy" panose="00000500000000000000"/>
                        </a:rPr>
                        <a:t>Focus Area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endParaRPr lang="en-US" sz="1400" b="1" i="0" u="none" strike="noStrike">
                        <a:solidFill>
                          <a:schemeClr val="tx1"/>
                        </a:solidFill>
                        <a:effectLst/>
                        <a:latin typeface="Gilroy" panose="0000050000000000000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1371600">
                <a:tc>
                  <a:txBody>
                    <a:bodyPr/>
                    <a:lstStyle/>
                    <a:p>
                      <a:pPr algn="ctr" fontAlgn="b"/>
                      <a:r>
                        <a:rPr lang="en-US" sz="1400" b="1">
                          <a:solidFill>
                            <a:schemeClr val="tx1"/>
                          </a:solidFill>
                          <a:latin typeface="Gilroy" panose="00000500000000000000"/>
                        </a:rPr>
                        <a:t>Sources &amp; Uses </a:t>
                      </a:r>
                      <a:endParaRPr lang="en-US" sz="1400" b="1" i="0" u="none" strike="noStrike">
                        <a:solidFill>
                          <a:schemeClr val="tx1"/>
                        </a:solidFill>
                        <a:effectLst/>
                        <a:latin typeface="Gilroy" panose="00000500000000000000"/>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Bef>
                          <a:spcPts val="12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As of today, the fund has </a:t>
                      </a:r>
                      <a:r>
                        <a:rPr lang="en-US" sz="1400" b="1">
                          <a:solidFill>
                            <a:schemeClr val="tx1"/>
                          </a:solidFill>
                          <a:latin typeface="Gilroy" panose="00000500000000000000"/>
                          <a:cs typeface="Arial" panose="020B0604020202020204" pitchFamily="34" charset="0"/>
                        </a:rPr>
                        <a:t>enough resources </a:t>
                      </a:r>
                      <a:r>
                        <a:rPr lang="en-US" sz="1400">
                          <a:solidFill>
                            <a:schemeClr val="tx1"/>
                          </a:solidFill>
                          <a:latin typeface="Gilroy" panose="00000500000000000000"/>
                          <a:cs typeface="Arial" panose="020B0604020202020204" pitchFamily="34" charset="0"/>
                        </a:rPr>
                        <a:t>to fund all the deals in the pipeline other than Maple Tree.</a:t>
                      </a:r>
                    </a:p>
                    <a:p>
                      <a:pPr marL="171450" indent="-171450">
                        <a:spcBef>
                          <a:spcPts val="12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In anticipation of Maple Tree Closing, we are proposing a potential additional capital call for </a:t>
                      </a:r>
                      <a:r>
                        <a:rPr lang="en-US" sz="1400" b="1">
                          <a:solidFill>
                            <a:schemeClr val="tx1"/>
                          </a:solidFill>
                          <a:latin typeface="Gilroy" panose="00000500000000000000"/>
                          <a:cs typeface="Arial" panose="020B0604020202020204" pitchFamily="34" charset="0"/>
                        </a:rPr>
                        <a:t>$274M </a:t>
                      </a:r>
                      <a:r>
                        <a:rPr lang="en-US" sz="1400">
                          <a:solidFill>
                            <a:schemeClr val="tx1"/>
                          </a:solidFill>
                          <a:latin typeface="Gilroy" panose="00000500000000000000"/>
                          <a:cs typeface="Arial" panose="020B0604020202020204" pitchFamily="34" charset="0"/>
                        </a:rPr>
                        <a:t>for</a:t>
                      </a:r>
                      <a:r>
                        <a:rPr lang="en-US" sz="1400" b="1">
                          <a:solidFill>
                            <a:schemeClr val="tx1"/>
                          </a:solidFill>
                          <a:latin typeface="Gilroy" panose="00000500000000000000"/>
                          <a:cs typeface="Arial" panose="020B0604020202020204" pitchFamily="34" charset="0"/>
                        </a:rPr>
                        <a:t> </a:t>
                      </a:r>
                      <a:r>
                        <a:rPr lang="en-US" sz="1400">
                          <a:solidFill>
                            <a:schemeClr val="tx1"/>
                          </a:solidFill>
                          <a:latin typeface="Gilroy" panose="00000500000000000000"/>
                          <a:cs typeface="Arial" panose="020B0604020202020204" pitchFamily="34" charset="0"/>
                        </a:rPr>
                        <a:t>late May/early June, with funding mid June. Proceeds will be used for the acquisition of </a:t>
                      </a:r>
                      <a:r>
                        <a:rPr lang="en-US" sz="1400" b="1">
                          <a:solidFill>
                            <a:schemeClr val="tx1"/>
                          </a:solidFill>
                          <a:latin typeface="Gilroy" panose="00000500000000000000"/>
                          <a:cs typeface="Arial" panose="020B0604020202020204" pitchFamily="34" charset="0"/>
                        </a:rPr>
                        <a:t>Maple Tree</a:t>
                      </a:r>
                      <a:r>
                        <a:rPr lang="en-US" sz="1400">
                          <a:solidFill>
                            <a:schemeClr val="tx1"/>
                          </a:solidFill>
                          <a:latin typeface="Gilroy" panose="00000500000000000000"/>
                          <a:cs typeface="Arial" panose="020B0604020202020204" pitchFamily="34" charset="0"/>
                        </a:rPr>
                        <a:t>, which is scheduled to close late June.</a:t>
                      </a:r>
                    </a:p>
                    <a:p>
                      <a:pPr marL="171450" indent="-171450">
                        <a:spcBef>
                          <a:spcPts val="12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This capital call will bring us to </a:t>
                      </a:r>
                      <a:r>
                        <a:rPr lang="en-US" sz="1400" b="1">
                          <a:solidFill>
                            <a:schemeClr val="tx1"/>
                          </a:solidFill>
                          <a:latin typeface="Gilroy" panose="00000500000000000000"/>
                          <a:cs typeface="Arial" panose="020B0604020202020204" pitchFamily="34" charset="0"/>
                        </a:rPr>
                        <a:t>95% </a:t>
                      </a:r>
                      <a:r>
                        <a:rPr lang="en-US" sz="1400">
                          <a:solidFill>
                            <a:schemeClr val="tx1"/>
                          </a:solidFill>
                          <a:latin typeface="Gilroy" panose="00000500000000000000"/>
                          <a:cs typeface="Arial" panose="020B0604020202020204" pitchFamily="34" charset="0"/>
                        </a:rPr>
                        <a:t>of all commitments, maintaining a </a:t>
                      </a:r>
                      <a:r>
                        <a:rPr lang="en-US" sz="1400" b="1">
                          <a:solidFill>
                            <a:schemeClr val="tx1"/>
                          </a:solidFill>
                          <a:latin typeface="Gilroy" panose="00000500000000000000"/>
                          <a:cs typeface="Arial" panose="020B0604020202020204" pitchFamily="34" charset="0"/>
                        </a:rPr>
                        <a:t>5% </a:t>
                      </a:r>
                      <a:r>
                        <a:rPr lang="en-US" sz="1400">
                          <a:solidFill>
                            <a:schemeClr val="tx1"/>
                          </a:solidFill>
                          <a:latin typeface="Gilroy" panose="00000500000000000000"/>
                          <a:cs typeface="Arial" panose="020B0604020202020204" pitchFamily="34" charset="0"/>
                        </a:rPr>
                        <a:t>fund reserve. </a:t>
                      </a:r>
                    </a:p>
                    <a:p>
                      <a:pPr marL="171450" indent="-171450">
                        <a:spcBef>
                          <a:spcPts val="12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Since the Refi is expected to be closed in early July, we are expecting to receive temporary additional commitment on the Credit Facility from KeyBank for </a:t>
                      </a:r>
                      <a:r>
                        <a:rPr lang="en-US" sz="1400" b="1">
                          <a:solidFill>
                            <a:schemeClr val="tx1"/>
                          </a:solidFill>
                          <a:latin typeface="Gilroy" panose="00000500000000000000"/>
                          <a:cs typeface="Arial" panose="020B0604020202020204" pitchFamily="34" charset="0"/>
                        </a:rPr>
                        <a:t>$100M.</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367428"/>
                  </a:ext>
                </a:extLst>
              </a:tr>
              <a:tr h="1371600">
                <a:tc>
                  <a:txBody>
                    <a:bodyPr/>
                    <a:lstStyle/>
                    <a:p>
                      <a:pPr algn="ctr" fontAlgn="b"/>
                      <a:r>
                        <a:rPr lang="en-US" sz="1400" b="1">
                          <a:solidFill>
                            <a:schemeClr val="tx1"/>
                          </a:solidFill>
                        </a:rPr>
                        <a:t>Durability of Cashflows &amp; Distributions</a:t>
                      </a:r>
                      <a:endParaRPr lang="en-US" sz="1400" b="1" i="0" u="none" strike="noStrike">
                        <a:solidFill>
                          <a:schemeClr val="tx1"/>
                        </a:solidFill>
                        <a:effectLst/>
                        <a:latin typeface="Gilroy" panose="00000500000000000000"/>
                      </a:endParaRP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1200"/>
                        </a:spcBef>
                        <a:buFont typeface="Arial" panose="020B0604020202020204" pitchFamily="34" charset="0"/>
                        <a:buChar char="•"/>
                      </a:pPr>
                      <a:r>
                        <a:rPr lang="en-US" sz="1400" b="0" i="0" u="none" strike="noStrike">
                          <a:solidFill>
                            <a:schemeClr val="tx1"/>
                          </a:solidFill>
                          <a:effectLst/>
                          <a:latin typeface="Gilroy" panose="00000500000000000000"/>
                        </a:rPr>
                        <a:t>There will be </a:t>
                      </a:r>
                      <a:r>
                        <a:rPr lang="en-US" sz="1400" b="1" i="0" u="none" strike="noStrike">
                          <a:solidFill>
                            <a:schemeClr val="tx1"/>
                          </a:solidFill>
                          <a:effectLst/>
                          <a:latin typeface="Gilroy" panose="00000500000000000000"/>
                        </a:rPr>
                        <a:t>no distributions for the remainder of 2025</a:t>
                      </a:r>
                    </a:p>
                    <a:p>
                      <a:pPr marL="173736" indent="-173736" algn="l" fontAlgn="b">
                        <a:spcBef>
                          <a:spcPts val="1200"/>
                        </a:spcBef>
                        <a:buFont typeface="Arial" panose="020B0604020202020204" pitchFamily="34" charset="0"/>
                        <a:buChar char="•"/>
                      </a:pPr>
                      <a:r>
                        <a:rPr lang="en-US" sz="1400" b="1" i="0" u="none" strike="noStrike">
                          <a:solidFill>
                            <a:schemeClr val="tx1"/>
                          </a:solidFill>
                          <a:effectLst/>
                          <a:latin typeface="Gilroy" panose="00000500000000000000"/>
                        </a:rPr>
                        <a:t>We will reassess beginning distributions in 2026 </a:t>
                      </a:r>
                      <a:r>
                        <a:rPr lang="en-US" sz="1400" b="0" i="0" u="none" strike="noStrike">
                          <a:solidFill>
                            <a:schemeClr val="tx1"/>
                          </a:solidFill>
                          <a:effectLst/>
                          <a:latin typeface="Gilroy" panose="00000500000000000000"/>
                        </a:rPr>
                        <a:t>once cashflows stabilize after the pipeline is acquired</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6580069"/>
                  </a:ext>
                </a:extLst>
              </a:tr>
              <a:tr h="1371600">
                <a:tc>
                  <a:txBody>
                    <a:bodyPr/>
                    <a:lstStyle/>
                    <a:p>
                      <a:pPr algn="ctr" fontAlgn="b"/>
                      <a:r>
                        <a:rPr lang="en-US" sz="1400" b="1" i="0" u="none" strike="noStrike">
                          <a:solidFill>
                            <a:schemeClr val="tx1"/>
                          </a:solidFill>
                          <a:effectLst/>
                          <a:latin typeface="Gilroy" panose="00000500000000000000"/>
                        </a:rPr>
                        <a:t>Financing </a:t>
                      </a:r>
                    </a:p>
                  </a:txBody>
                  <a:tcPr anchor="ctr">
                    <a:lnL w="12700" cmpd="sng">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3736" indent="-173736" algn="l" fontAlgn="b">
                        <a:spcBef>
                          <a:spcPts val="1200"/>
                        </a:spcBef>
                        <a:buFont typeface="Arial" panose="020B0604020202020204" pitchFamily="34" charset="0"/>
                        <a:buChar char="•"/>
                      </a:pPr>
                      <a:r>
                        <a:rPr lang="en-US" sz="1400" b="0" i="0" u="none" strike="noStrike">
                          <a:solidFill>
                            <a:schemeClr val="tx1"/>
                          </a:solidFill>
                          <a:effectLst/>
                          <a:latin typeface="Gilroy" panose="00000500000000000000"/>
                        </a:rPr>
                        <a:t>The Fund is out to market for a refi on a </a:t>
                      </a:r>
                      <a:r>
                        <a:rPr lang="en-US" sz="1400" b="1" i="0" u="none" strike="noStrike">
                          <a:solidFill>
                            <a:schemeClr val="tx1"/>
                          </a:solidFill>
                          <a:effectLst/>
                          <a:latin typeface="Gilroy" panose="00000500000000000000"/>
                        </a:rPr>
                        <a:t>pool of 47 properties expected to generate $340-370M of proceeds</a:t>
                      </a:r>
                    </a:p>
                    <a:p>
                      <a:pPr marL="173736" indent="-173736" algn="l" fontAlgn="b">
                        <a:spcBef>
                          <a:spcPts val="1200"/>
                        </a:spcBef>
                        <a:buFont typeface="Arial" panose="020B0604020202020204" pitchFamily="34" charset="0"/>
                        <a:buChar char="•"/>
                      </a:pPr>
                      <a:r>
                        <a:rPr lang="en-US" sz="1400" b="0" i="0" u="none" strike="noStrike">
                          <a:solidFill>
                            <a:schemeClr val="tx1"/>
                          </a:solidFill>
                          <a:effectLst/>
                          <a:latin typeface="Gilroy" panose="00000500000000000000"/>
                        </a:rPr>
                        <a:t>Initial bids have been received, with significant interest from the bank balance sheet, LifeCo, and CMBS (SASB) markets</a:t>
                      </a:r>
                    </a:p>
                    <a:p>
                      <a:pPr marL="173736" indent="-173736" algn="l" fontAlgn="b">
                        <a:spcBef>
                          <a:spcPts val="1200"/>
                        </a:spcBef>
                        <a:buFont typeface="Arial" panose="020B0604020202020204" pitchFamily="34" charset="0"/>
                        <a:buChar char="•"/>
                      </a:pPr>
                      <a:r>
                        <a:rPr lang="en-US" sz="1400" b="0" i="0" u="none" strike="noStrike">
                          <a:solidFill>
                            <a:schemeClr val="tx1"/>
                          </a:solidFill>
                          <a:effectLst/>
                          <a:latin typeface="Gilroy" panose="00000500000000000000"/>
                        </a:rPr>
                        <a:t>We will aim to take a decision on a lender and sign a term sheet within the next 2 weeks after evaluating and negotiating top bids</a:t>
                      </a: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2275884"/>
                  </a:ext>
                </a:extLst>
              </a:tr>
            </a:tbl>
          </a:graphicData>
        </a:graphic>
      </p:graphicFrame>
    </p:spTree>
    <p:extLst>
      <p:ext uri="{BB962C8B-B14F-4D97-AF65-F5344CB8AC3E}">
        <p14:creationId xmlns:p14="http://schemas.microsoft.com/office/powerpoint/2010/main" val="148117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6E42-25AB-EE22-9954-174F2F14864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477816-B531-A250-D977-37582882935D}"/>
              </a:ext>
            </a:extLst>
          </p:cNvPr>
          <p:cNvSpPr/>
          <p:nvPr/>
        </p:nvSpPr>
        <p:spPr>
          <a:xfrm>
            <a:off x="718262" y="1315622"/>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t>How are the tenants from Q4 trending?</a:t>
            </a:r>
          </a:p>
        </p:txBody>
      </p:sp>
      <p:graphicFrame>
        <p:nvGraphicFramePr>
          <p:cNvPr id="4" name="think-cell data - do not delete" hidden="1">
            <a:extLst>
              <a:ext uri="{FF2B5EF4-FFF2-40B4-BE49-F238E27FC236}">
                <a16:creationId xmlns:a16="http://schemas.microsoft.com/office/drawing/2014/main" id="{EE1CEFA4-ACE3-B30E-EB08-9A21F9BDE9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think-cell data - do not delete" hidden="1">
                        <a:extLst>
                          <a:ext uri="{FF2B5EF4-FFF2-40B4-BE49-F238E27FC236}">
                            <a16:creationId xmlns:a16="http://schemas.microsoft.com/office/drawing/2014/main" id="{EE1CEFA4-ACE3-B30E-EB08-9A21F9BDE9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B57E31-9E1F-9CEA-F8F8-653ACED72E6F}"/>
              </a:ext>
            </a:extLst>
          </p:cNvPr>
          <p:cNvSpPr>
            <a:spLocks noGrp="1"/>
          </p:cNvSpPr>
          <p:nvPr>
            <p:ph type="title"/>
          </p:nvPr>
        </p:nvSpPr>
        <p:spPr/>
        <p:txBody>
          <a:bodyPr vert="horz"/>
          <a:lstStyle/>
          <a:p>
            <a:r>
              <a:rPr lang="en-US"/>
              <a:t>Fund 3 | Tenant AR Summary</a:t>
            </a:r>
          </a:p>
        </p:txBody>
      </p:sp>
      <p:sp>
        <p:nvSpPr>
          <p:cNvPr id="8" name="TextBox 7">
            <a:extLst>
              <a:ext uri="{FF2B5EF4-FFF2-40B4-BE49-F238E27FC236}">
                <a16:creationId xmlns:a16="http://schemas.microsoft.com/office/drawing/2014/main" id="{CF7DC14B-4927-D072-1C19-D461778E24AF}"/>
              </a:ext>
            </a:extLst>
          </p:cNvPr>
          <p:cNvSpPr txBox="1"/>
          <p:nvPr/>
        </p:nvSpPr>
        <p:spPr>
          <a:xfrm>
            <a:off x="718262" y="1582276"/>
            <a:ext cx="11097916" cy="830997"/>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a:solidFill>
                  <a:schemeClr val="tx2"/>
                </a:solidFill>
                <a:latin typeface="Gilroy" panose="00000500000000000000"/>
                <a:ea typeface="Lato Medium"/>
                <a:cs typeface="Lato Medium"/>
              </a:rPr>
              <a:t>All </a:t>
            </a:r>
            <a:r>
              <a:rPr lang="en-US" sz="1200" b="1">
                <a:solidFill>
                  <a:schemeClr val="tx2"/>
                </a:solidFill>
                <a:latin typeface="Gilroy" panose="00000500000000000000"/>
                <a:ea typeface="Lato Medium"/>
                <a:cs typeface="Lato Medium"/>
              </a:rPr>
              <a:t>Level 3 tenants</a:t>
            </a:r>
            <a:r>
              <a:rPr lang="en-US" sz="1200">
                <a:solidFill>
                  <a:schemeClr val="tx2"/>
                </a:solidFill>
                <a:latin typeface="Gilroy" panose="00000500000000000000"/>
                <a:ea typeface="Lato Medium"/>
                <a:cs typeface="Lato Medium"/>
              </a:rPr>
              <a:t> from 4Q24 (11) made payments to reduce their balances and the trend in 1Q25 is due to </a:t>
            </a:r>
            <a:r>
              <a:rPr lang="en-US" sz="1200" err="1">
                <a:solidFill>
                  <a:schemeClr val="tx2"/>
                </a:solidFill>
                <a:latin typeface="Gilroy" panose="00000500000000000000"/>
                <a:ea typeface="Lato Medium"/>
                <a:cs typeface="Lato Medium"/>
              </a:rPr>
              <a:t>Xcision</a:t>
            </a:r>
            <a:r>
              <a:rPr lang="en-US" sz="1200">
                <a:solidFill>
                  <a:schemeClr val="tx2"/>
                </a:solidFill>
                <a:latin typeface="Gilroy" panose="00000500000000000000"/>
                <a:ea typeface="Lato Medium"/>
                <a:cs typeface="Lato Medium"/>
              </a:rPr>
              <a:t> Medical (MD) being added with a  60+ day balance of $90K.  </a:t>
            </a:r>
          </a:p>
          <a:p>
            <a:pPr marL="285750" indent="-285750">
              <a:buClr>
                <a:schemeClr val="accent2"/>
              </a:buClr>
              <a:buFont typeface="+mj-lt"/>
              <a:buAutoNum type="arabicPeriod"/>
            </a:pPr>
            <a:endParaRPr lang="en-US" sz="1200" b="1">
              <a:solidFill>
                <a:schemeClr val="tx2"/>
              </a:solidFill>
              <a:latin typeface="Gilroy" panose="00000500000000000000"/>
              <a:ea typeface="Lato Medium" panose="020F0502020204030203" pitchFamily="34" charset="0"/>
              <a:cs typeface="Lato Medium" panose="020F0502020204030203" pitchFamily="34" charset="0"/>
            </a:endParaRPr>
          </a:p>
          <a:p>
            <a:pPr marL="285750" indent="-285750">
              <a:buClr>
                <a:schemeClr val="accent2"/>
              </a:buClr>
              <a:buFont typeface="+mj-lt"/>
              <a:buAutoNum type="arabicPeriod"/>
            </a:pPr>
            <a:r>
              <a:rPr lang="en-US" sz="1200" b="1">
                <a:solidFill>
                  <a:schemeClr val="tx2"/>
                </a:solidFill>
                <a:latin typeface="Gilroy" panose="00000500000000000000"/>
                <a:ea typeface="Lato Medium"/>
                <a:cs typeface="Lato Medium"/>
              </a:rPr>
              <a:t>Level 4 tenants</a:t>
            </a:r>
            <a:r>
              <a:rPr lang="en-US" sz="1200">
                <a:solidFill>
                  <a:schemeClr val="tx2"/>
                </a:solidFill>
                <a:latin typeface="Gilroy" panose="00000500000000000000"/>
                <a:ea typeface="Lato Medium"/>
                <a:cs typeface="Lato Medium"/>
              </a:rPr>
              <a:t> have predominately stopped accruing significant balances, going from $446.5K to $386K, driven by </a:t>
            </a:r>
            <a:r>
              <a:rPr lang="en-US" sz="1200" err="1">
                <a:solidFill>
                  <a:schemeClr val="tx2"/>
                </a:solidFill>
                <a:latin typeface="Gilroy" panose="00000500000000000000"/>
                <a:ea typeface="Lato Medium"/>
                <a:cs typeface="Lato Medium"/>
              </a:rPr>
              <a:t>Xcision</a:t>
            </a:r>
            <a:r>
              <a:rPr lang="en-US" sz="1200">
                <a:solidFill>
                  <a:schemeClr val="tx2"/>
                </a:solidFill>
                <a:latin typeface="Gilroy" panose="00000500000000000000"/>
                <a:ea typeface="Lato Medium"/>
                <a:cs typeface="Lato Medium"/>
              </a:rPr>
              <a:t> Medical (MD) moving to a </a:t>
            </a:r>
            <a:r>
              <a:rPr lang="en-US" sz="1200" b="1">
                <a:solidFill>
                  <a:schemeClr val="tx2"/>
                </a:solidFill>
                <a:latin typeface="Gilroy" panose="00000500000000000000"/>
                <a:ea typeface="Lato Medium"/>
                <a:cs typeface="Lato Medium"/>
              </a:rPr>
              <a:t>Level 3 tenant.</a:t>
            </a:r>
          </a:p>
        </p:txBody>
      </p:sp>
      <p:sp>
        <p:nvSpPr>
          <p:cNvPr id="5" name="TextBox 4">
            <a:extLst>
              <a:ext uri="{FF2B5EF4-FFF2-40B4-BE49-F238E27FC236}">
                <a16:creationId xmlns:a16="http://schemas.microsoft.com/office/drawing/2014/main" id="{08DD5E75-19EA-360C-048E-7EB2039B2587}"/>
              </a:ext>
            </a:extLst>
          </p:cNvPr>
          <p:cNvSpPr txBox="1"/>
          <p:nvPr/>
        </p:nvSpPr>
        <p:spPr>
          <a:xfrm>
            <a:off x="718262" y="5370645"/>
            <a:ext cx="11097916" cy="1384995"/>
          </a:xfrm>
          <a:prstGeom prst="rect">
            <a:avLst/>
          </a:prstGeom>
          <a:solidFill>
            <a:schemeClr val="bg1">
              <a:lumMod val="95000"/>
            </a:schemeClr>
          </a:solidFill>
        </p:spPr>
        <p:txBody>
          <a:bodyPr wrap="square" lIns="91440" tIns="45720" rIns="91440" bIns="45720" anchor="t">
            <a:spAutoFit/>
          </a:bodyPr>
          <a:lstStyle/>
          <a:p>
            <a:pPr marL="285750" indent="-285750">
              <a:buClr>
                <a:schemeClr val="accent2"/>
              </a:buClr>
              <a:buFont typeface="+mj-lt"/>
              <a:buAutoNum type="arabicPeriod"/>
            </a:pPr>
            <a:r>
              <a:rPr lang="en-US" sz="1200">
                <a:solidFill>
                  <a:schemeClr val="tx2"/>
                </a:solidFill>
                <a:latin typeface="Gilroy" panose="00000500000000000000"/>
                <a:ea typeface="Lato Medium"/>
                <a:cs typeface="Lato Medium"/>
              </a:rPr>
              <a:t>No new tenants added to the </a:t>
            </a:r>
            <a:r>
              <a:rPr lang="en-US" sz="1200" b="1">
                <a:solidFill>
                  <a:schemeClr val="tx2"/>
                </a:solidFill>
                <a:latin typeface="Gilroy" panose="00000500000000000000"/>
                <a:ea typeface="Lato Medium"/>
                <a:cs typeface="Lato Medium"/>
              </a:rPr>
              <a:t>Level 4</a:t>
            </a:r>
            <a:r>
              <a:rPr lang="en-US" sz="1200">
                <a:solidFill>
                  <a:schemeClr val="tx2"/>
                </a:solidFill>
                <a:latin typeface="Gilroy" panose="00000500000000000000"/>
                <a:ea typeface="Lato Medium"/>
                <a:cs typeface="Lato Medium"/>
              </a:rPr>
              <a:t> default pool </a:t>
            </a:r>
            <a:endParaRPr lang="en-US">
              <a:solidFill>
                <a:schemeClr val="tx2"/>
              </a:solidFill>
            </a:endParaRPr>
          </a:p>
          <a:p>
            <a:pPr marL="285750" indent="-285750">
              <a:buClr>
                <a:schemeClr val="accent2"/>
              </a:buClr>
              <a:buFont typeface="+mj-lt"/>
              <a:buAutoNum type="arabicPeriod"/>
            </a:pPr>
            <a:r>
              <a:rPr lang="en-US" sz="1200">
                <a:solidFill>
                  <a:schemeClr val="tx2"/>
                </a:solidFill>
                <a:latin typeface="Gilroy" panose="00000500000000000000"/>
                <a:ea typeface="Lato Medium"/>
                <a:cs typeface="Lato Medium"/>
              </a:rPr>
              <a:t>1 new tenant added to the </a:t>
            </a:r>
            <a:r>
              <a:rPr lang="en-US" sz="1200" b="1">
                <a:solidFill>
                  <a:schemeClr val="tx2"/>
                </a:solidFill>
                <a:latin typeface="Gilroy" panose="00000500000000000000"/>
                <a:ea typeface="Lato Medium"/>
                <a:cs typeface="Lato Medium"/>
              </a:rPr>
              <a:t>Level 3</a:t>
            </a:r>
            <a:r>
              <a:rPr lang="en-US" sz="1200">
                <a:solidFill>
                  <a:schemeClr val="tx2"/>
                </a:solidFill>
                <a:latin typeface="Gilroy" panose="00000500000000000000"/>
                <a:ea typeface="Lato Medium"/>
                <a:cs typeface="Lato Medium"/>
              </a:rPr>
              <a:t> payment plan pool</a:t>
            </a:r>
          </a:p>
          <a:p>
            <a:pPr marL="1047115" lvl="1" indent="-285750">
              <a:buClr>
                <a:schemeClr val="accent2"/>
              </a:buClr>
              <a:buFont typeface="Arial" panose="020B0604020202020204" pitchFamily="34" charset="0"/>
              <a:buChar char="•"/>
            </a:pPr>
            <a:r>
              <a:rPr lang="en-US" sz="1200" err="1">
                <a:solidFill>
                  <a:schemeClr val="tx2"/>
                </a:solidFill>
                <a:latin typeface="Gilroy" panose="00000500000000000000"/>
                <a:ea typeface="Lato Medium"/>
                <a:cs typeface="Lato Medium"/>
              </a:rPr>
              <a:t>Xcision</a:t>
            </a:r>
            <a:r>
              <a:rPr lang="en-US" sz="1200">
                <a:solidFill>
                  <a:schemeClr val="tx2"/>
                </a:solidFill>
                <a:latin typeface="Gilroy" panose="00000500000000000000"/>
                <a:ea typeface="Lato Medium"/>
                <a:cs typeface="Lato Medium"/>
              </a:rPr>
              <a:t> Medical in Baltimore- prior Level 4, paid $153K in 1Q25 and downgraded to a Level 3 tenant. </a:t>
            </a:r>
          </a:p>
          <a:p>
            <a:pPr marL="1047115" lvl="1" indent="-285750">
              <a:buClr>
                <a:schemeClr val="accent2"/>
              </a:buClr>
              <a:buFont typeface="Arial" panose="020B0604020202020204" pitchFamily="34" charset="0"/>
              <a:buChar char="•"/>
            </a:pPr>
            <a:r>
              <a:rPr lang="en-US" sz="1200">
                <a:solidFill>
                  <a:schemeClr val="tx2"/>
                </a:solidFill>
                <a:latin typeface="Gilroy" panose="00000500000000000000"/>
                <a:ea typeface="Lato Medium"/>
                <a:cs typeface="Lato Medium"/>
              </a:rPr>
              <a:t>Provo Ventures LLC in Baltimore – New TT, Security Deposit remains uncollected</a:t>
            </a:r>
          </a:p>
          <a:p>
            <a:pPr marL="285750" indent="-285750">
              <a:buClr>
                <a:schemeClr val="accent2"/>
              </a:buClr>
              <a:buFont typeface="+mj-lt"/>
              <a:buAutoNum type="arabicPeriod"/>
            </a:pPr>
            <a:r>
              <a:rPr lang="en-US" sz="1200">
                <a:solidFill>
                  <a:schemeClr val="tx2"/>
                </a:solidFill>
                <a:latin typeface="Gilroy" panose="00000500000000000000"/>
                <a:ea typeface="Lato Medium"/>
                <a:cs typeface="Lato Medium"/>
              </a:rPr>
              <a:t>1 new tenant added to the </a:t>
            </a:r>
            <a:r>
              <a:rPr lang="en-US" sz="1200" b="1">
                <a:solidFill>
                  <a:schemeClr val="tx2"/>
                </a:solidFill>
                <a:latin typeface="Gilroy" panose="00000500000000000000"/>
                <a:ea typeface="Lato Medium"/>
                <a:cs typeface="Lato Medium"/>
              </a:rPr>
              <a:t>Level 2 </a:t>
            </a:r>
            <a:r>
              <a:rPr lang="en-US" sz="1200">
                <a:solidFill>
                  <a:schemeClr val="tx2"/>
                </a:solidFill>
                <a:latin typeface="Gilroy" panose="00000500000000000000"/>
                <a:ea typeface="Lato Medium"/>
                <a:cs typeface="Lato Medium"/>
              </a:rPr>
              <a:t>dispute pool</a:t>
            </a:r>
          </a:p>
          <a:p>
            <a:pPr marL="1200150" lvl="2" indent="-285750">
              <a:buClr>
                <a:schemeClr val="accent2"/>
              </a:buClr>
              <a:buFont typeface="Arial" panose="020B0604020202020204" pitchFamily="34" charset="0"/>
              <a:buChar char="•"/>
            </a:pPr>
            <a:r>
              <a:rPr lang="en-US" sz="1200">
                <a:solidFill>
                  <a:schemeClr val="tx2"/>
                </a:solidFill>
                <a:latin typeface="Gilroy" panose="00000500000000000000"/>
                <a:ea typeface="Lato Medium"/>
                <a:cs typeface="Lato Medium"/>
              </a:rPr>
              <a:t>Railway Products Group, Inc. in Baltimore – Dispute tied to sprinkler work and seller escrow with TT believing they have a rent credit</a:t>
            </a:r>
          </a:p>
          <a:p>
            <a:pPr marL="285750" indent="-285750">
              <a:buClr>
                <a:schemeClr val="accent2"/>
              </a:buClr>
              <a:buFont typeface="+mj-lt"/>
              <a:buAutoNum type="arabicPeriod"/>
            </a:pPr>
            <a:endParaRPr lang="en-US" sz="1200">
              <a:solidFill>
                <a:schemeClr val="tx2"/>
              </a:solidFill>
              <a:latin typeface="Gilroy" panose="00000500000000000000"/>
              <a:ea typeface="Lato Medium"/>
              <a:cs typeface="Lato Medium"/>
            </a:endParaRPr>
          </a:p>
        </p:txBody>
      </p:sp>
      <p:sp>
        <p:nvSpPr>
          <p:cNvPr id="6" name="Rectangle 5">
            <a:extLst>
              <a:ext uri="{FF2B5EF4-FFF2-40B4-BE49-F238E27FC236}">
                <a16:creationId xmlns:a16="http://schemas.microsoft.com/office/drawing/2014/main" id="{1E54DD0B-3CF9-023B-E7DC-5AB4D1EEA5A7}"/>
              </a:ext>
            </a:extLst>
          </p:cNvPr>
          <p:cNvSpPr/>
          <p:nvPr/>
        </p:nvSpPr>
        <p:spPr>
          <a:xfrm>
            <a:off x="718262" y="5109871"/>
            <a:ext cx="11097916" cy="266654"/>
          </a:xfrm>
          <a:prstGeom prst="rect">
            <a:avLst/>
          </a:prstGeom>
          <a:gradFill flip="none" rotWithShape="1">
            <a:gsLst>
              <a:gs pos="11000">
                <a:srgbClr val="869FB7"/>
              </a:gs>
              <a:gs pos="100000">
                <a:srgbClr val="869FB7">
                  <a:shade val="67500"/>
                  <a:satMod val="115000"/>
                  <a:alpha val="0"/>
                </a:srgbClr>
              </a:gs>
              <a:gs pos="100000">
                <a:srgbClr val="869FB7">
                  <a:shade val="100000"/>
                  <a:satMod val="115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t>New Activity emerging in Q1</a:t>
            </a:r>
          </a:p>
        </p:txBody>
      </p:sp>
      <p:graphicFrame>
        <p:nvGraphicFramePr>
          <p:cNvPr id="3" name="Table 2">
            <a:extLst>
              <a:ext uri="{FF2B5EF4-FFF2-40B4-BE49-F238E27FC236}">
                <a16:creationId xmlns:a16="http://schemas.microsoft.com/office/drawing/2014/main" id="{E4005F03-A1DF-85B0-02E0-CF9B415D4C98}"/>
              </a:ext>
            </a:extLst>
          </p:cNvPr>
          <p:cNvGraphicFramePr>
            <a:graphicFrameLocks noGrp="1"/>
          </p:cNvGraphicFramePr>
          <p:nvPr/>
        </p:nvGraphicFramePr>
        <p:xfrm>
          <a:off x="9672320" y="3068201"/>
          <a:ext cx="2214978" cy="1389918"/>
        </p:xfrm>
        <a:graphic>
          <a:graphicData uri="http://schemas.openxmlformats.org/drawingml/2006/table">
            <a:tbl>
              <a:tblPr>
                <a:tableStyleId>{F5AB1C69-6EDB-4FF4-983F-18BD219EF322}</a:tableStyleId>
              </a:tblPr>
              <a:tblGrid>
                <a:gridCol w="481081">
                  <a:extLst>
                    <a:ext uri="{9D8B030D-6E8A-4147-A177-3AD203B41FA5}">
                      <a16:colId xmlns:a16="http://schemas.microsoft.com/office/drawing/2014/main" val="745382923"/>
                    </a:ext>
                  </a:extLst>
                </a:gridCol>
                <a:gridCol w="1733897">
                  <a:extLst>
                    <a:ext uri="{9D8B030D-6E8A-4147-A177-3AD203B41FA5}">
                      <a16:colId xmlns:a16="http://schemas.microsoft.com/office/drawing/2014/main" val="1719930403"/>
                    </a:ext>
                  </a:extLst>
                </a:gridCol>
              </a:tblGrid>
              <a:tr h="231653">
                <a:tc>
                  <a:txBody>
                    <a:bodyPr/>
                    <a:lstStyle/>
                    <a:p>
                      <a:pPr algn="ctr" fontAlgn="b"/>
                      <a:r>
                        <a:rPr lang="en-US" sz="1000" b="1" u="none" strike="noStrike">
                          <a:solidFill>
                            <a:schemeClr val="tx2"/>
                          </a:solidFill>
                          <a:effectLst/>
                        </a:rPr>
                        <a:t>Level</a:t>
                      </a:r>
                      <a:endParaRPr lang="en-US" sz="1000" b="1"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b="1" u="none" strike="noStrike">
                          <a:solidFill>
                            <a:schemeClr val="tx2"/>
                          </a:solidFill>
                          <a:effectLst/>
                        </a:rPr>
                        <a:t>Description</a:t>
                      </a:r>
                      <a:endParaRPr lang="en-US" sz="1000" b="1" i="0" u="none" strike="noStrike">
                        <a:solidFill>
                          <a:schemeClr val="tx2"/>
                        </a:solidFill>
                        <a:effectLst/>
                        <a:latin typeface="Aptos" panose="020B0004020202020204" pitchFamily="34" charset="0"/>
                      </a:endParaRPr>
                    </a:p>
                  </a:txBody>
                  <a:tcPr marL="0" marR="0" marT="0" marB="0" anchor="b"/>
                </a:tc>
                <a:extLst>
                  <a:ext uri="{0D108BD9-81ED-4DB2-BD59-A6C34878D82A}">
                    <a16:rowId xmlns:a16="http://schemas.microsoft.com/office/drawing/2014/main" val="3501247825"/>
                  </a:ext>
                </a:extLst>
              </a:tr>
              <a:tr h="231653">
                <a:tc>
                  <a:txBody>
                    <a:bodyPr/>
                    <a:lstStyle/>
                    <a:p>
                      <a:pPr algn="ctr" fontAlgn="b"/>
                      <a:r>
                        <a:rPr lang="en-US" sz="1000" u="none" strike="noStrike">
                          <a:solidFill>
                            <a:schemeClr val="tx2"/>
                          </a:solidFill>
                          <a:effectLst/>
                        </a:rPr>
                        <a:t>0</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No Balance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957074321"/>
                  </a:ext>
                </a:extLst>
              </a:tr>
              <a:tr h="231653">
                <a:tc>
                  <a:txBody>
                    <a:bodyPr/>
                    <a:lstStyle/>
                    <a:p>
                      <a:pPr algn="ctr" fontAlgn="b"/>
                      <a:r>
                        <a:rPr lang="en-US" sz="1000" u="none" strike="noStrike">
                          <a:solidFill>
                            <a:schemeClr val="tx2"/>
                          </a:solidFill>
                          <a:effectLst/>
                        </a:rPr>
                        <a:t>1</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Administrative</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2684194746"/>
                  </a:ext>
                </a:extLst>
              </a:tr>
              <a:tr h="231653">
                <a:tc>
                  <a:txBody>
                    <a:bodyPr/>
                    <a:lstStyle/>
                    <a:p>
                      <a:pPr algn="ctr" fontAlgn="b"/>
                      <a:r>
                        <a:rPr lang="en-US" sz="1000" u="none" strike="noStrike">
                          <a:solidFill>
                            <a:schemeClr val="tx2"/>
                          </a:solidFill>
                          <a:effectLst/>
                        </a:rPr>
                        <a:t>2</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lvl="0" algn="ctr">
                        <a:buNone/>
                      </a:pPr>
                      <a:r>
                        <a:rPr lang="en-US" sz="1000" u="none" strike="noStrike">
                          <a:solidFill>
                            <a:schemeClr val="tx2"/>
                          </a:solidFill>
                          <a:effectLst/>
                        </a:rPr>
                        <a:t>Disputes</a:t>
                      </a:r>
                      <a:endParaRPr lang="en-US"/>
                    </a:p>
                  </a:txBody>
                  <a:tcPr marL="0" marR="0" marT="0" marB="0" anchor="b"/>
                </a:tc>
                <a:extLst>
                  <a:ext uri="{0D108BD9-81ED-4DB2-BD59-A6C34878D82A}">
                    <a16:rowId xmlns:a16="http://schemas.microsoft.com/office/drawing/2014/main" val="1657825755"/>
                  </a:ext>
                </a:extLst>
              </a:tr>
              <a:tr h="231653">
                <a:tc>
                  <a:txBody>
                    <a:bodyPr/>
                    <a:lstStyle/>
                    <a:p>
                      <a:pPr algn="ctr" fontAlgn="b"/>
                      <a:r>
                        <a:rPr lang="en-US" sz="1000" u="none" strike="noStrike">
                          <a:solidFill>
                            <a:schemeClr val="tx2"/>
                          </a:solidFill>
                          <a:effectLst/>
                        </a:rPr>
                        <a:t>3</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Payment Plans/Watchlist</a:t>
                      </a:r>
                    </a:p>
                  </a:txBody>
                  <a:tcPr marL="0" marR="0" marT="0" marB="0" anchor="b"/>
                </a:tc>
                <a:extLst>
                  <a:ext uri="{0D108BD9-81ED-4DB2-BD59-A6C34878D82A}">
                    <a16:rowId xmlns:a16="http://schemas.microsoft.com/office/drawing/2014/main" val="2886084103"/>
                  </a:ext>
                </a:extLst>
              </a:tr>
              <a:tr h="231653">
                <a:tc>
                  <a:txBody>
                    <a:bodyPr/>
                    <a:lstStyle/>
                    <a:p>
                      <a:pPr algn="ctr" fontAlgn="b"/>
                      <a:r>
                        <a:rPr lang="en-US" sz="1000" u="none" strike="noStrike">
                          <a:solidFill>
                            <a:schemeClr val="tx2"/>
                          </a:solidFill>
                          <a:effectLst/>
                        </a:rPr>
                        <a:t>4</a:t>
                      </a:r>
                      <a:endParaRPr lang="en-US" sz="1000" b="0" i="0" u="none" strike="noStrike">
                        <a:solidFill>
                          <a:schemeClr val="tx2"/>
                        </a:solidFill>
                        <a:effectLst/>
                        <a:latin typeface="Aptos" panose="020B0004020202020204" pitchFamily="34" charset="0"/>
                      </a:endParaRPr>
                    </a:p>
                  </a:txBody>
                  <a:tcPr marL="0" marR="0" marT="0" marB="0" anchor="b"/>
                </a:tc>
                <a:tc>
                  <a:txBody>
                    <a:bodyPr/>
                    <a:lstStyle/>
                    <a:p>
                      <a:pPr algn="ctr" fontAlgn="b"/>
                      <a:r>
                        <a:rPr lang="en-US" sz="1000" u="none" strike="noStrike">
                          <a:solidFill>
                            <a:schemeClr val="tx2"/>
                          </a:solidFill>
                          <a:effectLst/>
                        </a:rPr>
                        <a:t> Eviction / Past Tenant</a:t>
                      </a:r>
                      <a:endParaRPr lang="en-US" sz="1000" b="0" i="0" u="none" strike="noStrike">
                        <a:solidFill>
                          <a:schemeClr val="tx2"/>
                        </a:solidFill>
                        <a:effectLst/>
                        <a:latin typeface="Aptos"/>
                      </a:endParaRPr>
                    </a:p>
                  </a:txBody>
                  <a:tcPr marL="0" marR="0" marT="0" marB="0" anchor="b"/>
                </a:tc>
                <a:extLst>
                  <a:ext uri="{0D108BD9-81ED-4DB2-BD59-A6C34878D82A}">
                    <a16:rowId xmlns:a16="http://schemas.microsoft.com/office/drawing/2014/main" val="1373586549"/>
                  </a:ext>
                </a:extLst>
              </a:tr>
            </a:tbl>
          </a:graphicData>
        </a:graphic>
      </p:graphicFrame>
      <p:graphicFrame>
        <p:nvGraphicFramePr>
          <p:cNvPr id="14" name="Chart 13">
            <a:extLst>
              <a:ext uri="{FF2B5EF4-FFF2-40B4-BE49-F238E27FC236}">
                <a16:creationId xmlns:a16="http://schemas.microsoft.com/office/drawing/2014/main" id="{998EE905-D1F2-4EEA-AA13-7222788235F6}"/>
              </a:ext>
            </a:extLst>
          </p:cNvPr>
          <p:cNvGraphicFramePr>
            <a:graphicFrameLocks/>
          </p:cNvGraphicFramePr>
          <p:nvPr/>
        </p:nvGraphicFramePr>
        <p:xfrm>
          <a:off x="718262" y="2818851"/>
          <a:ext cx="8480858" cy="188861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09520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26E7-31F2-BFB8-4F20-0FEBD7E73C3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FFCFA9-0ED4-0EFF-7B5B-427804C0F9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think-cell data - do not delete" hidden="1">
                        <a:extLst>
                          <a:ext uri="{FF2B5EF4-FFF2-40B4-BE49-F238E27FC236}">
                            <a16:creationId xmlns:a16="http://schemas.microsoft.com/office/drawing/2014/main" id="{68FFCFA9-0ED4-0EFF-7B5B-427804C0F9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93C32F-B1BD-8AC9-FB50-6B16D280A41F}"/>
              </a:ext>
            </a:extLst>
          </p:cNvPr>
          <p:cNvSpPr>
            <a:spLocks noGrp="1"/>
          </p:cNvSpPr>
          <p:nvPr>
            <p:ph type="title"/>
          </p:nvPr>
        </p:nvSpPr>
        <p:spPr/>
        <p:txBody>
          <a:bodyPr vert="horz"/>
          <a:lstStyle/>
          <a:p>
            <a:r>
              <a:rPr lang="en-US"/>
              <a:t>Fund 3 | Level 3 &amp; 4 Tenants</a:t>
            </a:r>
          </a:p>
        </p:txBody>
      </p:sp>
      <p:graphicFrame>
        <p:nvGraphicFramePr>
          <p:cNvPr id="5" name="Table 4">
            <a:extLst>
              <a:ext uri="{FF2B5EF4-FFF2-40B4-BE49-F238E27FC236}">
                <a16:creationId xmlns:a16="http://schemas.microsoft.com/office/drawing/2014/main" id="{1BD09921-2CB3-2D33-C7A3-84B9639194CA}"/>
              </a:ext>
            </a:extLst>
          </p:cNvPr>
          <p:cNvGraphicFramePr>
            <a:graphicFrameLocks noGrp="1"/>
          </p:cNvGraphicFramePr>
          <p:nvPr/>
        </p:nvGraphicFramePr>
        <p:xfrm>
          <a:off x="762554" y="1142104"/>
          <a:ext cx="10915095" cy="5486400"/>
        </p:xfrm>
        <a:graphic>
          <a:graphicData uri="http://schemas.openxmlformats.org/drawingml/2006/table">
            <a:tbl>
              <a:tblPr/>
              <a:tblGrid>
                <a:gridCol w="453788">
                  <a:extLst>
                    <a:ext uri="{9D8B030D-6E8A-4147-A177-3AD203B41FA5}">
                      <a16:colId xmlns:a16="http://schemas.microsoft.com/office/drawing/2014/main" val="3057095773"/>
                    </a:ext>
                  </a:extLst>
                </a:gridCol>
                <a:gridCol w="1003256">
                  <a:extLst>
                    <a:ext uri="{9D8B030D-6E8A-4147-A177-3AD203B41FA5}">
                      <a16:colId xmlns:a16="http://schemas.microsoft.com/office/drawing/2014/main" val="2771975566"/>
                    </a:ext>
                  </a:extLst>
                </a:gridCol>
                <a:gridCol w="1404896">
                  <a:extLst>
                    <a:ext uri="{9D8B030D-6E8A-4147-A177-3AD203B41FA5}">
                      <a16:colId xmlns:a16="http://schemas.microsoft.com/office/drawing/2014/main" val="961358016"/>
                    </a:ext>
                  </a:extLst>
                </a:gridCol>
                <a:gridCol w="940690">
                  <a:extLst>
                    <a:ext uri="{9D8B030D-6E8A-4147-A177-3AD203B41FA5}">
                      <a16:colId xmlns:a16="http://schemas.microsoft.com/office/drawing/2014/main" val="1608360924"/>
                    </a:ext>
                  </a:extLst>
                </a:gridCol>
                <a:gridCol w="645671">
                  <a:extLst>
                    <a:ext uri="{9D8B030D-6E8A-4147-A177-3AD203B41FA5}">
                      <a16:colId xmlns:a16="http://schemas.microsoft.com/office/drawing/2014/main" val="1356354278"/>
                    </a:ext>
                  </a:extLst>
                </a:gridCol>
                <a:gridCol w="770421">
                  <a:extLst>
                    <a:ext uri="{9D8B030D-6E8A-4147-A177-3AD203B41FA5}">
                      <a16:colId xmlns:a16="http://schemas.microsoft.com/office/drawing/2014/main" val="2217743413"/>
                    </a:ext>
                  </a:extLst>
                </a:gridCol>
                <a:gridCol w="593410">
                  <a:extLst>
                    <a:ext uri="{9D8B030D-6E8A-4147-A177-3AD203B41FA5}">
                      <a16:colId xmlns:a16="http://schemas.microsoft.com/office/drawing/2014/main" val="948704464"/>
                    </a:ext>
                  </a:extLst>
                </a:gridCol>
                <a:gridCol w="593410">
                  <a:extLst>
                    <a:ext uri="{9D8B030D-6E8A-4147-A177-3AD203B41FA5}">
                      <a16:colId xmlns:a16="http://schemas.microsoft.com/office/drawing/2014/main" val="2728594824"/>
                    </a:ext>
                  </a:extLst>
                </a:gridCol>
                <a:gridCol w="876629">
                  <a:extLst>
                    <a:ext uri="{9D8B030D-6E8A-4147-A177-3AD203B41FA5}">
                      <a16:colId xmlns:a16="http://schemas.microsoft.com/office/drawing/2014/main" val="834589143"/>
                    </a:ext>
                  </a:extLst>
                </a:gridCol>
                <a:gridCol w="697931">
                  <a:extLst>
                    <a:ext uri="{9D8B030D-6E8A-4147-A177-3AD203B41FA5}">
                      <a16:colId xmlns:a16="http://schemas.microsoft.com/office/drawing/2014/main" val="4069169462"/>
                    </a:ext>
                  </a:extLst>
                </a:gridCol>
                <a:gridCol w="2934993">
                  <a:extLst>
                    <a:ext uri="{9D8B030D-6E8A-4147-A177-3AD203B41FA5}">
                      <a16:colId xmlns:a16="http://schemas.microsoft.com/office/drawing/2014/main" val="3901716681"/>
                    </a:ext>
                  </a:extLst>
                </a:gridCol>
              </a:tblGrid>
              <a:tr h="0">
                <a:tc>
                  <a:txBody>
                    <a:bodyPr/>
                    <a:lstStyle/>
                    <a:p>
                      <a:pPr algn="ctr" fontAlgn="ctr"/>
                      <a:r>
                        <a:rPr lang="en-US" sz="900" b="1" i="0" u="none" strike="noStrike">
                          <a:solidFill>
                            <a:srgbClr val="FFFFFF"/>
                          </a:solidFill>
                          <a:effectLst/>
                          <a:latin typeface="Aptos" panose="020B0004020202020204" pitchFamily="34" charset="0"/>
                        </a:rPr>
                        <a:t>Status</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Property</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Tenant</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Credit Score </a:t>
                      </a: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Area</a:t>
                      </a: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In-Place Rent</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Q3 24 Risk</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Q4 24 Risk</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0-60 Days Balance</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60+ Days Balance</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tc>
                  <a:txBody>
                    <a:bodyPr/>
                    <a:lstStyle/>
                    <a:p>
                      <a:pPr algn="ctr" fontAlgn="ctr"/>
                      <a:r>
                        <a:rPr lang="en-US" sz="900" b="1" i="0" u="none" strike="noStrike">
                          <a:solidFill>
                            <a:srgbClr val="FFFFFF"/>
                          </a:solidFill>
                          <a:effectLst/>
                          <a:latin typeface="Aptos" panose="020B0004020202020204" pitchFamily="34" charset="0"/>
                        </a:rPr>
                        <a:t>Notes</a:t>
                      </a:r>
                      <a:r>
                        <a:rPr lang="en-US" sz="900" b="0" i="0" u="none" strike="noStrike">
                          <a:solidFill>
                            <a:srgbClr val="FFFFFF"/>
                          </a:solidFill>
                          <a:effectLst/>
                          <a:latin typeface="Aptos" panose="020B0004020202020204" pitchFamily="34" charset="0"/>
                        </a:rPr>
                        <a:t>​</a:t>
                      </a:r>
                      <a:endParaRPr lang="en-US" sz="900" b="1" i="0" u="none" strike="noStrike">
                        <a:solidFill>
                          <a:srgbClr val="FFFFFF"/>
                        </a:solidFill>
                        <a:effectLst/>
                        <a:latin typeface="Aptos" panose="020B0004020202020204" pitchFamily="34" charset="0"/>
                      </a:endParaRPr>
                    </a:p>
                  </a:txBody>
                  <a:tcPr marL="0" marR="0" marT="0" marB="0" anchor="ctr">
                    <a:lnL>
                      <a:noFill/>
                    </a:lnL>
                    <a:lnR>
                      <a:noFill/>
                    </a:lnR>
                    <a:lnT>
                      <a:noFill/>
                    </a:lnT>
                    <a:lnB>
                      <a:noFill/>
                    </a:lnB>
                    <a:solidFill>
                      <a:srgbClr val="905A00"/>
                    </a:solidFill>
                  </a:tcPr>
                </a:tc>
                <a:extLst>
                  <a:ext uri="{0D108BD9-81ED-4DB2-BD59-A6C34878D82A}">
                    <a16:rowId xmlns:a16="http://schemas.microsoft.com/office/drawing/2014/main" val="2251565803"/>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2220 Chemsearch Blvd (3tx00004)</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Blackbeard Marine, Inc. (t0000980)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38,667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$7.59</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$255,974</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Apollo Tenant-  Vacated unexpectedly; Lawsuits initiated.</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3916732019"/>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1801 S. GSW Parkway (3tx00002)</a:t>
                      </a:r>
                    </a:p>
                  </a:txBody>
                  <a:tcPr marL="0" marR="0" marT="0" marB="0" anchor="ctr">
                    <a:lnL>
                      <a:noFill/>
                    </a:lnL>
                    <a:lnR>
                      <a:noFill/>
                    </a:lnR>
                    <a:lnT>
                      <a:noFill/>
                    </a:lnT>
                    <a:lnB>
                      <a:noFill/>
                    </a:lnB>
                    <a:noFill/>
                  </a:tcPr>
                </a:tc>
                <a:tc>
                  <a:txBody>
                    <a:bodyPr/>
                    <a:lstStyle/>
                    <a:p>
                      <a:pPr algn="l" fontAlgn="ctr"/>
                      <a:r>
                        <a:rPr lang="en-US" sz="900" b="0" i="0" u="none" strike="noStrike">
                          <a:solidFill>
                            <a:srgbClr val="000000"/>
                          </a:solidFill>
                          <a:effectLst/>
                          <a:latin typeface="Aptos" panose="020B0004020202020204" pitchFamily="34" charset="0"/>
                        </a:rPr>
                        <a:t>Melissa Cueller and Jeffrey Scott Crocoll, dba MT Training Center (t0000948)</a:t>
                      </a:r>
                    </a:p>
                  </a:txBody>
                  <a:tcPr marL="0" marR="0" marT="0"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         18,095 </a:t>
                      </a:r>
                    </a:p>
                  </a:txBody>
                  <a:tcPr marL="0" marR="0" marT="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$7.54</a:t>
                      </a:r>
                    </a:p>
                  </a:txBody>
                  <a:tcPr marL="0" marR="0" marT="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noFill/>
                  </a:tcPr>
                </a:tc>
                <a:tc>
                  <a:txBody>
                    <a:bodyPr/>
                    <a:lstStyle/>
                    <a:p>
                      <a:pPr algn="ctr" fontAlgn="ctr"/>
                      <a:r>
                        <a:rPr lang="en-US" sz="900" b="0" i="0" u="none" strike="noStrike">
                          <a:solidFill>
                            <a:srgbClr val="000000"/>
                          </a:solidFill>
                          <a:effectLst/>
                          <a:latin typeface="Aptos" panose="020B0004020202020204" pitchFamily="34" charset="0"/>
                        </a:rPr>
                        <a:t>$1,456</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$107,449</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Termination agreement fully executed effective 1/7/2025. Tenant did not submit payments per agreement and AMs filed lawsuite to attempt to collect.  </a:t>
                      </a:r>
                    </a:p>
                  </a:txBody>
                  <a:tcPr marL="0" marR="0" marT="0" marB="0" anchor="ctr">
                    <a:lnL>
                      <a:noFill/>
                    </a:lnL>
                    <a:lnR>
                      <a:noFill/>
                    </a:lnR>
                    <a:lnT>
                      <a:noFill/>
                    </a:lnT>
                    <a:lnB>
                      <a:noFill/>
                    </a:lnB>
                    <a:noFill/>
                  </a:tcPr>
                </a:tc>
                <a:extLst>
                  <a:ext uri="{0D108BD9-81ED-4DB2-BD59-A6C34878D82A}">
                    <a16:rowId xmlns:a16="http://schemas.microsoft.com/office/drawing/2014/main" val="245204300"/>
                  </a:ext>
                </a:extLst>
              </a:tr>
              <a:tr h="0">
                <a:tc>
                  <a:txBody>
                    <a:bodyPr/>
                    <a:lstStyle/>
                    <a:p>
                      <a:pPr algn="l" fontAlgn="ctr"/>
                      <a:r>
                        <a:rPr lang="en-US" sz="900" b="0" i="0" u="none" strike="noStrike">
                          <a:solidFill>
                            <a:srgbClr val="000000"/>
                          </a:solidFill>
                          <a:effectLst/>
                          <a:latin typeface="Aptos" panose="020B0004020202020204" pitchFamily="34" charset="0"/>
                        </a:rPr>
                        <a:t>Past​</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Multiple​</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Multiple (4 Tenants)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$4,455</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900" b="0" i="0" u="none" strike="noStrike">
                          <a:solidFill>
                            <a:srgbClr val="000000"/>
                          </a:solidFill>
                          <a:effectLst/>
                          <a:latin typeface="Aptos" panose="020B0004020202020204" pitchFamily="34" charset="0"/>
                        </a:rPr>
                        <a:t>$22,487</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Aptos" panose="020B0004020202020204" pitchFamily="34" charset="0"/>
                        </a:rPr>
                        <a:t>All tenants have moved out. Most of the balance is anticipated to be collected</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815682282"/>
                  </a:ext>
                </a:extLst>
              </a:tr>
              <a:tr h="27213">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9176 Red Branch (3md00001)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Xcision Medical Systems, LLC (t0000841)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17,901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$10.09</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$61,885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$90,021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tc>
                  <a:txBody>
                    <a:bodyPr/>
                    <a:lstStyle/>
                    <a:p>
                      <a:pPr algn="l" fontAlgn="ctr"/>
                      <a:r>
                        <a:rPr lang="en-US" sz="900" b="1" i="0" u="none" strike="noStrike">
                          <a:solidFill>
                            <a:srgbClr val="000000"/>
                          </a:solidFill>
                          <a:effectLst/>
                          <a:latin typeface="Aptos" panose="020B0004020202020204" pitchFamily="34" charset="0"/>
                        </a:rPr>
                        <a:t>Previously Level 4</a:t>
                      </a:r>
                      <a:r>
                        <a:rPr lang="en-US" sz="900" b="0" i="0" u="none" strike="noStrike">
                          <a:solidFill>
                            <a:srgbClr val="000000"/>
                          </a:solidFill>
                          <a:effectLst/>
                          <a:latin typeface="Aptos" panose="020B0004020202020204" pitchFamily="34" charset="0"/>
                        </a:rPr>
                        <a:t> at mid-qtr checkin due to pending Eviction.  Tenant paid $129K in February with another $60K payment due in March and entered into a new lease with favorable Landlord language upon default</a:t>
                      </a:r>
                      <a:endParaRPr lang="en-US" sz="900" b="1" i="0" u="none" strike="noStrike">
                        <a:solidFill>
                          <a:srgbClr val="000000"/>
                        </a:solidFill>
                        <a:effectLst/>
                        <a:latin typeface="Aptos" panose="020B00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EED3"/>
                    </a:solidFill>
                  </a:tcPr>
                </a:tc>
                <a:extLst>
                  <a:ext uri="{0D108BD9-81ED-4DB2-BD59-A6C34878D82A}">
                    <a16:rowId xmlns:a16="http://schemas.microsoft.com/office/drawing/2014/main" val="3930010491"/>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7120 Ambassador Road (3md00004)</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Provo Ventures LLC (t0001058)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16,261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$10.25</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$17,268</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Security Deposit not collected as of 4/21/25</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38766086"/>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14735 NW 25th Court (3fl00001)</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Caricom Freight Consolidators, Inc. (t0000782)</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25,327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$10.35</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$62,884</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$17,110</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TT Paid $85K in 1Q25. Payment Plan in place collecting +$16k/month and tenant should be current by June 2025</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2206113420"/>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13001 NW 38th Ave (3fl00009)</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Gemcap Investments, LLC (t0001169)</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4.5</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27,000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$12.22</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$16,431</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$16,387</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Tenant softness identified and is paying monthly and catching up on outstanding chages.  Collection anticipated</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9721393"/>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70-82 McKee Drive (3nj00019)</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Six Thirteen Originals, LLC (t0001112)</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6.0 (Light)</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63,261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$12.00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$45,773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$4,383</a:t>
                      </a:r>
                    </a:p>
                  </a:txBody>
                  <a:tcPr marL="0" marR="0" marT="0" marB="0" anchor="ctr">
                    <a:lnL>
                      <a:noFill/>
                    </a:lnL>
                    <a:lnR>
                      <a:noFill/>
                    </a:lnR>
                    <a:lnT>
                      <a:noFill/>
                    </a:lnT>
                    <a:lnB>
                      <a:noFill/>
                    </a:lnB>
                    <a:solidFill>
                      <a:srgbClr val="FFEED3"/>
                    </a:solidFill>
                  </a:tcPr>
                </a:tc>
                <a:tc>
                  <a:txBody>
                    <a:bodyPr/>
                    <a:lstStyle/>
                    <a:p>
                      <a:pPr algn="l" fontAlgn="ctr"/>
                      <a:r>
                        <a:rPr lang="en-US" sz="900" b="1" i="0" u="none" strike="noStrike">
                          <a:solidFill>
                            <a:srgbClr val="000000"/>
                          </a:solidFill>
                          <a:effectLst/>
                          <a:latin typeface="Aptos" panose="020B0004020202020204" pitchFamily="34" charset="0"/>
                        </a:rPr>
                        <a:t>NYL Tenant-</a:t>
                      </a:r>
                      <a:r>
                        <a:rPr lang="en-US" sz="900" b="0" i="0" u="none" strike="noStrike">
                          <a:solidFill>
                            <a:srgbClr val="000000"/>
                          </a:solidFill>
                          <a:effectLst/>
                          <a:latin typeface="Aptos" panose="020B0004020202020204" pitchFamily="34" charset="0"/>
                        </a:rPr>
                        <a:t> TT current but for late fees and PY CAM charges.  3 NSFs in 4Q24 and potential dispute on PY charges</a:t>
                      </a:r>
                      <a:endParaRPr lang="en-US" sz="900" b="1" i="0" u="none" strike="noStrike">
                        <a:solidFill>
                          <a:srgbClr val="000000"/>
                        </a:solidFill>
                        <a:effectLst/>
                        <a:latin typeface="Aptos" panose="020B0004020202020204" pitchFamily="34" charset="0"/>
                      </a:endParaRP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3334952"/>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12900 NW 38th Ave (3fl00010)</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BES Associates, Corp. (t0001165)</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5.5</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25,050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$12.16</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$20,355</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$2,041</a:t>
                      </a:r>
                    </a:p>
                  </a:txBody>
                  <a:tcPr marL="0" marR="0" marT="0" marB="0" anchor="ctr">
                    <a:lnL>
                      <a:noFill/>
                    </a:lnL>
                    <a:lnR>
                      <a:noFill/>
                    </a:lnR>
                    <a:lnT>
                      <a:noFill/>
                    </a:lnT>
                    <a:lnB>
                      <a:noFill/>
                    </a:lnB>
                    <a:solidFill>
                      <a:srgbClr val="FFFFFF"/>
                    </a:solidFill>
                  </a:tcPr>
                </a:tc>
                <a:tc>
                  <a:txBody>
                    <a:bodyPr/>
                    <a:lstStyle/>
                    <a:p>
                      <a:pPr algn="l" fontAlgn="ctr"/>
                      <a:r>
                        <a:rPr lang="en-US" sz="900" b="1" i="0" u="none" strike="noStrike">
                          <a:solidFill>
                            <a:srgbClr val="000000"/>
                          </a:solidFill>
                          <a:effectLst/>
                          <a:latin typeface="Aptos" panose="020B0004020202020204" pitchFamily="34" charset="0"/>
                        </a:rPr>
                        <a:t>Blackstone TT-</a:t>
                      </a:r>
                      <a:r>
                        <a:rPr lang="en-US" sz="900" b="0" i="0" u="none" strike="noStrike">
                          <a:solidFill>
                            <a:srgbClr val="000000"/>
                          </a:solidFill>
                          <a:effectLst/>
                          <a:latin typeface="Aptos" panose="020B0004020202020204" pitchFamily="34" charset="0"/>
                        </a:rPr>
                        <a:t>  Tenant Softness Identified; TT Paying Monthly and collection on past due late fees not anticipated</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8940197"/>
                  </a:ext>
                </a:extLst>
              </a:tr>
              <a:tr h="27213">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3276 Democrat (3tn00003)</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Lanter Distributing, LLC (t0000899)</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45,000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$3.63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$51,682</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Watchlist Tenant; Habitual late payer; AM was awarded judgement (pending appeal) and is demanding payment.  If tenant gets current, judgement would be in place for the remaining lease term.</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1799816922"/>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4390 Westroads Drive (3fl00006)</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Gorilla Rides LLC (t0001010)</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17,280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$14.40</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-$201</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FFFF"/>
                    </a:solidFill>
                  </a:tcPr>
                </a:tc>
                <a:tc>
                  <a:txBody>
                    <a:bodyPr/>
                    <a:lstStyle/>
                    <a:p>
                      <a:pPr algn="l" fontAlgn="ctr"/>
                      <a:r>
                        <a:rPr lang="en-US" sz="900" b="1" i="0" u="none" strike="noStrike">
                          <a:solidFill>
                            <a:srgbClr val="000000"/>
                          </a:solidFill>
                          <a:effectLst/>
                          <a:latin typeface="Aptos" panose="020B0004020202020204" pitchFamily="34" charset="0"/>
                        </a:rPr>
                        <a:t>Apollo Tenant-</a:t>
                      </a:r>
                      <a:r>
                        <a:rPr lang="en-US" sz="900" b="0" i="0" u="none" strike="noStrike">
                          <a:solidFill>
                            <a:srgbClr val="000000"/>
                          </a:solidFill>
                          <a:effectLst/>
                          <a:latin typeface="Aptos" panose="020B0004020202020204" pitchFamily="34" charset="0"/>
                        </a:rPr>
                        <a:t> Landlord approved Sublease and tenant is now current.  Monitoring for future AR issues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62344213"/>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9176 Red Branch (3md00001)</a:t>
                      </a:r>
                    </a:p>
                  </a:txBody>
                  <a:tcPr marL="0" marR="0" marT="0" marB="0" anchor="ctr">
                    <a:lnL>
                      <a:noFill/>
                    </a:lnL>
                    <a:lnR>
                      <a:noFill/>
                    </a:lnR>
                    <a:lnT>
                      <a:noFill/>
                    </a:lnT>
                    <a:lnB>
                      <a:noFill/>
                    </a:lnB>
                    <a:solidFill>
                      <a:srgbClr val="FFEED3"/>
                    </a:solidFill>
                  </a:tcPr>
                </a:tc>
                <a:tc>
                  <a:txBody>
                    <a:bodyPr/>
                    <a:lstStyle/>
                    <a:p>
                      <a:pPr algn="l" fontAlgn="ctr"/>
                      <a:r>
                        <a:rPr lang="de-DE" sz="900" b="0" i="0" u="none" strike="noStrike">
                          <a:solidFill>
                            <a:srgbClr val="000000"/>
                          </a:solidFill>
                          <a:effectLst/>
                          <a:latin typeface="Aptos" panose="020B0004020202020204" pitchFamily="34" charset="0"/>
                        </a:rPr>
                        <a:t>Philip Franklin Heiliger &amp; Nany Patricia Heiliger (t0000840)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4,646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$14.04</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$525</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Watchlist Tenant, small retail TT, piano refabrications &amp; constant late payer. Current as of 1Q25 but monitoring</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1639328344"/>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4105 S Mendenhall Road (3tn00010)</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KPower Global Logistics, LLC</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4</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      102,500 </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$3.24</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$79,219</a:t>
                      </a:r>
                    </a:p>
                  </a:txBody>
                  <a:tcPr marL="0" marR="0" marT="0" marB="0" anchor="ctr">
                    <a:lnL>
                      <a:noFill/>
                    </a:lnL>
                    <a:lnR>
                      <a:noFill/>
                    </a:lnR>
                    <a:lnT>
                      <a:noFill/>
                    </a:lnT>
                    <a:lnB>
                      <a:noFill/>
                    </a:lnB>
                    <a:solidFill>
                      <a:srgbClr val="FFFFFF"/>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With Legal- Habitual Late Payer.  Headquarters location and collection anticipated.  Court date scheduled in 2Q25</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22306191"/>
                  </a:ext>
                </a:extLst>
              </a:tr>
              <a:tr h="0">
                <a:tc>
                  <a:txBody>
                    <a:bodyPr/>
                    <a:lstStyle/>
                    <a:p>
                      <a:pPr algn="l" fontAlgn="ctr"/>
                      <a:r>
                        <a:rPr lang="en-US" sz="900" b="0" i="0" u="none" strike="noStrike">
                          <a:solidFill>
                            <a:srgbClr val="000000"/>
                          </a:solidFill>
                          <a:effectLst/>
                          <a:latin typeface="Aptos" panose="020B0004020202020204" pitchFamily="34" charset="0"/>
                        </a:rPr>
                        <a:t>Active</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70-82 McKee Drive (3nj00019)</a:t>
                      </a:r>
                    </a:p>
                  </a:txBody>
                  <a:tcPr marL="0" marR="0" marT="0" marB="0" anchor="ctr">
                    <a:lnL>
                      <a:noFill/>
                    </a:lnL>
                    <a:lnR>
                      <a:noFill/>
                    </a:lnR>
                    <a:lnT>
                      <a:noFill/>
                    </a:lnT>
                    <a:lnB>
                      <a:noFill/>
                    </a:lnB>
                    <a:solidFill>
                      <a:srgbClr val="FFEED3"/>
                    </a:solidFill>
                  </a:tcPr>
                </a:tc>
                <a:tc>
                  <a:txBody>
                    <a:bodyPr/>
                    <a:lstStyle/>
                    <a:p>
                      <a:pPr algn="l" fontAlgn="ctr"/>
                      <a:r>
                        <a:rPr lang="en-US" sz="900" b="0" i="0" u="none" strike="noStrike">
                          <a:solidFill>
                            <a:srgbClr val="000000"/>
                          </a:solidFill>
                          <a:effectLst/>
                          <a:latin typeface="Aptos" panose="020B0004020202020204" pitchFamily="34" charset="0"/>
                        </a:rPr>
                        <a:t>Six Thirteen Originals, LLC (t0001112)</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6.0 (Light)</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         63,261 </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$12.00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3</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$0</a:t>
                      </a:r>
                    </a:p>
                  </a:txBody>
                  <a:tcPr marL="0" marR="0" marT="0" marB="0" anchor="ctr">
                    <a:lnL>
                      <a:noFill/>
                    </a:lnL>
                    <a:lnR>
                      <a:noFill/>
                    </a:lnR>
                    <a:lnT>
                      <a:noFill/>
                    </a:lnT>
                    <a:lnB>
                      <a:noFill/>
                    </a:lnB>
                    <a:solidFill>
                      <a:srgbClr val="FFEED3"/>
                    </a:solidFill>
                  </a:tcPr>
                </a:tc>
                <a:tc>
                  <a:txBody>
                    <a:bodyPr/>
                    <a:lstStyle/>
                    <a:p>
                      <a:pPr algn="ctr" fontAlgn="ctr"/>
                      <a:r>
                        <a:rPr lang="en-US" sz="900" b="0" i="0" u="none" strike="noStrike">
                          <a:solidFill>
                            <a:srgbClr val="000000"/>
                          </a:solidFill>
                          <a:effectLst/>
                          <a:latin typeface="Aptos" panose="020B0004020202020204" pitchFamily="34" charset="0"/>
                        </a:rPr>
                        <a:t>$4,981</a:t>
                      </a:r>
                    </a:p>
                  </a:txBody>
                  <a:tcPr marL="0" marR="0" marT="0" marB="0" anchor="ctr">
                    <a:lnL>
                      <a:noFill/>
                    </a:lnL>
                    <a:lnR>
                      <a:noFill/>
                    </a:lnR>
                    <a:lnT>
                      <a:noFill/>
                    </a:lnT>
                    <a:lnB>
                      <a:noFill/>
                    </a:lnB>
                    <a:solidFill>
                      <a:srgbClr val="FFEED3"/>
                    </a:solidFill>
                  </a:tcPr>
                </a:tc>
                <a:tc>
                  <a:txBody>
                    <a:bodyPr/>
                    <a:lstStyle/>
                    <a:p>
                      <a:pPr algn="l" fontAlgn="ctr"/>
                      <a:r>
                        <a:rPr lang="en-US" sz="900" b="1" i="0" u="none" strike="noStrike">
                          <a:solidFill>
                            <a:srgbClr val="000000"/>
                          </a:solidFill>
                          <a:effectLst/>
                          <a:latin typeface="Aptos" panose="020B0004020202020204" pitchFamily="34" charset="0"/>
                        </a:rPr>
                        <a:t>NYL Tenant-</a:t>
                      </a:r>
                      <a:r>
                        <a:rPr lang="en-US" sz="900" b="0" i="0" u="none" strike="noStrike">
                          <a:solidFill>
                            <a:srgbClr val="000000"/>
                          </a:solidFill>
                          <a:effectLst/>
                          <a:latin typeface="Aptos" panose="020B0004020202020204" pitchFamily="34" charset="0"/>
                        </a:rPr>
                        <a:t> TT current but for late fees.  3 NSFs in 4Q24- Watch listing for future AR issues.</a:t>
                      </a:r>
                    </a:p>
                  </a:txBody>
                  <a:tcPr marL="0" marR="0" marT="0" marB="0" anchor="ctr">
                    <a:lnL>
                      <a:noFill/>
                    </a:lnL>
                    <a:lnR>
                      <a:noFill/>
                    </a:lnR>
                    <a:lnT>
                      <a:noFill/>
                    </a:lnT>
                    <a:lnB>
                      <a:noFill/>
                    </a:lnB>
                    <a:solidFill>
                      <a:srgbClr val="FFEED3"/>
                    </a:solidFill>
                  </a:tcPr>
                </a:tc>
                <a:extLst>
                  <a:ext uri="{0D108BD9-81ED-4DB2-BD59-A6C34878D82A}">
                    <a16:rowId xmlns:a16="http://schemas.microsoft.com/office/drawing/2014/main" val="334547947"/>
                  </a:ext>
                </a:extLst>
              </a:tr>
            </a:tbl>
          </a:graphicData>
        </a:graphic>
      </p:graphicFrame>
    </p:spTree>
    <p:extLst>
      <p:ext uri="{BB962C8B-B14F-4D97-AF65-F5344CB8AC3E}">
        <p14:creationId xmlns:p14="http://schemas.microsoft.com/office/powerpoint/2010/main" val="55440411"/>
      </p:ext>
    </p:extLst>
  </p:cSld>
  <p:clrMapOvr>
    <a:masterClrMapping/>
  </p:clrMapOvr>
  <p:extLst>
    <p:ext uri="{6950BFC3-D8DA-4A85-94F7-54DA5524770B}">
      <p188:commentRel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DBB-0580-1B29-185B-CCE354892330}"/>
              </a:ext>
            </a:extLst>
          </p:cNvPr>
          <p:cNvSpPr>
            <a:spLocks noGrp="1"/>
          </p:cNvSpPr>
          <p:nvPr>
            <p:ph type="title"/>
          </p:nvPr>
        </p:nvSpPr>
        <p:spPr/>
        <p:txBody>
          <a:bodyPr/>
          <a:lstStyle/>
          <a:p>
            <a:r>
              <a:rPr lang="en-US"/>
              <a:t>AR Monitoring | </a:t>
            </a:r>
            <a:r>
              <a:rPr lang="en-US" b="0"/>
              <a:t>Loan Pools</a:t>
            </a:r>
          </a:p>
        </p:txBody>
      </p:sp>
      <p:sp>
        <p:nvSpPr>
          <p:cNvPr id="7" name="TextBox 6">
            <a:extLst>
              <a:ext uri="{FF2B5EF4-FFF2-40B4-BE49-F238E27FC236}">
                <a16:creationId xmlns:a16="http://schemas.microsoft.com/office/drawing/2014/main" id="{95E18AEF-AD83-DE6E-BC03-6F4C69AD6CE4}"/>
              </a:ext>
            </a:extLst>
          </p:cNvPr>
          <p:cNvSpPr txBox="1"/>
          <p:nvPr/>
        </p:nvSpPr>
        <p:spPr>
          <a:xfrm>
            <a:off x="762554" y="1231787"/>
            <a:ext cx="6828870" cy="3647152"/>
          </a:xfrm>
          <a:prstGeom prst="rect">
            <a:avLst/>
          </a:prstGeom>
          <a:solidFill>
            <a:schemeClr val="bg1">
              <a:lumMod val="95000"/>
            </a:schemeClr>
          </a:solidFill>
        </p:spPr>
        <p:txBody>
          <a:bodyPr wrap="square" lIns="91440" tIns="45720" rIns="91440" bIns="45720" anchor="t">
            <a:spAutoFit/>
          </a:bodyPr>
          <a:lstStyle/>
          <a:p>
            <a:pPr marL="171450" indent="-171450">
              <a:buClr>
                <a:srgbClr val="FEAB21"/>
              </a:buClr>
              <a:buFont typeface="Wingdings" panose="05000000000000000000" pitchFamily="2" charset="2"/>
              <a:buChar char="§"/>
            </a:pPr>
            <a:r>
              <a:rPr lang="en-US" sz="1000" b="1">
                <a:solidFill>
                  <a:schemeClr val="tx2"/>
                </a:solidFill>
                <a:latin typeface="Aptos"/>
                <a:ea typeface="Lato Medium"/>
                <a:cs typeface="Lato Medium"/>
              </a:rPr>
              <a:t>The Apollo Loan</a:t>
            </a:r>
            <a:r>
              <a:rPr lang="en-US" sz="1000">
                <a:solidFill>
                  <a:schemeClr val="tx2"/>
                </a:solidFill>
                <a:latin typeface="Aptos"/>
                <a:ea typeface="Lato Medium"/>
                <a:cs typeface="Lato Medium"/>
              </a:rPr>
              <a:t> has 2 tenants that are being monitored </a:t>
            </a:r>
            <a:endParaRPr lang="en-US" sz="2800">
              <a:solidFill>
                <a:schemeClr val="tx2"/>
              </a:solidFill>
            </a:endParaRP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Blackbeard Marine, </a:t>
            </a:r>
            <a:r>
              <a:rPr lang="en-US" sz="1000">
                <a:solidFill>
                  <a:schemeClr val="tx2"/>
                </a:solidFill>
                <a:latin typeface="Aptos"/>
                <a:ea typeface="Lato Medium"/>
                <a:cs typeface="Lato Medium"/>
              </a:rPr>
              <a:t>2200 Chemsearch, Texas</a:t>
            </a:r>
            <a:endParaRPr lang="en-US" sz="2800">
              <a:solidFill>
                <a:schemeClr val="tx2"/>
              </a:solidFill>
              <a:latin typeface="Calibri"/>
              <a:ea typeface="Lato Medium"/>
              <a:cs typeface="Calibri"/>
            </a:endParaRP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4</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TT Vacated and lawsuit filed to attempt collection</a:t>
            </a: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Gorilla Rides,</a:t>
            </a:r>
            <a:r>
              <a:rPr lang="en-US" sz="1000">
                <a:solidFill>
                  <a:schemeClr val="tx2"/>
                </a:solidFill>
                <a:latin typeface="Aptos"/>
                <a:ea typeface="Lato Medium"/>
                <a:cs typeface="Lato Medium"/>
              </a:rPr>
              <a:t> 4390 </a:t>
            </a:r>
            <a:r>
              <a:rPr lang="en-US" sz="1000" err="1">
                <a:solidFill>
                  <a:schemeClr val="tx2"/>
                </a:solidFill>
                <a:latin typeface="Aptos"/>
                <a:ea typeface="Lato Medium"/>
                <a:cs typeface="Lato Medium"/>
              </a:rPr>
              <a:t>Westroads</a:t>
            </a:r>
            <a:r>
              <a:rPr lang="en-US" sz="1000">
                <a:solidFill>
                  <a:schemeClr val="tx2"/>
                </a:solidFill>
                <a:latin typeface="Aptos"/>
                <a:ea typeface="Lato Medium"/>
                <a:cs typeface="Lato Medium"/>
              </a:rPr>
              <a:t>, Florida</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3</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LL approved sublease and now TT is current</a:t>
            </a:r>
          </a:p>
          <a:p>
            <a:pPr marL="1694815" lvl="2" indent="-171450">
              <a:buClr>
                <a:srgbClr val="FEAB21"/>
              </a:buClr>
              <a:buFont typeface="Wingdings" panose="05000000000000000000" pitchFamily="2" charset="2"/>
              <a:buChar char="§"/>
            </a:pPr>
            <a:endParaRPr lang="en-US" sz="1000" b="1">
              <a:solidFill>
                <a:schemeClr val="tx2"/>
              </a:solidFill>
              <a:latin typeface="Aptos"/>
              <a:ea typeface="Lato Medium"/>
              <a:cs typeface="Lato Medium"/>
            </a:endParaRPr>
          </a:p>
          <a:p>
            <a:pPr marL="171450" indent="-171450">
              <a:buClr>
                <a:srgbClr val="FEAB21"/>
              </a:buClr>
              <a:buFont typeface="Arial" panose="05000000000000000000" pitchFamily="2" charset="2"/>
              <a:buChar char="•"/>
            </a:pPr>
            <a:r>
              <a:rPr lang="en-US" sz="1000" b="1">
                <a:solidFill>
                  <a:schemeClr val="tx2"/>
                </a:solidFill>
                <a:latin typeface="Aptos"/>
                <a:ea typeface="Lato Medium"/>
                <a:cs typeface="Lato Medium"/>
              </a:rPr>
              <a:t>The Blackstone Loan </a:t>
            </a:r>
            <a:r>
              <a:rPr lang="en-US" sz="1050">
                <a:solidFill>
                  <a:schemeClr val="tx2"/>
                </a:solidFill>
                <a:latin typeface="Aptos"/>
                <a:ea typeface="Lato Medium"/>
                <a:cs typeface="Lato Medium"/>
              </a:rPr>
              <a:t>has 3 tenants that are being monitored </a:t>
            </a:r>
            <a:endParaRPr lang="en-US" sz="2800">
              <a:solidFill>
                <a:schemeClr val="tx2"/>
              </a:solidFill>
            </a:endParaRP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BES Associates,</a:t>
            </a:r>
            <a:r>
              <a:rPr lang="en-US" sz="1000">
                <a:solidFill>
                  <a:schemeClr val="tx2"/>
                </a:solidFill>
                <a:latin typeface="Aptos"/>
                <a:ea typeface="Lato Medium"/>
                <a:cs typeface="Lato Medium"/>
              </a:rPr>
              <a:t> 12900 NW 38th Ave, Florida</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3</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Watchlist tenant but no major balance issues as of 1Q 25</a:t>
            </a:r>
            <a:endParaRPr lang="en-US" sz="1000" b="1">
              <a:solidFill>
                <a:schemeClr val="tx2"/>
              </a:solidFill>
              <a:latin typeface="Aptos"/>
              <a:ea typeface="Lato Medium"/>
              <a:cs typeface="Lato Medium"/>
            </a:endParaRP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Vision Technologies, </a:t>
            </a:r>
            <a:r>
              <a:rPr lang="en-US" sz="1000">
                <a:solidFill>
                  <a:schemeClr val="tx2"/>
                </a:solidFill>
                <a:latin typeface="Aptos"/>
                <a:ea typeface="Lato Medium"/>
                <a:cs typeface="Lato Medium"/>
              </a:rPr>
              <a:t>6704 Curtis, Baltimore</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2</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CAM related, AM verifying accuracy of charges</a:t>
            </a:r>
          </a:p>
          <a:p>
            <a:pPr marL="932815" lvl="1" indent="-171450">
              <a:buClr>
                <a:srgbClr val="FEAB21"/>
              </a:buClr>
              <a:buFont typeface="Courier New" panose="05000000000000000000" pitchFamily="2" charset="2"/>
              <a:buChar char="o"/>
            </a:pPr>
            <a:r>
              <a:rPr lang="en-US" sz="1000" b="1" err="1">
                <a:solidFill>
                  <a:schemeClr val="tx2"/>
                </a:solidFill>
                <a:latin typeface="Aptos"/>
                <a:ea typeface="Lato Medium"/>
                <a:cs typeface="Lato Medium"/>
              </a:rPr>
              <a:t>Northstar</a:t>
            </a:r>
            <a:r>
              <a:rPr lang="en-US" sz="1000" b="1">
                <a:solidFill>
                  <a:schemeClr val="tx2"/>
                </a:solidFill>
                <a:latin typeface="Aptos"/>
                <a:ea typeface="Lato Medium"/>
                <a:cs typeface="Lato Medium"/>
              </a:rPr>
              <a:t> Trading, </a:t>
            </a:r>
            <a:r>
              <a:rPr lang="en-US" sz="1000">
                <a:solidFill>
                  <a:schemeClr val="tx2"/>
                </a:solidFill>
                <a:latin typeface="Aptos"/>
                <a:ea typeface="Lato Medium"/>
                <a:cs typeface="Lato Medium"/>
              </a:rPr>
              <a:t>3380 Grand Ave, Chicago</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2</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CAM related, TT disputing PY insurance charge, balance late fees likely not collectable</a:t>
            </a:r>
          </a:p>
          <a:p>
            <a:pPr marL="171450" indent="-171450">
              <a:buClr>
                <a:srgbClr val="FEAB21"/>
              </a:buClr>
              <a:buFont typeface="Arial" panose="05000000000000000000" pitchFamily="2" charset="2"/>
              <a:buChar char="•"/>
            </a:pPr>
            <a:endParaRPr lang="en-US" sz="1000" b="1">
              <a:solidFill>
                <a:schemeClr val="tx2"/>
              </a:solidFill>
              <a:latin typeface="Aptos"/>
              <a:ea typeface="Lato Medium"/>
              <a:cs typeface="Lato Medium"/>
            </a:endParaRPr>
          </a:p>
          <a:p>
            <a:pPr marL="171450" indent="-171450">
              <a:buClr>
                <a:srgbClr val="FEAB21"/>
              </a:buClr>
              <a:buFont typeface="Arial" panose="05000000000000000000" pitchFamily="2" charset="2"/>
              <a:buChar char="•"/>
            </a:pPr>
            <a:r>
              <a:rPr lang="en-US" sz="1000" b="1">
                <a:solidFill>
                  <a:schemeClr val="tx2"/>
                </a:solidFill>
                <a:latin typeface="Aptos"/>
                <a:ea typeface="Lato Medium"/>
                <a:cs typeface="Lato Medium"/>
              </a:rPr>
              <a:t>The New York Life Loan </a:t>
            </a:r>
            <a:r>
              <a:rPr lang="en-US" sz="1050">
                <a:solidFill>
                  <a:schemeClr val="tx2"/>
                </a:solidFill>
                <a:latin typeface="Aptos"/>
                <a:ea typeface="Lato Medium"/>
                <a:cs typeface="Lato Medium"/>
              </a:rPr>
              <a:t>has 1 tenant that are being monitored </a:t>
            </a:r>
            <a:endParaRPr lang="en-US" sz="2800">
              <a:solidFill>
                <a:schemeClr val="tx2"/>
              </a:solidFill>
            </a:endParaRPr>
          </a:p>
          <a:p>
            <a:pPr marL="932815" lvl="1" indent="-171450">
              <a:buClr>
                <a:srgbClr val="FEAB21"/>
              </a:buClr>
              <a:buFont typeface="Courier New" panose="05000000000000000000" pitchFamily="2" charset="2"/>
              <a:buChar char="o"/>
            </a:pPr>
            <a:r>
              <a:rPr lang="en-US" sz="1000" b="1">
                <a:solidFill>
                  <a:schemeClr val="tx2"/>
                </a:solidFill>
                <a:latin typeface="Aptos"/>
                <a:ea typeface="Lato Medium"/>
                <a:cs typeface="Lato Medium"/>
              </a:rPr>
              <a:t>Six Thirteen Originals, </a:t>
            </a:r>
            <a:r>
              <a:rPr lang="en-US" sz="1000">
                <a:solidFill>
                  <a:schemeClr val="tx2"/>
                </a:solidFill>
                <a:latin typeface="Aptos"/>
                <a:ea typeface="Lato Medium"/>
                <a:cs typeface="Lato Medium"/>
              </a:rPr>
              <a:t>70-82 McKee Drive, Northern NJ</a:t>
            </a: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Level 3 </a:t>
            </a:r>
            <a:endParaRPr lang="en-US" sz="1000">
              <a:solidFill>
                <a:schemeClr val="tx2"/>
              </a:solidFill>
              <a:latin typeface="Aptos" panose="020B0004020202020204" pitchFamily="34" charset="0"/>
              <a:ea typeface="Lato Medium" panose="020F0502020204030203" pitchFamily="34" charset="0"/>
              <a:cs typeface="Lato Medium" panose="020F0502020204030203" pitchFamily="34" charset="0"/>
            </a:endParaRPr>
          </a:p>
          <a:p>
            <a:pPr marL="1694815" lvl="2" indent="-171450">
              <a:buClr>
                <a:srgbClr val="FEAB21"/>
              </a:buClr>
              <a:buFont typeface="Wingdings" panose="05000000000000000000" pitchFamily="2" charset="2"/>
              <a:buChar char="§"/>
            </a:pPr>
            <a:r>
              <a:rPr lang="en-US" sz="1000">
                <a:solidFill>
                  <a:schemeClr val="tx2"/>
                </a:solidFill>
                <a:latin typeface="Aptos"/>
                <a:ea typeface="Lato Medium"/>
                <a:cs typeface="Lato Medium"/>
              </a:rPr>
              <a:t>Multiple NSF's in 2024, no major balance issues as of 1Q 25 </a:t>
            </a:r>
          </a:p>
        </p:txBody>
      </p:sp>
      <p:graphicFrame>
        <p:nvGraphicFramePr>
          <p:cNvPr id="5" name="Table 4">
            <a:extLst>
              <a:ext uri="{FF2B5EF4-FFF2-40B4-BE49-F238E27FC236}">
                <a16:creationId xmlns:a16="http://schemas.microsoft.com/office/drawing/2014/main" id="{E61831EA-C99D-C0C8-9AFE-D07E24E5E70F}"/>
              </a:ext>
            </a:extLst>
          </p:cNvPr>
          <p:cNvGraphicFramePr>
            <a:graphicFrameLocks noGrp="1"/>
          </p:cNvGraphicFramePr>
          <p:nvPr/>
        </p:nvGraphicFramePr>
        <p:xfrm>
          <a:off x="762554" y="5237882"/>
          <a:ext cx="10876998" cy="1325580"/>
        </p:xfrm>
        <a:graphic>
          <a:graphicData uri="http://schemas.openxmlformats.org/drawingml/2006/table">
            <a:tbl>
              <a:tblPr/>
              <a:tblGrid>
                <a:gridCol w="1487820">
                  <a:extLst>
                    <a:ext uri="{9D8B030D-6E8A-4147-A177-3AD203B41FA5}">
                      <a16:colId xmlns:a16="http://schemas.microsoft.com/office/drawing/2014/main" val="823234364"/>
                    </a:ext>
                  </a:extLst>
                </a:gridCol>
                <a:gridCol w="2210061">
                  <a:extLst>
                    <a:ext uri="{9D8B030D-6E8A-4147-A177-3AD203B41FA5}">
                      <a16:colId xmlns:a16="http://schemas.microsoft.com/office/drawing/2014/main" val="3866019254"/>
                    </a:ext>
                  </a:extLst>
                </a:gridCol>
                <a:gridCol w="1372264">
                  <a:extLst>
                    <a:ext uri="{9D8B030D-6E8A-4147-A177-3AD203B41FA5}">
                      <a16:colId xmlns:a16="http://schemas.microsoft.com/office/drawing/2014/main" val="4284768311"/>
                    </a:ext>
                  </a:extLst>
                </a:gridCol>
                <a:gridCol w="2325617">
                  <a:extLst>
                    <a:ext uri="{9D8B030D-6E8A-4147-A177-3AD203B41FA5}">
                      <a16:colId xmlns:a16="http://schemas.microsoft.com/office/drawing/2014/main" val="830479082"/>
                    </a:ext>
                  </a:extLst>
                </a:gridCol>
                <a:gridCol w="693359">
                  <a:extLst>
                    <a:ext uri="{9D8B030D-6E8A-4147-A177-3AD203B41FA5}">
                      <a16:colId xmlns:a16="http://schemas.microsoft.com/office/drawing/2014/main" val="4086395713"/>
                    </a:ext>
                  </a:extLst>
                </a:gridCol>
                <a:gridCol w="693359">
                  <a:extLst>
                    <a:ext uri="{9D8B030D-6E8A-4147-A177-3AD203B41FA5}">
                      <a16:colId xmlns:a16="http://schemas.microsoft.com/office/drawing/2014/main" val="3063249000"/>
                    </a:ext>
                  </a:extLst>
                </a:gridCol>
                <a:gridCol w="693359">
                  <a:extLst>
                    <a:ext uri="{9D8B030D-6E8A-4147-A177-3AD203B41FA5}">
                      <a16:colId xmlns:a16="http://schemas.microsoft.com/office/drawing/2014/main" val="2187767180"/>
                    </a:ext>
                  </a:extLst>
                </a:gridCol>
                <a:gridCol w="707800">
                  <a:extLst>
                    <a:ext uri="{9D8B030D-6E8A-4147-A177-3AD203B41FA5}">
                      <a16:colId xmlns:a16="http://schemas.microsoft.com/office/drawing/2014/main" val="3340601161"/>
                    </a:ext>
                  </a:extLst>
                </a:gridCol>
                <a:gridCol w="693359">
                  <a:extLst>
                    <a:ext uri="{9D8B030D-6E8A-4147-A177-3AD203B41FA5}">
                      <a16:colId xmlns:a16="http://schemas.microsoft.com/office/drawing/2014/main" val="770439908"/>
                    </a:ext>
                  </a:extLst>
                </a:gridCol>
              </a:tblGrid>
              <a:tr h="308358">
                <a:tc>
                  <a:txBody>
                    <a:bodyPr/>
                    <a:lstStyle/>
                    <a:p>
                      <a:pPr algn="l" fontAlgn="b"/>
                      <a:r>
                        <a:rPr lang="en-US" sz="900" b="1" i="0" u="none" strike="noStrike">
                          <a:solidFill>
                            <a:srgbClr val="000000"/>
                          </a:solidFill>
                          <a:effectLst/>
                          <a:latin typeface="Aptos" panose="020B0004020202020204" pitchFamily="34" charset="0"/>
                        </a:rPr>
                        <a:t>Lender</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Property</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Market</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Lease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Area</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l" fontAlgn="b"/>
                      <a:r>
                        <a:rPr lang="en-US" sz="900" b="1" i="0" u="none" strike="noStrike">
                          <a:solidFill>
                            <a:srgbClr val="000000"/>
                          </a:solidFill>
                          <a:effectLst/>
                          <a:latin typeface="Aptos" panose="020B0004020202020204" pitchFamily="34" charset="0"/>
                        </a:rPr>
                        <a:t>Q4 24 Tenant Risk</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l" fontAlgn="b"/>
                      <a:r>
                        <a:rPr lang="en-US" sz="900" b="1" i="0" u="none" strike="noStrike">
                          <a:solidFill>
                            <a:srgbClr val="000000"/>
                          </a:solidFill>
                          <a:effectLst/>
                          <a:latin typeface="Aptos" panose="020B0004020202020204" pitchFamily="34" charset="0"/>
                        </a:rPr>
                        <a:t>0-60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900" b="1" i="0" u="none" strike="noStrike">
                          <a:solidFill>
                            <a:srgbClr val="000000"/>
                          </a:solidFill>
                          <a:effectLst/>
                          <a:latin typeface="Aptos" panose="020B0004020202020204" pitchFamily="34" charset="0"/>
                        </a:rPr>
                        <a:t>60+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r>
                        <a:rPr lang="en-US" sz="900" b="1" i="0" u="none" strike="noStrike">
                          <a:solidFill>
                            <a:srgbClr val="000000"/>
                          </a:solidFill>
                          <a:effectLst/>
                          <a:latin typeface="Aptos" panose="020B0004020202020204" pitchFamily="34" charset="0"/>
                        </a:rPr>
                        <a:t>Total Owed</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3076158697"/>
                  </a:ext>
                </a:extLst>
              </a:tr>
              <a:tr h="190729">
                <a:tc>
                  <a:txBody>
                    <a:bodyPr/>
                    <a:lstStyle/>
                    <a:p>
                      <a:pPr algn="l" fontAlgn="b"/>
                      <a:r>
                        <a:rPr lang="en-US" sz="900" b="0" i="0" u="none" strike="noStrike">
                          <a:solidFill>
                            <a:srgbClr val="000000"/>
                          </a:solidFill>
                          <a:effectLst/>
                          <a:latin typeface="Aptos" panose="020B0004020202020204" pitchFamily="34" charset="0"/>
                        </a:rPr>
                        <a:t>Apollo</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2220 Chemsearch Blvd (3tx00004)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Texas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Blackbeard Marine, Inc. (t0000980)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38,667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$0 </a:t>
                      </a:r>
                    </a:p>
                  </a:txBody>
                  <a:tcPr marL="0" marR="0" marT="0" marB="0" anchor="b">
                    <a:lnL>
                      <a:noFill/>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$255,974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$255,974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721830232"/>
                  </a:ext>
                </a:extLst>
              </a:tr>
              <a:tr h="190729">
                <a:tc>
                  <a:txBody>
                    <a:bodyPr/>
                    <a:lstStyle/>
                    <a:p>
                      <a:pPr algn="l" fontAlgn="b"/>
                      <a:r>
                        <a:rPr lang="en-US" sz="900" b="0" i="0" u="none" strike="noStrike">
                          <a:solidFill>
                            <a:srgbClr val="000000"/>
                          </a:solidFill>
                          <a:effectLst/>
                          <a:latin typeface="Aptos" panose="020B0004020202020204" pitchFamily="34" charset="0"/>
                        </a:rPr>
                        <a:t>New York Life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70-82 McKee Drive (3nj00019)</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Northern NJ</a:t>
                      </a:r>
                    </a:p>
                  </a:txBody>
                  <a:tcPr marL="0" marR="0"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Six Thirteen Originals, LLC (t0001112)</a:t>
                      </a:r>
                    </a:p>
                  </a:txBody>
                  <a:tcPr marL="0" marR="0" marT="0" marB="0" anchor="ctr">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63,261 </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3</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$45,773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$4,383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$50,156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56339992"/>
                  </a:ext>
                </a:extLst>
              </a:tr>
              <a:tr h="158941">
                <a:tc>
                  <a:txBody>
                    <a:bodyPr/>
                    <a:lstStyle/>
                    <a:p>
                      <a:pPr algn="l" fontAlgn="b"/>
                      <a:r>
                        <a:rPr lang="en-US" sz="900" b="0" i="0" u="none" strike="noStrike">
                          <a:solidFill>
                            <a:srgbClr val="000000"/>
                          </a:solidFill>
                          <a:effectLst/>
                          <a:latin typeface="Aptos" panose="020B0004020202020204" pitchFamily="34" charset="0"/>
                        </a:rPr>
                        <a:t>Blackstone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12900 NW 38th Ave (3fl00010)</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Florida</a:t>
                      </a:r>
                    </a:p>
                  </a:txBody>
                  <a:tcPr marL="0" marR="0"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BES Associates, Corp. (t0001165)</a:t>
                      </a:r>
                    </a:p>
                  </a:txBody>
                  <a:tcPr marL="0" marR="0" marT="0" marB="0" anchor="ctr">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25,050 </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3</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$20,355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$2,041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$22,396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50046691"/>
                  </a:ext>
                </a:extLst>
              </a:tr>
              <a:tr h="158941">
                <a:tc>
                  <a:txBody>
                    <a:bodyPr/>
                    <a:lstStyle/>
                    <a:p>
                      <a:pPr algn="l" fontAlgn="b"/>
                      <a:r>
                        <a:rPr lang="en-US" sz="900" b="0" i="0" u="none" strike="noStrike">
                          <a:solidFill>
                            <a:srgbClr val="000000"/>
                          </a:solidFill>
                          <a:effectLst/>
                          <a:latin typeface="Aptos" panose="020B0004020202020204" pitchFamily="34" charset="0"/>
                        </a:rPr>
                        <a:t>Apollo</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4390 Westroads Drive (3fl00006)</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Florida</a:t>
                      </a:r>
                    </a:p>
                  </a:txBody>
                  <a:tcPr marL="0" marR="0"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Gorilla Rides LLC (t0001010)</a:t>
                      </a:r>
                    </a:p>
                  </a:txBody>
                  <a:tcPr marL="0" marR="0" marT="0" marB="0" anchor="ctr">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17,280 </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3</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($201)</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$0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($201)</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056789065"/>
                  </a:ext>
                </a:extLst>
              </a:tr>
              <a:tr h="158941">
                <a:tc>
                  <a:txBody>
                    <a:bodyPr/>
                    <a:lstStyle/>
                    <a:p>
                      <a:pPr algn="l" fontAlgn="b"/>
                      <a:r>
                        <a:rPr lang="en-US" sz="900" b="0" i="0" u="none" strike="noStrike">
                          <a:solidFill>
                            <a:srgbClr val="000000"/>
                          </a:solidFill>
                          <a:effectLst/>
                          <a:latin typeface="Aptos" panose="020B0004020202020204" pitchFamily="34" charset="0"/>
                        </a:rPr>
                        <a:t>Blackstone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6704 Curtis (3md00002)</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Baltimore</a:t>
                      </a:r>
                    </a:p>
                  </a:txBody>
                  <a:tcPr marL="0" marR="0"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Vision Technologies LLC (t0000936)</a:t>
                      </a:r>
                    </a:p>
                  </a:txBody>
                  <a:tcPr marL="0" marR="0" marT="0" marB="0" anchor="ctr">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48,083 </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2</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$12,607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$24,975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$37,583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857269343"/>
                  </a:ext>
                </a:extLst>
              </a:tr>
              <a:tr h="158941">
                <a:tc>
                  <a:txBody>
                    <a:bodyPr/>
                    <a:lstStyle/>
                    <a:p>
                      <a:pPr algn="l" fontAlgn="b"/>
                      <a:r>
                        <a:rPr lang="en-US" sz="900" b="0" i="0" u="none" strike="noStrike">
                          <a:solidFill>
                            <a:srgbClr val="000000"/>
                          </a:solidFill>
                          <a:effectLst/>
                          <a:latin typeface="Aptos" panose="020B0004020202020204" pitchFamily="34" charset="0"/>
                        </a:rPr>
                        <a:t>Blackstone</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3380 Grand Ave (3il00004)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Chicago</a:t>
                      </a:r>
                    </a:p>
                  </a:txBody>
                  <a:tcPr marL="0" marR="0"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sz="900" b="0" i="0" u="none" strike="noStrike">
                          <a:solidFill>
                            <a:srgbClr val="000000"/>
                          </a:solidFill>
                          <a:effectLst/>
                          <a:latin typeface="Aptos" panose="020B0004020202020204" pitchFamily="34" charset="0"/>
                        </a:rPr>
                        <a:t>Northstar Trading LLC (t0000986)</a:t>
                      </a:r>
                    </a:p>
                  </a:txBody>
                  <a:tcPr marL="0" marR="0" marT="0" marB="0" anchor="ctr">
                    <a:lnL>
                      <a:noFill/>
                    </a:lnL>
                    <a:lnR>
                      <a:noFill/>
                    </a:lnR>
                    <a:lnT>
                      <a:noFill/>
                    </a:lnT>
                    <a:lnB>
                      <a:noFill/>
                    </a:lnB>
                    <a:solidFill>
                      <a:srgbClr val="FFFFFF"/>
                    </a:solidFill>
                  </a:tcPr>
                </a:tc>
                <a:tc>
                  <a:txBody>
                    <a:bodyPr/>
                    <a:lstStyle/>
                    <a:p>
                      <a:pPr algn="l" fontAlgn="b"/>
                      <a:r>
                        <a:rPr lang="en-US" sz="900" b="0" i="0" u="none" strike="noStrike">
                          <a:solidFill>
                            <a:srgbClr val="000000"/>
                          </a:solidFill>
                          <a:effectLst/>
                          <a:latin typeface="Aptos" panose="020B0004020202020204" pitchFamily="34" charset="0"/>
                        </a:rPr>
                        <a:t>      46,156 </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2</a:t>
                      </a:r>
                    </a:p>
                  </a:txBody>
                  <a:tcPr marL="0" marR="0" marT="0"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$11,797 </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$12,345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ptos" panose="020B0004020202020204" pitchFamily="34" charset="0"/>
                        </a:rPr>
                        <a:t>$24,142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977417852"/>
                  </a:ext>
                </a:extLst>
              </a:tr>
            </a:tbl>
          </a:graphicData>
        </a:graphic>
      </p:graphicFrame>
    </p:spTree>
    <p:extLst>
      <p:ext uri="{BB962C8B-B14F-4D97-AF65-F5344CB8AC3E}">
        <p14:creationId xmlns:p14="http://schemas.microsoft.com/office/powerpoint/2010/main" val="111335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Financial Overview</a:t>
            </a:r>
          </a:p>
        </p:txBody>
      </p:sp>
    </p:spTree>
    <p:extLst>
      <p:ext uri="{BB962C8B-B14F-4D97-AF65-F5344CB8AC3E}">
        <p14:creationId xmlns:p14="http://schemas.microsoft.com/office/powerpoint/2010/main" val="4076733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CC73-B308-F103-29BB-F058443348EE}"/>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0D7FDB9-8CFD-5072-7461-11228C10326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8A8498B-F939-C84C-CD4A-D9D533782D75}"/>
              </a:ext>
            </a:extLst>
          </p:cNvPr>
          <p:cNvSpPr/>
          <p:nvPr/>
        </p:nvSpPr>
        <p:spPr>
          <a:xfrm>
            <a:off x="6715432" y="805775"/>
            <a:ext cx="4986200" cy="37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13" name="Rectangle 12">
            <a:extLst>
              <a:ext uri="{FF2B5EF4-FFF2-40B4-BE49-F238E27FC236}">
                <a16:creationId xmlns:a16="http://schemas.microsoft.com/office/drawing/2014/main" id="{BEC3E095-A804-429F-45DB-33EB77E66E99}"/>
              </a:ext>
            </a:extLst>
          </p:cNvPr>
          <p:cNvSpPr/>
          <p:nvPr/>
        </p:nvSpPr>
        <p:spPr>
          <a:xfrm>
            <a:off x="6715432" y="1179925"/>
            <a:ext cx="4986200" cy="54400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u="sng">
                <a:solidFill>
                  <a:schemeClr val="tx1"/>
                </a:solidFill>
                <a:latin typeface="Gilroy" panose="00000500000000000000"/>
                <a:cs typeface="Arial" panose="020B0604020202020204" pitchFamily="34" charset="0"/>
              </a:rPr>
              <a:t>Operating Properties:</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In Q1-25, the fund acquired 10 properties for a total cost of approximately $87M.</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total FMV of operating properties is $1,288M. Total cost (1.184M)</a:t>
            </a:r>
            <a:endParaRPr lang="en-US" sz="1050">
              <a:solidFill>
                <a:schemeClr val="tx1"/>
              </a:solidFill>
              <a:highlight>
                <a:srgbClr val="FFFF00"/>
              </a:highlight>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In Q1-25, the fund sold 1 property (631 S Royal Lane) for $9M, resulting in a $325k loss after closing.</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21 properties (3 were valued for the first time) to a total of $264.4M, reflecting a $2.9M (1.6%) value increase compared to the purchase price(or last appraisal value) of $260.3M.</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Approximately 62% of the portfolio has been appraised (based on purchase price), accumulating $100M of unrealized fair value gains since inception. </a:t>
            </a:r>
            <a:r>
              <a:rPr lang="en-US" sz="1050">
                <a:solidFill>
                  <a:schemeClr val="tx1"/>
                </a:solidFill>
                <a:latin typeface="Gilroy" panose="00000500000000000000"/>
                <a:cs typeface="Arial" panose="020B0604020202020204" pitchFamily="34" charset="0"/>
                <a:hlinkClick r:id="rId4" action="ppaction://hlinksldjump"/>
              </a:rPr>
              <a:t>(more details)</a:t>
            </a:r>
            <a:endParaRPr lang="en-US" sz="1050">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Development Portfolio:</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In Q1-25, the fund continued work on the four development deals, adding $4.3M to the work in progress. Most of the work, $3.2M, was completed at Hazel Park.</a:t>
            </a:r>
          </a:p>
          <a:p>
            <a:pPr>
              <a:spcBef>
                <a:spcPts val="600"/>
              </a:spcBef>
            </a:pPr>
            <a:r>
              <a:rPr lang="en-US" sz="1050" b="1" u="sng">
                <a:solidFill>
                  <a:schemeClr val="tx1"/>
                </a:solidFill>
                <a:latin typeface="Gilroy" panose="00000500000000000000"/>
                <a:cs typeface="Arial" panose="020B0604020202020204" pitchFamily="34" charset="0"/>
              </a:rPr>
              <a:t>Cash:</a:t>
            </a: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decrease in cash is due to being more proactive with a new approach utilizing our revolver more often. In addition, we received $2M Apollo CAPEX escrow release in January. </a:t>
            </a:r>
          </a:p>
          <a:p>
            <a:pPr>
              <a:spcBef>
                <a:spcPts val="600"/>
              </a:spcBef>
            </a:pPr>
            <a:r>
              <a:rPr lang="en-US" sz="1050" b="1" u="sng">
                <a:solidFill>
                  <a:schemeClr val="tx1"/>
                </a:solidFill>
                <a:latin typeface="Gilroy" panose="00000500000000000000"/>
                <a:cs typeface="Arial" panose="020B0604020202020204" pitchFamily="34" charset="0"/>
              </a:rPr>
              <a:t>Derivative Instruments:</a:t>
            </a: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Consists of 3 CAPs and 2 SWAPs purchased in 2022 which cover a notional amount of $182M</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decrease in FV as of March 2025 is related to the current changes in the market conditions (SOFR Interest Rate)</a:t>
            </a:r>
          </a:p>
          <a:p>
            <a:pPr marL="171450" indent="-171450">
              <a:spcBef>
                <a:spcPts val="600"/>
              </a:spcBef>
              <a:buFont typeface="Arial" panose="020B0604020202020204" pitchFamily="34" charset="0"/>
              <a:buChar char="•"/>
            </a:pPr>
            <a:endParaRPr lang="en-US" sz="1050">
              <a:solidFill>
                <a:schemeClr val="tx1"/>
              </a:solidFill>
              <a:latin typeface="Gilroy" panose="00000500000000000000"/>
              <a:cs typeface="Arial" panose="020B0604020202020204" pitchFamily="34" charset="0"/>
            </a:endParaRPr>
          </a:p>
        </p:txBody>
      </p:sp>
      <p:sp>
        <p:nvSpPr>
          <p:cNvPr id="2" name="Oval 1">
            <a:extLst>
              <a:ext uri="{FF2B5EF4-FFF2-40B4-BE49-F238E27FC236}">
                <a16:creationId xmlns:a16="http://schemas.microsoft.com/office/drawing/2014/main" id="{40E4713D-BA3F-0C0A-6192-A1DBD6C9649A}"/>
              </a:ext>
            </a:extLst>
          </p:cNvPr>
          <p:cNvSpPr/>
          <p:nvPr/>
        </p:nvSpPr>
        <p:spPr>
          <a:xfrm>
            <a:off x="500504" y="133675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A4718DBD-7B8A-1EDB-4150-B8F53C11DE4E}"/>
              </a:ext>
            </a:extLst>
          </p:cNvPr>
          <p:cNvSpPr/>
          <p:nvPr/>
        </p:nvSpPr>
        <p:spPr>
          <a:xfrm>
            <a:off x="500504" y="153207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1" name="Oval 10">
            <a:extLst>
              <a:ext uri="{FF2B5EF4-FFF2-40B4-BE49-F238E27FC236}">
                <a16:creationId xmlns:a16="http://schemas.microsoft.com/office/drawing/2014/main" id="{ABDB4CA2-1B40-5EC3-FE43-F02EFC2B76FA}"/>
              </a:ext>
            </a:extLst>
          </p:cNvPr>
          <p:cNvSpPr/>
          <p:nvPr/>
        </p:nvSpPr>
        <p:spPr>
          <a:xfrm>
            <a:off x="6473385" y="3767605"/>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4" name="Oval 13">
            <a:extLst>
              <a:ext uri="{FF2B5EF4-FFF2-40B4-BE49-F238E27FC236}">
                <a16:creationId xmlns:a16="http://schemas.microsoft.com/office/drawing/2014/main" id="{B6316D73-8132-CE10-F95D-A2F844BDBBD1}"/>
              </a:ext>
            </a:extLst>
          </p:cNvPr>
          <p:cNvSpPr/>
          <p:nvPr/>
        </p:nvSpPr>
        <p:spPr>
          <a:xfrm>
            <a:off x="6460174" y="4359811"/>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5" name="Oval 14">
            <a:extLst>
              <a:ext uri="{FF2B5EF4-FFF2-40B4-BE49-F238E27FC236}">
                <a16:creationId xmlns:a16="http://schemas.microsoft.com/office/drawing/2014/main" id="{25651D6A-3241-7394-2CE3-7257063B590A}"/>
              </a:ext>
            </a:extLst>
          </p:cNvPr>
          <p:cNvSpPr/>
          <p:nvPr/>
        </p:nvSpPr>
        <p:spPr>
          <a:xfrm>
            <a:off x="496899" y="201071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5" name="Oval 4">
            <a:extLst>
              <a:ext uri="{FF2B5EF4-FFF2-40B4-BE49-F238E27FC236}">
                <a16:creationId xmlns:a16="http://schemas.microsoft.com/office/drawing/2014/main" id="{7387A15C-FB74-09EF-F96E-12D9ACD52DAC}"/>
              </a:ext>
            </a:extLst>
          </p:cNvPr>
          <p:cNvSpPr/>
          <p:nvPr/>
        </p:nvSpPr>
        <p:spPr>
          <a:xfrm>
            <a:off x="6486799" y="5116874"/>
            <a:ext cx="212277" cy="16872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2" name="Oval 41">
            <a:extLst>
              <a:ext uri="{FF2B5EF4-FFF2-40B4-BE49-F238E27FC236}">
                <a16:creationId xmlns:a16="http://schemas.microsoft.com/office/drawing/2014/main" id="{4FD25920-D8BA-4022-7ECE-1B37D61FF7DD}"/>
              </a:ext>
            </a:extLst>
          </p:cNvPr>
          <p:cNvSpPr/>
          <p:nvPr/>
        </p:nvSpPr>
        <p:spPr>
          <a:xfrm>
            <a:off x="496899" y="268468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2" name="Oval 11">
            <a:extLst>
              <a:ext uri="{FF2B5EF4-FFF2-40B4-BE49-F238E27FC236}">
                <a16:creationId xmlns:a16="http://schemas.microsoft.com/office/drawing/2014/main" id="{A66AB13C-0724-EF51-AF28-67F67384DB9F}"/>
              </a:ext>
            </a:extLst>
          </p:cNvPr>
          <p:cNvSpPr/>
          <p:nvPr/>
        </p:nvSpPr>
        <p:spPr>
          <a:xfrm>
            <a:off x="6470687" y="1637993"/>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6" name="Title 2">
            <a:extLst>
              <a:ext uri="{FF2B5EF4-FFF2-40B4-BE49-F238E27FC236}">
                <a16:creationId xmlns:a16="http://schemas.microsoft.com/office/drawing/2014/main" id="{5BA4B2FB-CCE8-1582-8D4B-407D403B9A00}"/>
              </a:ext>
            </a:extLst>
          </p:cNvPr>
          <p:cNvSpPr txBox="1">
            <a:spLocks/>
          </p:cNvSpPr>
          <p:nvPr/>
        </p:nvSpPr>
        <p:spPr>
          <a:xfrm>
            <a:off x="457200" y="284540"/>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solidFill>
                  <a:schemeClr val="tx1"/>
                </a:solidFill>
              </a:rPr>
              <a:t>Balance Sheet</a:t>
            </a:r>
          </a:p>
        </p:txBody>
      </p:sp>
      <p:pic>
        <p:nvPicPr>
          <p:cNvPr id="7" name="Picture 6">
            <a:extLst>
              <a:ext uri="{FF2B5EF4-FFF2-40B4-BE49-F238E27FC236}">
                <a16:creationId xmlns:a16="http://schemas.microsoft.com/office/drawing/2014/main" id="{2B53649F-5F44-3B07-FDED-A835CE7BD13D}"/>
              </a:ext>
            </a:extLst>
          </p:cNvPr>
          <p:cNvPicPr>
            <a:picLocks noChangeAspect="1"/>
          </p:cNvPicPr>
          <p:nvPr/>
        </p:nvPicPr>
        <p:blipFill>
          <a:blip r:embed="rId5"/>
          <a:stretch>
            <a:fillRect/>
          </a:stretch>
        </p:blipFill>
        <p:spPr>
          <a:xfrm>
            <a:off x="753444" y="886727"/>
            <a:ext cx="5696712" cy="5761755"/>
          </a:xfrm>
          <a:prstGeom prst="rect">
            <a:avLst/>
          </a:prstGeom>
        </p:spPr>
      </p:pic>
    </p:spTree>
    <p:extLst>
      <p:ext uri="{BB962C8B-B14F-4D97-AF65-F5344CB8AC3E}">
        <p14:creationId xmlns:p14="http://schemas.microsoft.com/office/powerpoint/2010/main" val="1040719556"/>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405A-F03C-DDDC-0100-8F29BFD9BF5D}"/>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A8ECA7E-3F6E-FF12-BAC8-0EFA4EB26FE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CF35B3-004F-6879-B3AE-AFC937C12FA6}"/>
              </a:ext>
            </a:extLst>
          </p:cNvPr>
          <p:cNvSpPr/>
          <p:nvPr/>
        </p:nvSpPr>
        <p:spPr>
          <a:xfrm>
            <a:off x="500349" y="3501118"/>
            <a:ext cx="216866" cy="16971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6" name="Oval 15">
            <a:extLst>
              <a:ext uri="{FF2B5EF4-FFF2-40B4-BE49-F238E27FC236}">
                <a16:creationId xmlns:a16="http://schemas.microsoft.com/office/drawing/2014/main" id="{61A6DBEB-4DCC-1E06-2A3B-5BFB1DDE828C}"/>
              </a:ext>
            </a:extLst>
          </p:cNvPr>
          <p:cNvSpPr/>
          <p:nvPr/>
        </p:nvSpPr>
        <p:spPr>
          <a:xfrm>
            <a:off x="500349" y="4953358"/>
            <a:ext cx="216866" cy="16971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18" name="Oval 17">
            <a:extLst>
              <a:ext uri="{FF2B5EF4-FFF2-40B4-BE49-F238E27FC236}">
                <a16:creationId xmlns:a16="http://schemas.microsoft.com/office/drawing/2014/main" id="{9B7476DC-62EE-03B8-5445-387F33271FA3}"/>
              </a:ext>
            </a:extLst>
          </p:cNvPr>
          <p:cNvSpPr/>
          <p:nvPr/>
        </p:nvSpPr>
        <p:spPr>
          <a:xfrm>
            <a:off x="500349" y="5405232"/>
            <a:ext cx="216866" cy="16971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7</a:t>
            </a:r>
            <a:endParaRPr lang="en-US" sz="1200" b="1"/>
          </a:p>
        </p:txBody>
      </p:sp>
      <p:sp>
        <p:nvSpPr>
          <p:cNvPr id="20" name="Oval 19">
            <a:extLst>
              <a:ext uri="{FF2B5EF4-FFF2-40B4-BE49-F238E27FC236}">
                <a16:creationId xmlns:a16="http://schemas.microsoft.com/office/drawing/2014/main" id="{A5702591-E9D6-6E4D-DA35-887CFCA915D0}"/>
              </a:ext>
            </a:extLst>
          </p:cNvPr>
          <p:cNvSpPr/>
          <p:nvPr/>
        </p:nvSpPr>
        <p:spPr>
          <a:xfrm>
            <a:off x="6476565" y="1906707"/>
            <a:ext cx="201450" cy="19520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24" name="Oval 23">
            <a:extLst>
              <a:ext uri="{FF2B5EF4-FFF2-40B4-BE49-F238E27FC236}">
                <a16:creationId xmlns:a16="http://schemas.microsoft.com/office/drawing/2014/main" id="{9FF793C3-9AC6-8AFD-98AB-13133F369BBB}"/>
              </a:ext>
            </a:extLst>
          </p:cNvPr>
          <p:cNvSpPr/>
          <p:nvPr/>
        </p:nvSpPr>
        <p:spPr>
          <a:xfrm>
            <a:off x="6472442" y="3000495"/>
            <a:ext cx="201450" cy="19520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6</a:t>
            </a:r>
            <a:endParaRPr lang="en-US" sz="1200" b="1"/>
          </a:p>
        </p:txBody>
      </p:sp>
      <p:sp>
        <p:nvSpPr>
          <p:cNvPr id="26" name="Oval 25">
            <a:extLst>
              <a:ext uri="{FF2B5EF4-FFF2-40B4-BE49-F238E27FC236}">
                <a16:creationId xmlns:a16="http://schemas.microsoft.com/office/drawing/2014/main" id="{1DCD731D-C612-B4B5-EED3-D7B960E1AF5B}"/>
              </a:ext>
            </a:extLst>
          </p:cNvPr>
          <p:cNvSpPr/>
          <p:nvPr/>
        </p:nvSpPr>
        <p:spPr>
          <a:xfrm>
            <a:off x="6463932" y="3403517"/>
            <a:ext cx="201450" cy="195202"/>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7</a:t>
            </a:r>
            <a:endParaRPr lang="en-US" sz="1200" b="1"/>
          </a:p>
        </p:txBody>
      </p:sp>
      <p:sp>
        <p:nvSpPr>
          <p:cNvPr id="31" name="Rectangle 30">
            <a:extLst>
              <a:ext uri="{FF2B5EF4-FFF2-40B4-BE49-F238E27FC236}">
                <a16:creationId xmlns:a16="http://schemas.microsoft.com/office/drawing/2014/main" id="{C85F7AC7-9B71-D885-2A7A-A22BCDC52DFF}"/>
              </a:ext>
            </a:extLst>
          </p:cNvPr>
          <p:cNvSpPr/>
          <p:nvPr/>
        </p:nvSpPr>
        <p:spPr>
          <a:xfrm>
            <a:off x="6715432" y="805775"/>
            <a:ext cx="4986200" cy="37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32" name="Rectangle 31">
            <a:extLst>
              <a:ext uri="{FF2B5EF4-FFF2-40B4-BE49-F238E27FC236}">
                <a16:creationId xmlns:a16="http://schemas.microsoft.com/office/drawing/2014/main" id="{EB6F7781-7DAD-1124-16BA-8966E216BDFD}"/>
              </a:ext>
            </a:extLst>
          </p:cNvPr>
          <p:cNvSpPr/>
          <p:nvPr/>
        </p:nvSpPr>
        <p:spPr>
          <a:xfrm>
            <a:off x="6715432" y="1160569"/>
            <a:ext cx="4986200" cy="54400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u="sng">
                <a:solidFill>
                  <a:schemeClr val="tx1"/>
                </a:solidFill>
                <a:latin typeface="Gilroy" panose="00000500000000000000"/>
                <a:cs typeface="Arial" panose="020B0604020202020204" pitchFamily="34" charset="0"/>
              </a:rPr>
              <a:t>Loans</a:t>
            </a: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$663.5M Outstanding loans (including $72.5M Revolver + 150M Subline + 175 Term Loan + 266M </a:t>
            </a:r>
            <a:r>
              <a:rPr lang="en-US" sz="1050" err="1">
                <a:solidFill>
                  <a:schemeClr val="tx1"/>
                </a:solidFill>
                <a:latin typeface="Gilroy" panose="00000500000000000000"/>
                <a:cs typeface="Arial" panose="020B0604020202020204" pitchFamily="34" charset="0"/>
              </a:rPr>
              <a:t>Refis</a:t>
            </a:r>
            <a:r>
              <a:rPr lang="en-US" sz="1050">
                <a:solidFill>
                  <a:schemeClr val="tx1"/>
                </a:solidFill>
                <a:latin typeface="Gilroy" panose="00000500000000000000"/>
                <a:cs typeface="Arial" panose="020B0604020202020204" pitchFamily="34" charset="0"/>
              </a:rPr>
              <a:t>) , less deferred financing costs of $7.0M.</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weighted average LTC (excluding Subline) in Q1-25 was 46% (49% in Q4-24).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weighted average LTC including the Subline in Q1-25 was 58% (60% in Q4-24).</a:t>
            </a:r>
          </a:p>
          <a:p>
            <a:pPr>
              <a:spcBef>
                <a:spcPts val="600"/>
              </a:spcBef>
            </a:pPr>
            <a:r>
              <a:rPr lang="en-US" sz="1050" b="1" u="sng">
                <a:solidFill>
                  <a:schemeClr val="tx1"/>
                </a:solidFill>
                <a:latin typeface="Gilroy" panose="00000500000000000000"/>
                <a:cs typeface="Arial" panose="020B0604020202020204" pitchFamily="34" charset="0"/>
              </a:rPr>
              <a:t>Carried Interest Liability</a:t>
            </a:r>
            <a:r>
              <a:rPr lang="en-US" sz="1050">
                <a:solidFill>
                  <a:schemeClr val="tx1"/>
                </a:solidFill>
                <a:latin typeface="Gilroy" panose="00000500000000000000"/>
                <a:cs typeface="Arial" panose="020B0604020202020204" pitchFamily="34" charset="0"/>
              </a:rPr>
              <a:t> - The promote is based on 12/24 NAV, as the 3/25 promote was not approved yet. </a:t>
            </a:r>
          </a:p>
          <a:p>
            <a:pPr>
              <a:spcBef>
                <a:spcPts val="600"/>
              </a:spcBef>
            </a:pPr>
            <a:r>
              <a:rPr lang="en-US" sz="1050" b="1" u="sng">
                <a:solidFill>
                  <a:schemeClr val="tx1"/>
                </a:solidFill>
                <a:latin typeface="Gilroy" panose="00000500000000000000"/>
                <a:cs typeface="Arial" panose="020B0604020202020204" pitchFamily="34" charset="0"/>
              </a:rPr>
              <a:t>Equity – Limited Partners</a:t>
            </a: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As of 3/25 the total contributions are $565M, increase of $100M from PQ, which is 64% of the $884M Fund’s total commitments (excluding non-controlling interest commitments).</a:t>
            </a:r>
          </a:p>
          <a:p>
            <a:pPr>
              <a:spcBef>
                <a:spcPts val="600"/>
              </a:spcBef>
            </a:pPr>
            <a:r>
              <a:rPr lang="en-US" sz="1050" b="1" u="sng">
                <a:solidFill>
                  <a:schemeClr val="tx1"/>
                </a:solidFill>
                <a:latin typeface="Gilroy" panose="00000500000000000000"/>
                <a:cs typeface="Arial" panose="020B0604020202020204" pitchFamily="34" charset="0"/>
              </a:rPr>
              <a:t>Non-Controlling Interest</a:t>
            </a: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$40.1M related to Morgan Stanley investors, represents 49% out of the equity of NWBC JV.</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$3.0M related to the partners in the 3 development JVs, (majority $1.9M Joyce Kilmer), represent 10% of the equity in those entities</a:t>
            </a:r>
          </a:p>
          <a:p>
            <a:pPr marL="171450" indent="-171450">
              <a:spcBef>
                <a:spcPts val="600"/>
              </a:spcBef>
              <a:buFont typeface="Arial" panose="020B0604020202020204" pitchFamily="34" charset="0"/>
              <a:buChar char="•"/>
            </a:pP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endParaRPr lang="en-US" sz="1050">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endParaRPr lang="en-US" sz="1050">
              <a:solidFill>
                <a:schemeClr val="tx1"/>
              </a:solidFill>
              <a:latin typeface="Gilroy" panose="00000500000000000000"/>
              <a:cs typeface="Arial" panose="020B0604020202020204" pitchFamily="34" charset="0"/>
            </a:endParaRPr>
          </a:p>
        </p:txBody>
      </p:sp>
      <p:sp>
        <p:nvSpPr>
          <p:cNvPr id="41" name="Title 2">
            <a:extLst>
              <a:ext uri="{FF2B5EF4-FFF2-40B4-BE49-F238E27FC236}">
                <a16:creationId xmlns:a16="http://schemas.microsoft.com/office/drawing/2014/main" id="{74D5FEA5-4AC7-404C-968B-EAC96E75ADA1}"/>
              </a:ext>
            </a:extLst>
          </p:cNvPr>
          <p:cNvSpPr txBox="1">
            <a:spLocks/>
          </p:cNvSpPr>
          <p:nvPr/>
        </p:nvSpPr>
        <p:spPr>
          <a:xfrm>
            <a:off x="457200" y="284540"/>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solidFill>
                  <a:schemeClr val="tx1"/>
                </a:solidFill>
              </a:rPr>
              <a:t>Balance Sheet</a:t>
            </a:r>
          </a:p>
        </p:txBody>
      </p:sp>
      <p:pic>
        <p:nvPicPr>
          <p:cNvPr id="2" name="Picture 1">
            <a:extLst>
              <a:ext uri="{FF2B5EF4-FFF2-40B4-BE49-F238E27FC236}">
                <a16:creationId xmlns:a16="http://schemas.microsoft.com/office/drawing/2014/main" id="{5D497127-6937-B036-9DAE-250123F90ACF}"/>
              </a:ext>
            </a:extLst>
          </p:cNvPr>
          <p:cNvPicPr>
            <a:picLocks noChangeAspect="1"/>
          </p:cNvPicPr>
          <p:nvPr/>
        </p:nvPicPr>
        <p:blipFill>
          <a:blip r:embed="rId3"/>
          <a:stretch>
            <a:fillRect/>
          </a:stretch>
        </p:blipFill>
        <p:spPr>
          <a:xfrm>
            <a:off x="753444" y="886727"/>
            <a:ext cx="5696712" cy="5761755"/>
          </a:xfrm>
          <a:prstGeom prst="rect">
            <a:avLst/>
          </a:prstGeom>
        </p:spPr>
      </p:pic>
    </p:spTree>
    <p:extLst>
      <p:ext uri="{BB962C8B-B14F-4D97-AF65-F5344CB8AC3E}">
        <p14:creationId xmlns:p14="http://schemas.microsoft.com/office/powerpoint/2010/main" val="92654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1628A-58DD-7EF6-378F-E00D135CF251}"/>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5D722F8F-AD3D-912A-0280-016937ABA0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49B77BA-F40D-AECB-2D6F-EEAA163CD4D5}"/>
              </a:ext>
            </a:extLst>
          </p:cNvPr>
          <p:cNvSpPr/>
          <p:nvPr/>
        </p:nvSpPr>
        <p:spPr>
          <a:xfrm>
            <a:off x="6345478" y="1555925"/>
            <a:ext cx="232063"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1" name="Oval 10">
            <a:extLst>
              <a:ext uri="{FF2B5EF4-FFF2-40B4-BE49-F238E27FC236}">
                <a16:creationId xmlns:a16="http://schemas.microsoft.com/office/drawing/2014/main" id="{B50C9277-15BB-9F34-E298-8560D664120C}"/>
              </a:ext>
            </a:extLst>
          </p:cNvPr>
          <p:cNvSpPr/>
          <p:nvPr/>
        </p:nvSpPr>
        <p:spPr>
          <a:xfrm>
            <a:off x="6345478" y="2055821"/>
            <a:ext cx="232063"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4" name="Oval 13">
            <a:extLst>
              <a:ext uri="{FF2B5EF4-FFF2-40B4-BE49-F238E27FC236}">
                <a16:creationId xmlns:a16="http://schemas.microsoft.com/office/drawing/2014/main" id="{36ECF66C-AE1F-37AD-0945-B14B45D0FF20}"/>
              </a:ext>
            </a:extLst>
          </p:cNvPr>
          <p:cNvSpPr/>
          <p:nvPr/>
        </p:nvSpPr>
        <p:spPr>
          <a:xfrm>
            <a:off x="6345478" y="2666548"/>
            <a:ext cx="232063"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6" name="Oval 15">
            <a:extLst>
              <a:ext uri="{FF2B5EF4-FFF2-40B4-BE49-F238E27FC236}">
                <a16:creationId xmlns:a16="http://schemas.microsoft.com/office/drawing/2014/main" id="{364F403D-0614-872F-9B92-8A43C354DBA3}"/>
              </a:ext>
            </a:extLst>
          </p:cNvPr>
          <p:cNvSpPr/>
          <p:nvPr/>
        </p:nvSpPr>
        <p:spPr>
          <a:xfrm>
            <a:off x="6345478" y="3152944"/>
            <a:ext cx="232063"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18" name="Oval 17">
            <a:extLst>
              <a:ext uri="{FF2B5EF4-FFF2-40B4-BE49-F238E27FC236}">
                <a16:creationId xmlns:a16="http://schemas.microsoft.com/office/drawing/2014/main" id="{5C593138-A6A6-1F35-BF06-D156905E0A81}"/>
              </a:ext>
            </a:extLst>
          </p:cNvPr>
          <p:cNvSpPr/>
          <p:nvPr/>
        </p:nvSpPr>
        <p:spPr>
          <a:xfrm>
            <a:off x="6364795" y="4016106"/>
            <a:ext cx="210312"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27" name="Oval 26">
            <a:extLst>
              <a:ext uri="{FF2B5EF4-FFF2-40B4-BE49-F238E27FC236}">
                <a16:creationId xmlns:a16="http://schemas.microsoft.com/office/drawing/2014/main" id="{1DA2DE38-45E7-6743-B8D3-05B29D2FF1BC}"/>
              </a:ext>
            </a:extLst>
          </p:cNvPr>
          <p:cNvSpPr/>
          <p:nvPr/>
        </p:nvSpPr>
        <p:spPr>
          <a:xfrm>
            <a:off x="6356353" y="4691606"/>
            <a:ext cx="210312"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he-IL" sz="800" b="1"/>
              <a:t>6</a:t>
            </a:r>
            <a:endParaRPr lang="en-US" sz="1200" b="1"/>
          </a:p>
        </p:txBody>
      </p:sp>
      <p:sp>
        <p:nvSpPr>
          <p:cNvPr id="35" name="Oval 34">
            <a:extLst>
              <a:ext uri="{FF2B5EF4-FFF2-40B4-BE49-F238E27FC236}">
                <a16:creationId xmlns:a16="http://schemas.microsoft.com/office/drawing/2014/main" id="{A0386533-18DA-6EF7-10D7-B37C96E64F16}"/>
              </a:ext>
            </a:extLst>
          </p:cNvPr>
          <p:cNvSpPr/>
          <p:nvPr/>
        </p:nvSpPr>
        <p:spPr>
          <a:xfrm>
            <a:off x="426923" y="307569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36" name="Oval 35">
            <a:extLst>
              <a:ext uri="{FF2B5EF4-FFF2-40B4-BE49-F238E27FC236}">
                <a16:creationId xmlns:a16="http://schemas.microsoft.com/office/drawing/2014/main" id="{89FC632D-E796-5EE8-6704-B79BA43DDF01}"/>
              </a:ext>
            </a:extLst>
          </p:cNvPr>
          <p:cNvSpPr/>
          <p:nvPr/>
        </p:nvSpPr>
        <p:spPr>
          <a:xfrm>
            <a:off x="415818" y="327592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37" name="Oval 36">
            <a:extLst>
              <a:ext uri="{FF2B5EF4-FFF2-40B4-BE49-F238E27FC236}">
                <a16:creationId xmlns:a16="http://schemas.microsoft.com/office/drawing/2014/main" id="{568BFB07-5775-FDC6-9231-6AF29F3C455C}"/>
              </a:ext>
            </a:extLst>
          </p:cNvPr>
          <p:cNvSpPr/>
          <p:nvPr/>
        </p:nvSpPr>
        <p:spPr>
          <a:xfrm>
            <a:off x="415818" y="347616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38" name="Oval 37">
            <a:extLst>
              <a:ext uri="{FF2B5EF4-FFF2-40B4-BE49-F238E27FC236}">
                <a16:creationId xmlns:a16="http://schemas.microsoft.com/office/drawing/2014/main" id="{4D56F829-E06D-7F40-BA2D-A50BEBCBEC57}"/>
              </a:ext>
            </a:extLst>
          </p:cNvPr>
          <p:cNvSpPr/>
          <p:nvPr/>
        </p:nvSpPr>
        <p:spPr>
          <a:xfrm>
            <a:off x="412384" y="414538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1" name="Oval 40">
            <a:extLst>
              <a:ext uri="{FF2B5EF4-FFF2-40B4-BE49-F238E27FC236}">
                <a16:creationId xmlns:a16="http://schemas.microsoft.com/office/drawing/2014/main" id="{A9613FB8-D445-9B7D-D7BA-88FACB0C586F}"/>
              </a:ext>
            </a:extLst>
          </p:cNvPr>
          <p:cNvSpPr/>
          <p:nvPr/>
        </p:nvSpPr>
        <p:spPr>
          <a:xfrm>
            <a:off x="413315" y="435467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5</a:t>
            </a:r>
            <a:endParaRPr lang="en-US" sz="1200" b="1"/>
          </a:p>
        </p:txBody>
      </p:sp>
      <p:sp>
        <p:nvSpPr>
          <p:cNvPr id="10" name="Oval 9">
            <a:extLst>
              <a:ext uri="{FF2B5EF4-FFF2-40B4-BE49-F238E27FC236}">
                <a16:creationId xmlns:a16="http://schemas.microsoft.com/office/drawing/2014/main" id="{C8F69D15-C711-3AE4-7400-EB8F0AF7CD2B}"/>
              </a:ext>
            </a:extLst>
          </p:cNvPr>
          <p:cNvSpPr/>
          <p:nvPr/>
        </p:nvSpPr>
        <p:spPr>
          <a:xfrm>
            <a:off x="429175" y="5047913"/>
            <a:ext cx="210312" cy="17143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he-IL" sz="800" b="1"/>
              <a:t>6</a:t>
            </a:r>
            <a:endParaRPr lang="en-US" sz="1200" b="1"/>
          </a:p>
        </p:txBody>
      </p:sp>
      <p:sp>
        <p:nvSpPr>
          <p:cNvPr id="25" name="Rectangle 24">
            <a:extLst>
              <a:ext uri="{FF2B5EF4-FFF2-40B4-BE49-F238E27FC236}">
                <a16:creationId xmlns:a16="http://schemas.microsoft.com/office/drawing/2014/main" id="{9ED3F3FB-D1CA-7829-57ED-7C5CD8FDEC6F}"/>
              </a:ext>
            </a:extLst>
          </p:cNvPr>
          <p:cNvSpPr/>
          <p:nvPr/>
        </p:nvSpPr>
        <p:spPr>
          <a:xfrm>
            <a:off x="6715432" y="805775"/>
            <a:ext cx="4986200" cy="374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26" name="Rectangle 25">
            <a:extLst>
              <a:ext uri="{FF2B5EF4-FFF2-40B4-BE49-F238E27FC236}">
                <a16:creationId xmlns:a16="http://schemas.microsoft.com/office/drawing/2014/main" id="{88CA2259-02E8-5009-2B88-D024BA06A6C0}"/>
              </a:ext>
            </a:extLst>
          </p:cNvPr>
          <p:cNvSpPr/>
          <p:nvPr/>
        </p:nvSpPr>
        <p:spPr>
          <a:xfrm>
            <a:off x="6715432" y="1168014"/>
            <a:ext cx="4986200" cy="54400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u="sng">
                <a:solidFill>
                  <a:schemeClr val="tx1"/>
                </a:solidFill>
                <a:latin typeface="Gilroy" panose="00000500000000000000"/>
                <a:cs typeface="Arial" panose="020B0604020202020204" pitchFamily="34" charset="0"/>
              </a:rPr>
              <a:t>NOI</a:t>
            </a:r>
            <a:r>
              <a:rPr lang="en-US" sz="1050">
                <a:solidFill>
                  <a:schemeClr val="tx1"/>
                </a:solidFill>
                <a:latin typeface="Gilroy" panose="00000500000000000000"/>
                <a:cs typeface="Arial" panose="020B0604020202020204" pitchFamily="34" charset="0"/>
              </a:rPr>
              <a:t> –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There was a $1.1M increase in NOI due to property acquisitions during the period.</a:t>
            </a:r>
            <a:endParaRPr lang="en-US" sz="1050" b="1" u="sng">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G&amp;A</a:t>
            </a:r>
            <a:r>
              <a:rPr lang="en-US" sz="1050">
                <a:solidFill>
                  <a:schemeClr val="tx1"/>
                </a:solidFill>
                <a:latin typeface="Gilroy" panose="00000500000000000000"/>
                <a:cs typeface="Arial" panose="020B0604020202020204" pitchFamily="34" charset="0"/>
              </a:rPr>
              <a:t>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G&amp;A expenses include $2.7M in management fees.  In 2025, total recurring G&amp;A (excluding commitment fees) is 1.2M. </a:t>
            </a:r>
          </a:p>
          <a:p>
            <a:pPr>
              <a:spcBef>
                <a:spcPts val="600"/>
              </a:spcBef>
            </a:pPr>
            <a:r>
              <a:rPr lang="en-US" sz="1050" b="1" u="sng">
                <a:solidFill>
                  <a:schemeClr val="tx1"/>
                </a:solidFill>
                <a:latin typeface="Gilroy" panose="00000500000000000000"/>
                <a:cs typeface="Arial" panose="020B0604020202020204" pitchFamily="34" charset="0"/>
              </a:rPr>
              <a:t>Other one-time expense </a:t>
            </a:r>
            <a:r>
              <a:rPr lang="en-US" sz="1050">
                <a:solidFill>
                  <a:schemeClr val="tx1"/>
                </a:solidFill>
                <a:latin typeface="Gilroy" panose="00000500000000000000"/>
                <a:cs typeface="Arial" panose="020B0604020202020204" pitchFamily="34" charset="0"/>
              </a:rPr>
              <a:t>–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This includes the $2.2M termination fee from evicted or terminated tenants. </a:t>
            </a:r>
          </a:p>
          <a:p>
            <a:pPr>
              <a:spcBef>
                <a:spcPts val="600"/>
              </a:spcBef>
            </a:pPr>
            <a:r>
              <a:rPr lang="en-US" sz="1050" b="1" u="sng">
                <a:solidFill>
                  <a:schemeClr val="tx1"/>
                </a:solidFill>
                <a:latin typeface="Gilroy" panose="00000500000000000000"/>
                <a:cs typeface="Arial" panose="020B0604020202020204" pitchFamily="34" charset="0"/>
              </a:rPr>
              <a:t>Change in Fair Value of Investment Property </a:t>
            </a:r>
            <a:r>
              <a:rPr lang="en-US" sz="1050">
                <a:solidFill>
                  <a:schemeClr val="tx1"/>
                </a:solidFill>
                <a:latin typeface="Gilroy" panose="00000500000000000000"/>
                <a:cs typeface="Arial" panose="020B0604020202020204" pitchFamily="34" charset="0"/>
              </a:rPr>
              <a:t>–</a:t>
            </a:r>
            <a:endParaRPr lang="en-US" sz="1050" b="1" u="sng">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In Q1-25, 21 properties were appraised (3 were valued for the first time).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overall increase in the FMV was 1.6% compared to the last appraisal value/PP. </a:t>
            </a:r>
            <a:r>
              <a:rPr lang="en-US" sz="1050">
                <a:solidFill>
                  <a:schemeClr val="tx1"/>
                </a:solidFill>
                <a:latin typeface="Gilroy" panose="00000500000000000000"/>
                <a:cs typeface="Arial" panose="020B0604020202020204" pitchFamily="34" charset="0"/>
                <a:hlinkClick r:id="rId4" action="ppaction://hlinksldjump"/>
              </a:rPr>
              <a:t>(more details)</a:t>
            </a:r>
            <a:endParaRPr lang="en-US" sz="1050">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Realized Capital Gain</a:t>
            </a:r>
            <a:r>
              <a:rPr lang="en-US" sz="1050">
                <a:solidFill>
                  <a:schemeClr val="tx1"/>
                </a:solidFill>
                <a:latin typeface="Gilroy" panose="00000500000000000000"/>
                <a:cs typeface="Arial" panose="020B0604020202020204" pitchFamily="34" charset="0"/>
              </a:rPr>
              <a:t> –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In Q1-25, the fund sold 1 property (631 Royal) for $9.0M, resulting in a $330K loss after closing costs. </a:t>
            </a:r>
            <a:r>
              <a:rPr lang="en-US" sz="1050">
                <a:solidFill>
                  <a:schemeClr val="tx1"/>
                </a:solidFill>
                <a:latin typeface="Gilroy" panose="00000500000000000000"/>
                <a:cs typeface="Arial" panose="020B0604020202020204" pitchFamily="34" charset="0"/>
                <a:hlinkClick r:id="rId5" action="ppaction://hlinksldjump"/>
              </a:rPr>
              <a:t>(more details)</a:t>
            </a:r>
            <a:endParaRPr lang="en-US" sz="1050">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Interest Expense</a:t>
            </a:r>
            <a:r>
              <a:rPr lang="en-US" sz="1050">
                <a:solidFill>
                  <a:schemeClr val="tx1"/>
                </a:solidFill>
                <a:latin typeface="Gilroy" panose="00000500000000000000"/>
                <a:cs typeface="Arial" panose="020B0604020202020204" pitchFamily="34" charset="0"/>
              </a:rPr>
              <a:t> –</a:t>
            </a:r>
            <a:endParaRPr lang="en-US" sz="1050" b="1" u="sng">
              <a:solidFill>
                <a:schemeClr val="tx1"/>
              </a:solidFill>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Base Interest Rate in Q1-25 was 5.92%, down from 5.99% in Q4-24.</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EIR, which includes unused fees, financing cost amortization, and cap amortization, was 6.58% in Q1-25, down from 6.69% in Q4-24.</a:t>
            </a:r>
          </a:p>
          <a:p>
            <a:pPr marL="171450" indent="-171450">
              <a:spcBef>
                <a:spcPts val="600"/>
              </a:spcBef>
              <a:buFont typeface="Arial" panose="020B0604020202020204" pitchFamily="34" charset="0"/>
              <a:buChar char="•"/>
              <a:defRPr/>
            </a:pPr>
            <a:r>
              <a:rPr lang="en-US" sz="1050">
                <a:solidFill>
                  <a:schemeClr val="tx1"/>
                </a:solidFill>
                <a:latin typeface="Gilroy" panose="00000500000000000000"/>
                <a:cs typeface="Arial" panose="020B0604020202020204" pitchFamily="34" charset="0"/>
              </a:rPr>
              <a:t>As of quarter end, the fund was 68% hedged (87% excluding the subline). </a:t>
            </a:r>
          </a:p>
          <a:p>
            <a:pPr marL="171450" indent="-171450">
              <a:spcBef>
                <a:spcPts val="600"/>
              </a:spcBef>
              <a:buFont typeface="Arial" panose="020B0604020202020204" pitchFamily="34" charset="0"/>
              <a:buChar char="•"/>
              <a:defRPr/>
            </a:pPr>
            <a:r>
              <a:rPr lang="en-US" sz="1050">
                <a:solidFill>
                  <a:schemeClr val="tx1"/>
                </a:solidFill>
                <a:latin typeface="Gilroy" panose="00000500000000000000"/>
                <a:cs typeface="Arial" panose="020B0604020202020204" pitchFamily="34" charset="0"/>
              </a:rPr>
              <a:t>The fund is going to enter several additional hedges. As of April 22</a:t>
            </a:r>
            <a:r>
              <a:rPr lang="en-US" sz="1050" baseline="30000">
                <a:solidFill>
                  <a:schemeClr val="tx1"/>
                </a:solidFill>
                <a:latin typeface="Gilroy" panose="00000500000000000000"/>
                <a:cs typeface="Arial" panose="020B0604020202020204" pitchFamily="34" charset="0"/>
              </a:rPr>
              <a:t>nd</a:t>
            </a:r>
            <a:r>
              <a:rPr lang="en-US" sz="1050">
                <a:solidFill>
                  <a:schemeClr val="tx1"/>
                </a:solidFill>
                <a:latin typeface="Gilroy" panose="00000500000000000000"/>
                <a:cs typeface="Arial" panose="020B0604020202020204" pitchFamily="34" charset="0"/>
              </a:rPr>
              <a:t>, we have entered two $75M hedges, over the coming weeks we will enter additional hedges.</a:t>
            </a:r>
          </a:p>
          <a:p>
            <a:pPr>
              <a:spcBef>
                <a:spcPts val="600"/>
              </a:spcBef>
            </a:pPr>
            <a:endParaRPr lang="en-US" sz="1050">
              <a:solidFill>
                <a:schemeClr val="tx1"/>
              </a:solidFill>
              <a:latin typeface="Gilroy" panose="00000500000000000000"/>
              <a:cs typeface="Arial" panose="020B0604020202020204" pitchFamily="34" charset="0"/>
            </a:endParaRPr>
          </a:p>
        </p:txBody>
      </p:sp>
      <p:pic>
        <p:nvPicPr>
          <p:cNvPr id="17" name="Picture 16">
            <a:extLst>
              <a:ext uri="{FF2B5EF4-FFF2-40B4-BE49-F238E27FC236}">
                <a16:creationId xmlns:a16="http://schemas.microsoft.com/office/drawing/2014/main" id="{DE82D33C-5973-5D5D-5962-D05FC7E81CB7}"/>
              </a:ext>
            </a:extLst>
          </p:cNvPr>
          <p:cNvPicPr>
            <a:picLocks noChangeAspect="1"/>
          </p:cNvPicPr>
          <p:nvPr/>
        </p:nvPicPr>
        <p:blipFill>
          <a:blip r:embed="rId6"/>
          <a:stretch>
            <a:fillRect/>
          </a:stretch>
        </p:blipFill>
        <p:spPr>
          <a:xfrm>
            <a:off x="715772" y="784396"/>
            <a:ext cx="5487166" cy="5864408"/>
          </a:xfrm>
          <a:prstGeom prst="rect">
            <a:avLst/>
          </a:prstGeom>
        </p:spPr>
      </p:pic>
      <p:sp>
        <p:nvSpPr>
          <p:cNvPr id="22" name="Title 2">
            <a:extLst>
              <a:ext uri="{FF2B5EF4-FFF2-40B4-BE49-F238E27FC236}">
                <a16:creationId xmlns:a16="http://schemas.microsoft.com/office/drawing/2014/main" id="{9DB098DC-D2D9-6AF1-C4BC-8160BF7493A8}"/>
              </a:ext>
            </a:extLst>
          </p:cNvPr>
          <p:cNvSpPr txBox="1">
            <a:spLocks/>
          </p:cNvSpPr>
          <p:nvPr/>
        </p:nvSpPr>
        <p:spPr>
          <a:xfrm>
            <a:off x="457200" y="284540"/>
            <a:ext cx="10072437" cy="685481"/>
          </a:xfrm>
          <a:prstGeom prst="rect">
            <a:avLst/>
          </a:prstGeom>
        </p:spPr>
        <p:txBody>
          <a:bodyPr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solidFill>
                  <a:schemeClr val="tx1"/>
                </a:solidFill>
              </a:rPr>
              <a:t>Profit &amp; Loss</a:t>
            </a:r>
          </a:p>
        </p:txBody>
      </p:sp>
    </p:spTree>
    <p:extLst>
      <p:ext uri="{BB962C8B-B14F-4D97-AF65-F5344CB8AC3E}">
        <p14:creationId xmlns:p14="http://schemas.microsoft.com/office/powerpoint/2010/main" val="2594379699"/>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3AFB9DBD-D839-3131-8B74-7B0E922BDFF0}"/>
              </a:ext>
            </a:extLst>
          </p:cNvPr>
          <p:cNvSpPr>
            <a:spLocks noGrp="1"/>
          </p:cNvSpPr>
          <p:nvPr>
            <p:ph type="title"/>
          </p:nvPr>
        </p:nvSpPr>
        <p:spPr>
          <a:xfrm>
            <a:off x="683646" y="298702"/>
            <a:ext cx="10072437" cy="685481"/>
          </a:xfrm>
        </p:spPr>
        <p:txBody>
          <a:bodyPr/>
          <a:lstStyle/>
          <a:p>
            <a:r>
              <a:rPr lang="en-US">
                <a:solidFill>
                  <a:schemeClr val="tx1"/>
                </a:solidFill>
              </a:rPr>
              <a:t>Inception to Date Gain Breakdown - NAV Trend</a:t>
            </a:r>
          </a:p>
        </p:txBody>
      </p:sp>
      <p:sp>
        <p:nvSpPr>
          <p:cNvPr id="2" name="Rectangle 1">
            <a:extLst>
              <a:ext uri="{FF2B5EF4-FFF2-40B4-BE49-F238E27FC236}">
                <a16:creationId xmlns:a16="http://schemas.microsoft.com/office/drawing/2014/main" id="{06297283-B6B7-EEE8-2C5D-4E9885C46E21}"/>
              </a:ext>
            </a:extLst>
          </p:cNvPr>
          <p:cNvSpPr/>
          <p:nvPr/>
        </p:nvSpPr>
        <p:spPr>
          <a:xfrm>
            <a:off x="683646" y="4792206"/>
            <a:ext cx="10646875" cy="341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62A218B3-DC78-BD15-8C23-4FBCAAF221E6}"/>
              </a:ext>
            </a:extLst>
          </p:cNvPr>
          <p:cNvSpPr/>
          <p:nvPr/>
        </p:nvSpPr>
        <p:spPr>
          <a:xfrm>
            <a:off x="683646" y="5133622"/>
            <a:ext cx="10646875" cy="16582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u="sng">
              <a:solidFill>
                <a:schemeClr val="tx1"/>
              </a:solidFill>
            </a:endParaRPr>
          </a:p>
          <a:p>
            <a:pPr marL="171450" indent="-171450">
              <a:buFont typeface="Arial" panose="020B0604020202020204" pitchFamily="34" charset="0"/>
              <a:buChar char="•"/>
            </a:pPr>
            <a:r>
              <a:rPr lang="en-US" sz="1200" b="1" i="0">
                <a:solidFill>
                  <a:schemeClr val="tx1"/>
                </a:solidFill>
                <a:effectLst/>
                <a:latin typeface="Gilroy" panose="00000500000000000000"/>
                <a:cs typeface="Arial" panose="020B0604020202020204" pitchFamily="34" charset="0"/>
              </a:rPr>
              <a:t>The fund's net income </a:t>
            </a:r>
            <a:r>
              <a:rPr lang="en-US" sz="1200" b="0" i="0">
                <a:solidFill>
                  <a:schemeClr val="tx1"/>
                </a:solidFill>
                <a:effectLst/>
                <a:latin typeface="Gilroy" panose="00000500000000000000"/>
                <a:cs typeface="Arial" panose="020B0604020202020204" pitchFamily="34" charset="0"/>
              </a:rPr>
              <a:t>stands at $66M since inception, which is </a:t>
            </a:r>
            <a:r>
              <a:rPr lang="en-US" sz="1200">
                <a:solidFill>
                  <a:schemeClr val="tx1"/>
                </a:solidFill>
                <a:latin typeface="Gilroy" panose="00000500000000000000"/>
                <a:cs typeface="Arial" panose="020B0604020202020204" pitchFamily="34" charset="0"/>
              </a:rPr>
              <a:t>11.1</a:t>
            </a:r>
            <a:r>
              <a:rPr lang="en-US" sz="1200" b="0" i="0">
                <a:solidFill>
                  <a:schemeClr val="tx1"/>
                </a:solidFill>
                <a:effectLst/>
                <a:latin typeface="Gilroy" panose="00000500000000000000"/>
                <a:cs typeface="Arial" panose="020B0604020202020204" pitchFamily="34" charset="0"/>
              </a:rPr>
              <a:t>% over the Equity contributions. This has been driven largely by the growth in the value of portfolio properties. </a:t>
            </a:r>
          </a:p>
          <a:p>
            <a:pPr marL="171450"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Without the impact of $94M increase from appraisals (and the promote), the NAV would experience $28M deficit (i.e., J curve), which is negative 4.6% </a:t>
            </a:r>
            <a:r>
              <a:rPr lang="en-US" sz="1200" b="0" i="0">
                <a:solidFill>
                  <a:schemeClr val="tx1"/>
                </a:solidFill>
                <a:effectLst/>
                <a:latin typeface="Gilroy" panose="00000500000000000000"/>
                <a:cs typeface="Arial" panose="020B0604020202020204" pitchFamily="34" charset="0"/>
              </a:rPr>
              <a:t>over the Equity contributions.</a:t>
            </a:r>
          </a:p>
          <a:p>
            <a:pPr marL="171450" indent="-171450">
              <a:buFont typeface="Arial" panose="020B0604020202020204" pitchFamily="34" charset="0"/>
              <a:buChar char="•"/>
            </a:pPr>
            <a:r>
              <a:rPr lang="en-US" sz="1100" u="sng">
                <a:solidFill>
                  <a:schemeClr val="tx1"/>
                </a:solidFill>
                <a:latin typeface="Gilroy" panose="00000500000000000000"/>
                <a:cs typeface="Arial" panose="020B0604020202020204" pitchFamily="34" charset="0"/>
              </a:rPr>
              <a:t>The Equity Called </a:t>
            </a:r>
            <a:r>
              <a:rPr lang="en-US" sz="1100">
                <a:solidFill>
                  <a:schemeClr val="tx1"/>
                </a:solidFill>
                <a:latin typeface="Gilroy" panose="00000500000000000000"/>
                <a:cs typeface="Arial" panose="020B0604020202020204" pitchFamily="34" charset="0"/>
              </a:rPr>
              <a:t>is including minority interest contributions (Morgan Stanley, Development JVs partners)</a:t>
            </a:r>
            <a:endParaRPr lang="en-US" sz="1100" i="0">
              <a:solidFill>
                <a:schemeClr val="tx1"/>
              </a:solidFill>
              <a:effectLst/>
              <a:latin typeface="Gilroy" panose="00000500000000000000"/>
              <a:cs typeface="Arial" panose="020B0604020202020204" pitchFamily="34" charset="0"/>
            </a:endParaRP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The fund's financial costs</a:t>
            </a:r>
            <a:r>
              <a:rPr lang="en-US" sz="1100" i="0">
                <a:solidFill>
                  <a:schemeClr val="tx1"/>
                </a:solidFill>
                <a:effectLst/>
                <a:latin typeface="Gilroy" panose="00000500000000000000"/>
                <a:cs typeface="Arial" panose="020B0604020202020204" pitchFamily="34" charset="0"/>
              </a:rPr>
              <a:t> include interest expense, unused fees, SWAP &amp; Cap settlements, financing cost amortization, and bank fees.</a:t>
            </a: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Formation costs</a:t>
            </a:r>
            <a:r>
              <a:rPr lang="en-US" sz="1100" i="0">
                <a:solidFill>
                  <a:schemeClr val="tx1"/>
                </a:solidFill>
                <a:effectLst/>
                <a:latin typeface="Gilroy" panose="00000500000000000000"/>
                <a:cs typeface="Arial" panose="020B0604020202020204" pitchFamily="34" charset="0"/>
              </a:rPr>
              <a:t>, notably legal fees to Gibson Dunn, represent a significant amount of this expenditure</a:t>
            </a:r>
            <a:endParaRPr lang="en-US" sz="1100">
              <a:solidFill>
                <a:schemeClr val="tx1"/>
              </a:solidFill>
              <a:latin typeface="Gilroy" panose="00000500000000000000"/>
              <a:cs typeface="Arial" panose="020B0604020202020204" pitchFamily="34" charset="0"/>
            </a:endParaRPr>
          </a:p>
          <a:p>
            <a:pPr marL="171450" indent="-171450">
              <a:buFont typeface="Arial" panose="020B0604020202020204" pitchFamily="34" charset="0"/>
              <a:buChar char="•"/>
            </a:pPr>
            <a:r>
              <a:rPr lang="en-US" sz="1100" i="0" u="sng">
                <a:solidFill>
                  <a:schemeClr val="tx1"/>
                </a:solidFill>
                <a:effectLst/>
                <a:latin typeface="Gilroy" panose="00000500000000000000"/>
                <a:cs typeface="Arial" panose="020B0604020202020204" pitchFamily="34" charset="0"/>
              </a:rPr>
              <a:t>Other recurring costs</a:t>
            </a:r>
            <a:r>
              <a:rPr lang="en-US" sz="1100" i="0">
                <a:solidFill>
                  <a:schemeClr val="tx1"/>
                </a:solidFill>
                <a:effectLst/>
                <a:latin typeface="Gilroy" panose="00000500000000000000"/>
                <a:cs typeface="Arial" panose="020B0604020202020204" pitchFamily="34" charset="0"/>
              </a:rPr>
              <a:t> </a:t>
            </a:r>
            <a:r>
              <a:rPr lang="en-US" sz="1100" b="0" i="0">
                <a:solidFill>
                  <a:schemeClr val="tx1"/>
                </a:solidFill>
                <a:effectLst/>
                <a:latin typeface="Gilroy" panose="00000500000000000000"/>
                <a:cs typeface="Arial" panose="020B0604020202020204" pitchFamily="34" charset="0"/>
              </a:rPr>
              <a:t>are diverse and include legal fees, tax consulting, administrative expenses, software costs, travel and other operating expenses</a:t>
            </a:r>
          </a:p>
          <a:p>
            <a:endParaRPr lang="en-IL" sz="1200">
              <a:solidFill>
                <a:schemeClr val="tx1"/>
              </a:solidFill>
            </a:endParaRPr>
          </a:p>
        </p:txBody>
      </p:sp>
      <p:sp>
        <p:nvSpPr>
          <p:cNvPr id="23" name="TextBox 22">
            <a:extLst>
              <a:ext uri="{FF2B5EF4-FFF2-40B4-BE49-F238E27FC236}">
                <a16:creationId xmlns:a16="http://schemas.microsoft.com/office/drawing/2014/main" id="{FC8A32F9-210E-91D2-8CC8-CCDD238FFC38}"/>
              </a:ext>
            </a:extLst>
          </p:cNvPr>
          <p:cNvSpPr txBox="1"/>
          <p:nvPr/>
        </p:nvSpPr>
        <p:spPr>
          <a:xfrm>
            <a:off x="10275175" y="1201495"/>
            <a:ext cx="1636510" cy="523220"/>
          </a:xfrm>
          <a:prstGeom prst="rect">
            <a:avLst/>
          </a:prstGeom>
          <a:solidFill>
            <a:srgbClr val="C6D7EE"/>
          </a:solidFill>
        </p:spPr>
        <p:txBody>
          <a:bodyPr wrap="square" rtlCol="0">
            <a:spAutoFit/>
          </a:bodyPr>
          <a:lstStyle/>
          <a:p>
            <a:pPr algn="ctr"/>
            <a:r>
              <a:rPr lang="en-US" sz="1400" b="1"/>
              <a:t>Outstanding Equity</a:t>
            </a:r>
          </a:p>
          <a:p>
            <a:pPr algn="ctr"/>
            <a:r>
              <a:rPr lang="en-US" sz="1400" b="1"/>
              <a:t>$663,492</a:t>
            </a:r>
          </a:p>
        </p:txBody>
      </p:sp>
      <p:sp>
        <p:nvSpPr>
          <p:cNvPr id="9" name="TextBox 8">
            <a:extLst>
              <a:ext uri="{FF2B5EF4-FFF2-40B4-BE49-F238E27FC236}">
                <a16:creationId xmlns:a16="http://schemas.microsoft.com/office/drawing/2014/main" id="{0F9B2764-209A-FCA4-049B-49E1F1226529}"/>
              </a:ext>
            </a:extLst>
          </p:cNvPr>
          <p:cNvSpPr txBox="1"/>
          <p:nvPr/>
        </p:nvSpPr>
        <p:spPr>
          <a:xfrm>
            <a:off x="401988" y="1967520"/>
            <a:ext cx="1153457" cy="523220"/>
          </a:xfrm>
          <a:prstGeom prst="rect">
            <a:avLst/>
          </a:prstGeom>
          <a:solidFill>
            <a:schemeClr val="bg1">
              <a:lumMod val="95000"/>
            </a:schemeClr>
          </a:solidFill>
        </p:spPr>
        <p:txBody>
          <a:bodyPr wrap="none" rtlCol="0">
            <a:spAutoFit/>
          </a:bodyPr>
          <a:lstStyle/>
          <a:p>
            <a:pPr algn="ctr"/>
            <a:r>
              <a:rPr lang="en-US" sz="1400" b="1"/>
              <a:t>Equity Called</a:t>
            </a:r>
          </a:p>
          <a:p>
            <a:pPr algn="ctr"/>
            <a:r>
              <a:rPr lang="en-US" sz="1400" b="1"/>
              <a:t>$597,272</a:t>
            </a:r>
          </a:p>
        </p:txBody>
      </p:sp>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8A66EAE3-9787-49F0-BE04-B14EB9D7A855}"/>
                  </a:ext>
                </a:extLst>
              </p:cNvPr>
              <p:cNvGraphicFramePr/>
              <p:nvPr>
                <p:extLst>
                  <p:ext uri="{D42A27DB-BD31-4B8C-83A1-F6EECF244321}">
                    <p14:modId xmlns:p14="http://schemas.microsoft.com/office/powerpoint/2010/main" val="3728029059"/>
                  </p:ext>
                </p:extLst>
              </p:nvPr>
            </p:nvGraphicFramePr>
            <p:xfrm>
              <a:off x="1155814" y="818444"/>
              <a:ext cx="9423172" cy="396376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8A66EAE3-9787-49F0-BE04-B14EB9D7A855}"/>
                  </a:ext>
                </a:extLst>
              </p:cNvPr>
              <p:cNvPicPr>
                <a:picLocks noGrp="1" noRot="1" noChangeAspect="1" noMove="1" noResize="1" noEditPoints="1" noAdjustHandles="1" noChangeArrowheads="1" noChangeShapeType="1"/>
              </p:cNvPicPr>
              <p:nvPr/>
            </p:nvPicPr>
            <p:blipFill>
              <a:blip r:embed="rId4"/>
              <a:stretch>
                <a:fillRect/>
              </a:stretch>
            </p:blipFill>
            <p:spPr>
              <a:xfrm>
                <a:off x="1155814" y="818444"/>
                <a:ext cx="9423172" cy="3963761"/>
              </a:xfrm>
              <a:prstGeom prst="rect">
                <a:avLst/>
              </a:prstGeom>
            </p:spPr>
          </p:pic>
        </mc:Fallback>
      </mc:AlternateContent>
    </p:spTree>
    <p:extLst>
      <p:ext uri="{BB962C8B-B14F-4D97-AF65-F5344CB8AC3E}">
        <p14:creationId xmlns:p14="http://schemas.microsoft.com/office/powerpoint/2010/main" val="3245891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3AFB9DBD-D839-3131-8B74-7B0E922BDFF0}"/>
              </a:ext>
            </a:extLst>
          </p:cNvPr>
          <p:cNvSpPr>
            <a:spLocks noGrp="1"/>
          </p:cNvSpPr>
          <p:nvPr>
            <p:ph type="title"/>
          </p:nvPr>
        </p:nvSpPr>
        <p:spPr>
          <a:xfrm>
            <a:off x="758816" y="387510"/>
            <a:ext cx="10072437" cy="685481"/>
          </a:xfrm>
        </p:spPr>
        <p:txBody>
          <a:bodyPr/>
          <a:lstStyle/>
          <a:p>
            <a:r>
              <a:rPr lang="en-US">
                <a:solidFill>
                  <a:schemeClr val="tx1"/>
                </a:solidFill>
              </a:rPr>
              <a:t>Investment Property Breakdown</a:t>
            </a:r>
          </a:p>
        </p:txBody>
      </p:sp>
      <p:sp>
        <p:nvSpPr>
          <p:cNvPr id="2" name="Rectangle 1">
            <a:extLst>
              <a:ext uri="{FF2B5EF4-FFF2-40B4-BE49-F238E27FC236}">
                <a16:creationId xmlns:a16="http://schemas.microsoft.com/office/drawing/2014/main" id="{06297283-B6B7-EEE8-2C5D-4E9885C46E21}"/>
              </a:ext>
            </a:extLst>
          </p:cNvPr>
          <p:cNvSpPr/>
          <p:nvPr/>
        </p:nvSpPr>
        <p:spPr>
          <a:xfrm>
            <a:off x="260714" y="4692675"/>
            <a:ext cx="569416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62A218B3-DC78-BD15-8C23-4FBCAAF221E6}"/>
              </a:ext>
            </a:extLst>
          </p:cNvPr>
          <p:cNvSpPr/>
          <p:nvPr/>
        </p:nvSpPr>
        <p:spPr>
          <a:xfrm>
            <a:off x="260715" y="5062007"/>
            <a:ext cx="5694159" cy="15806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spcBef>
                <a:spcPts val="750"/>
              </a:spcBef>
              <a:spcAft>
                <a:spcPts val="750"/>
              </a:spcAft>
              <a:buFont typeface="Arial" panose="020B0604020202020204" pitchFamily="34" charset="0"/>
              <a:buChar char="•"/>
            </a:pPr>
            <a:r>
              <a:rPr lang="en-US" sz="1400" b="0" i="0">
                <a:solidFill>
                  <a:schemeClr val="tx1"/>
                </a:solidFill>
                <a:effectLst/>
                <a:latin typeface="Gilroy" panose="00000500000000000000"/>
              </a:rPr>
              <a:t>Approximately </a:t>
            </a:r>
            <a:r>
              <a:rPr lang="en-US" sz="1400">
                <a:solidFill>
                  <a:schemeClr val="tx1"/>
                </a:solidFill>
                <a:latin typeface="Gilroy" panose="00000500000000000000"/>
              </a:rPr>
              <a:t>62</a:t>
            </a:r>
            <a:r>
              <a:rPr lang="en-US" sz="1400" b="0" i="0">
                <a:solidFill>
                  <a:schemeClr val="tx1"/>
                </a:solidFill>
                <a:effectLst/>
                <a:latin typeface="Gilroy" panose="00000500000000000000"/>
              </a:rPr>
              <a:t>% of the portfolio has been appraised based on the purchase price.</a:t>
            </a:r>
          </a:p>
          <a:p>
            <a:pPr marL="285750" indent="-285750">
              <a:spcBef>
                <a:spcPts val="750"/>
              </a:spcBef>
              <a:spcAft>
                <a:spcPts val="750"/>
              </a:spcAft>
              <a:buFont typeface="Arial" panose="020B0604020202020204" pitchFamily="34" charset="0"/>
              <a:buChar char="•"/>
            </a:pPr>
            <a:r>
              <a:rPr lang="en-US" sz="1400" b="0" i="0">
                <a:solidFill>
                  <a:schemeClr val="tx1"/>
                </a:solidFill>
                <a:effectLst/>
                <a:latin typeface="Gilroy" panose="00000500000000000000"/>
              </a:rPr>
              <a:t>The fund </a:t>
            </a:r>
            <a:r>
              <a:rPr lang="en-US" sz="1400" b="0">
                <a:solidFill>
                  <a:schemeClr val="tx1"/>
                </a:solidFill>
                <a:effectLst/>
                <a:latin typeface="Gilroy" panose="00000500000000000000"/>
              </a:rPr>
              <a:t>properties</a:t>
            </a:r>
            <a:r>
              <a:rPr lang="en-US" sz="1400" b="0" i="0">
                <a:solidFill>
                  <a:schemeClr val="tx1"/>
                </a:solidFill>
                <a:effectLst/>
                <a:latin typeface="Gilroy" panose="00000500000000000000"/>
              </a:rPr>
              <a:t>' Fair Market Value stands at $1,318M, which is </a:t>
            </a:r>
            <a:r>
              <a:rPr lang="en-US" sz="1400">
                <a:solidFill>
                  <a:schemeClr val="tx1"/>
                </a:solidFill>
                <a:latin typeface="Gilroy" panose="00000500000000000000"/>
              </a:rPr>
              <a:t>6.8</a:t>
            </a:r>
            <a:r>
              <a:rPr lang="en-US" sz="1400" b="0" i="0">
                <a:solidFill>
                  <a:schemeClr val="tx1"/>
                </a:solidFill>
                <a:effectLst/>
                <a:latin typeface="Gilroy" panose="00000500000000000000"/>
              </a:rPr>
              <a:t>% higher than the total cost (including CAPEX), which amounts to $1,234M</a:t>
            </a:r>
            <a:r>
              <a:rPr lang="en-US" sz="1200" b="0" i="0">
                <a:solidFill>
                  <a:schemeClr val="tx1"/>
                </a:solidFill>
                <a:effectLst/>
                <a:latin typeface="Segoe UI" panose="020B0502040204020203" pitchFamily="34" charset="0"/>
              </a:rPr>
              <a:t>.</a:t>
            </a:r>
          </a:p>
        </p:txBody>
      </p:sp>
      <p:sp>
        <p:nvSpPr>
          <p:cNvPr id="3" name="Rectangle 2">
            <a:extLst>
              <a:ext uri="{FF2B5EF4-FFF2-40B4-BE49-F238E27FC236}">
                <a16:creationId xmlns:a16="http://schemas.microsoft.com/office/drawing/2014/main" id="{10F940FB-A5DA-3BF9-191C-7AB7C5FA66E6}"/>
              </a:ext>
            </a:extLst>
          </p:cNvPr>
          <p:cNvSpPr/>
          <p:nvPr/>
        </p:nvSpPr>
        <p:spPr>
          <a:xfrm>
            <a:off x="6231029" y="4692675"/>
            <a:ext cx="569416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7" name="Rectangle 6">
            <a:extLst>
              <a:ext uri="{FF2B5EF4-FFF2-40B4-BE49-F238E27FC236}">
                <a16:creationId xmlns:a16="http://schemas.microsoft.com/office/drawing/2014/main" id="{2D9691C0-9A9C-40E4-211E-DB60D6A738F5}"/>
              </a:ext>
            </a:extLst>
          </p:cNvPr>
          <p:cNvSpPr/>
          <p:nvPr/>
        </p:nvSpPr>
        <p:spPr>
          <a:xfrm>
            <a:off x="6231030" y="5062008"/>
            <a:ext cx="5694159" cy="158065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In Q1-25, the Fund acquired 10 properties for a total cost of $87M, invested $4M in development projects, and $6M in CAPEX. </a:t>
            </a:r>
          </a:p>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During Q1-25, 21 properties were appraised, and 1 property was sold. </a:t>
            </a:r>
          </a:p>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The Q1-25 value creation of approximately $3.2M includes a Q1 gain from appraisals of approx. $4.6M, offset by acquisition closing costs of approximately $1.1M and realized loss of $0.3M.</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01EAAC7-225F-459C-858E-5DEA18086C3A}"/>
                  </a:ext>
                </a:extLst>
              </p:cNvPr>
              <p:cNvGraphicFramePr/>
              <p:nvPr>
                <p:extLst>
                  <p:ext uri="{D42A27DB-BD31-4B8C-83A1-F6EECF244321}">
                    <p14:modId xmlns:p14="http://schemas.microsoft.com/office/powerpoint/2010/main" val="92277915"/>
                  </p:ext>
                </p:extLst>
              </p:nvPr>
            </p:nvGraphicFramePr>
            <p:xfrm>
              <a:off x="468474" y="1589124"/>
              <a:ext cx="54864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601EAAC7-225F-459C-858E-5DEA18086C3A}"/>
                  </a:ext>
                </a:extLst>
              </p:cNvPr>
              <p:cNvPicPr>
                <a:picLocks noGrp="1" noRot="1" noChangeAspect="1" noMove="1" noResize="1" noEditPoints="1" noAdjustHandles="1" noChangeArrowheads="1" noChangeShapeType="1"/>
              </p:cNvPicPr>
              <p:nvPr/>
            </p:nvPicPr>
            <p:blipFill>
              <a:blip r:embed="rId5"/>
              <a:stretch>
                <a:fillRect/>
              </a:stretch>
            </p:blipFill>
            <p:spPr>
              <a:xfrm>
                <a:off x="468474" y="1589124"/>
                <a:ext cx="54864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FFEBC0F1-8C84-4711-BCED-D9CD7B16E3DD}"/>
                  </a:ext>
                </a:extLst>
              </p:cNvPr>
              <p:cNvGraphicFramePr>
                <a:graphicFrameLocks/>
              </p:cNvGraphicFramePr>
              <p:nvPr>
                <p:extLst>
                  <p:ext uri="{D42A27DB-BD31-4B8C-83A1-F6EECF244321}">
                    <p14:modId xmlns:p14="http://schemas.microsoft.com/office/powerpoint/2010/main" val="1992178096"/>
                  </p:ext>
                </p:extLst>
              </p:nvPr>
            </p:nvGraphicFramePr>
            <p:xfrm>
              <a:off x="6223280" y="1580596"/>
              <a:ext cx="5486400" cy="2743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2" name="Chart 11">
                <a:extLst>
                  <a:ext uri="{FF2B5EF4-FFF2-40B4-BE49-F238E27FC236}">
                    <a16:creationId xmlns:a16="http://schemas.microsoft.com/office/drawing/2014/main" id="{FFEBC0F1-8C84-4711-BCED-D9CD7B16E3DD}"/>
                  </a:ext>
                </a:extLst>
              </p:cNvPr>
              <p:cNvPicPr>
                <a:picLocks noGrp="1" noRot="1" noChangeAspect="1" noMove="1" noResize="1" noEditPoints="1" noAdjustHandles="1" noChangeArrowheads="1" noChangeShapeType="1"/>
              </p:cNvPicPr>
              <p:nvPr/>
            </p:nvPicPr>
            <p:blipFill>
              <a:blip r:embed="rId7"/>
              <a:stretch>
                <a:fillRect/>
              </a:stretch>
            </p:blipFill>
            <p:spPr>
              <a:xfrm>
                <a:off x="6223280" y="1580596"/>
                <a:ext cx="5486400" cy="2743200"/>
              </a:xfrm>
              <a:prstGeom prst="rect">
                <a:avLst/>
              </a:prstGeom>
            </p:spPr>
          </p:pic>
        </mc:Fallback>
      </mc:AlternateContent>
    </p:spTree>
    <p:extLst>
      <p:ext uri="{BB962C8B-B14F-4D97-AF65-F5344CB8AC3E}">
        <p14:creationId xmlns:p14="http://schemas.microsoft.com/office/powerpoint/2010/main" val="690036792"/>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3AFB9DBD-D839-3131-8B74-7B0E922BDFF0}"/>
              </a:ext>
            </a:extLst>
          </p:cNvPr>
          <p:cNvSpPr>
            <a:spLocks noGrp="1"/>
          </p:cNvSpPr>
          <p:nvPr>
            <p:ph type="title"/>
          </p:nvPr>
        </p:nvSpPr>
        <p:spPr>
          <a:xfrm>
            <a:off x="753065" y="387509"/>
            <a:ext cx="10072437" cy="685481"/>
          </a:xfrm>
        </p:spPr>
        <p:txBody>
          <a:bodyPr/>
          <a:lstStyle/>
          <a:p>
            <a:r>
              <a:rPr lang="en-US">
                <a:solidFill>
                  <a:schemeClr val="tx1"/>
                </a:solidFill>
              </a:rPr>
              <a:t>Q1 2025 First Time Appraisals</a:t>
            </a:r>
          </a:p>
        </p:txBody>
      </p:sp>
      <p:sp>
        <p:nvSpPr>
          <p:cNvPr id="4" name="Rectangle 3">
            <a:extLst>
              <a:ext uri="{FF2B5EF4-FFF2-40B4-BE49-F238E27FC236}">
                <a16:creationId xmlns:a16="http://schemas.microsoft.com/office/drawing/2014/main" id="{62A218B3-DC78-BD15-8C23-4FBCAAF221E6}"/>
              </a:ext>
            </a:extLst>
          </p:cNvPr>
          <p:cNvSpPr/>
          <p:nvPr/>
        </p:nvSpPr>
        <p:spPr>
          <a:xfrm>
            <a:off x="753063" y="4779853"/>
            <a:ext cx="10645461" cy="15828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In Q1-25, 21 properties were appraised with a value creation of approximately $3.5M ($4.6M gain less $1.1M acquisition closing costs).</a:t>
            </a:r>
          </a:p>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Among these, 3 properties were appraised for the first time, showing a value increase of around $2.4M, representing a 17.2% gain over total cost and accumulated CAPEX of $13.8M. </a:t>
            </a:r>
          </a:p>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The remaining 18 properties, which had been appraised before, showed a minimal value increase of $1.9M. Since inception, these properties have increased in value by approximately $26.9M, which is a 12% gain over total cost and accumulated CAPEX.</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F92FA9A8-7863-45C1-ABB6-DAF39E2DF1DA}"/>
                  </a:ext>
                  <a:ext uri="{147F2762-F138-4A5C-976F-8EAC2B608ADB}">
                    <a16:predDERef xmlns:a16="http://schemas.microsoft.com/office/drawing/2014/main" pred="{284994CA-A316-4392-8108-AA3F7CB36277}"/>
                  </a:ext>
                </a:extLst>
              </p:cNvPr>
              <p:cNvGraphicFramePr/>
              <p:nvPr>
                <p:extLst>
                  <p:ext uri="{D42A27DB-BD31-4B8C-83A1-F6EECF244321}">
                    <p14:modId xmlns:p14="http://schemas.microsoft.com/office/powerpoint/2010/main" val="1198966293"/>
                  </p:ext>
                </p:extLst>
              </p:nvPr>
            </p:nvGraphicFramePr>
            <p:xfrm>
              <a:off x="126283" y="919542"/>
              <a:ext cx="5486400" cy="3200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F92FA9A8-7863-45C1-ABB6-DAF39E2DF1DA}"/>
                  </a:ext>
                  <a:ext uri="{147F2762-F138-4A5C-976F-8EAC2B608ADB}">
                    <a16:predDERef xmlns:a16="http://schemas.microsoft.com/office/drawing/2014/main" pred="{284994CA-A316-4392-8108-AA3F7CB36277}"/>
                  </a:ext>
                </a:extLst>
              </p:cNvPr>
              <p:cNvPicPr>
                <a:picLocks noGrp="1" noRot="1" noChangeAspect="1" noMove="1" noResize="1" noEditPoints="1" noAdjustHandles="1" noChangeArrowheads="1" noChangeShapeType="1"/>
              </p:cNvPicPr>
              <p:nvPr/>
            </p:nvPicPr>
            <p:blipFill>
              <a:blip r:embed="rId4"/>
              <a:stretch>
                <a:fillRect/>
              </a:stretch>
            </p:blipFill>
            <p:spPr>
              <a:xfrm>
                <a:off x="126283" y="919542"/>
                <a:ext cx="5486400" cy="3200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F7FFA302-9761-4C71-9E8E-42B0DE5FFE02}"/>
                  </a:ext>
                  <a:ext uri="{147F2762-F138-4A5C-976F-8EAC2B608ADB}">
                    <a16:predDERef xmlns:a16="http://schemas.microsoft.com/office/drawing/2014/main" pred="{284994CA-A316-4392-8108-AA3F7CB36277}"/>
                  </a:ext>
                </a:extLst>
              </p:cNvPr>
              <p:cNvGraphicFramePr/>
              <p:nvPr>
                <p:extLst>
                  <p:ext uri="{D42A27DB-BD31-4B8C-83A1-F6EECF244321}">
                    <p14:modId xmlns:p14="http://schemas.microsoft.com/office/powerpoint/2010/main" val="524544942"/>
                  </p:ext>
                </p:extLst>
              </p:nvPr>
            </p:nvGraphicFramePr>
            <p:xfrm>
              <a:off x="5912124" y="1033840"/>
              <a:ext cx="5486400" cy="32004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F7FFA302-9761-4C71-9E8E-42B0DE5FFE02}"/>
                  </a:ext>
                  <a:ext uri="{147F2762-F138-4A5C-976F-8EAC2B608ADB}">
                    <a16:predDERef xmlns:a16="http://schemas.microsoft.com/office/drawing/2014/main" pred="{284994CA-A316-4392-8108-AA3F7CB36277}"/>
                  </a:ext>
                </a:extLst>
              </p:cNvPr>
              <p:cNvPicPr>
                <a:picLocks noGrp="1" noRot="1" noChangeAspect="1" noMove="1" noResize="1" noEditPoints="1" noAdjustHandles="1" noChangeArrowheads="1" noChangeShapeType="1"/>
              </p:cNvPicPr>
              <p:nvPr/>
            </p:nvPicPr>
            <p:blipFill>
              <a:blip r:embed="rId6"/>
              <a:stretch>
                <a:fillRect/>
              </a:stretch>
            </p:blipFill>
            <p:spPr>
              <a:xfrm>
                <a:off x="5912124" y="1033840"/>
                <a:ext cx="5486400" cy="3200400"/>
              </a:xfrm>
              <a:prstGeom prst="rect">
                <a:avLst/>
              </a:prstGeom>
            </p:spPr>
          </p:pic>
        </mc:Fallback>
      </mc:AlternateContent>
      <p:sp>
        <p:nvSpPr>
          <p:cNvPr id="3" name="Rectangle 2">
            <a:extLst>
              <a:ext uri="{FF2B5EF4-FFF2-40B4-BE49-F238E27FC236}">
                <a16:creationId xmlns:a16="http://schemas.microsoft.com/office/drawing/2014/main" id="{7E985AAF-C1C2-157B-FC29-8C7403414CFA}"/>
              </a:ext>
            </a:extLst>
          </p:cNvPr>
          <p:cNvSpPr/>
          <p:nvPr/>
        </p:nvSpPr>
        <p:spPr>
          <a:xfrm>
            <a:off x="753065" y="4454722"/>
            <a:ext cx="10645461"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Tree>
    <p:extLst>
      <p:ext uri="{BB962C8B-B14F-4D97-AF65-F5344CB8AC3E}">
        <p14:creationId xmlns:p14="http://schemas.microsoft.com/office/powerpoint/2010/main" val="129178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1252427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Asset Management Operational Review </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ea typeface="Lato Medium"/>
                <a:cs typeface="Lato Medium"/>
              </a:rPr>
              <a:t>Leasing Spreads:</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15 leases were signed in Q1</a:t>
            </a:r>
            <a:r>
              <a:rPr lang="en-US" sz="1400">
                <a:solidFill>
                  <a:srgbClr val="374151"/>
                </a:solidFill>
                <a:latin typeface="Gilroy" panose="00000500000000000000"/>
                <a:ea typeface="Lato Medium"/>
                <a:cs typeface="Lato Medium"/>
              </a:rPr>
              <a:t> across 8 different markets, achieving </a:t>
            </a:r>
            <a:r>
              <a:rPr lang="en-US" sz="1400" b="1">
                <a:solidFill>
                  <a:srgbClr val="374151"/>
                </a:solidFill>
                <a:latin typeface="Gilroy" panose="00000500000000000000"/>
                <a:ea typeface="Lato Medium"/>
                <a:cs typeface="Lato Medium"/>
              </a:rPr>
              <a:t>67% leasing spread </a:t>
            </a:r>
            <a:r>
              <a:rPr lang="en-US" sz="1400">
                <a:solidFill>
                  <a:srgbClr val="374151"/>
                </a:solidFill>
                <a:latin typeface="Gilroy" panose="00000500000000000000"/>
                <a:ea typeface="Lato Medium"/>
                <a:cs typeface="Lato Medium"/>
              </a:rPr>
              <a:t>over prior leases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Since inception, the Fund has signed </a:t>
            </a:r>
            <a:r>
              <a:rPr lang="en-US" sz="1400" b="1">
                <a:solidFill>
                  <a:srgbClr val="374151"/>
                </a:solidFill>
                <a:latin typeface="Gilroy" panose="00000500000000000000"/>
                <a:ea typeface="Lato Medium"/>
                <a:cs typeface="Lato Medium"/>
              </a:rPr>
              <a:t>82 leases with 42% spread </a:t>
            </a:r>
            <a:r>
              <a:rPr lang="en-US" sz="1400">
                <a:solidFill>
                  <a:srgbClr val="374151"/>
                </a:solidFill>
                <a:latin typeface="Gilroy" panose="00000500000000000000"/>
                <a:ea typeface="Lato Medium"/>
                <a:cs typeface="Lato Medium"/>
              </a:rPr>
              <a:t>over prior leases</a:t>
            </a: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Escalations: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Escalations in Fund III are </a:t>
            </a:r>
            <a:r>
              <a:rPr lang="en-US" sz="1400" b="1">
                <a:solidFill>
                  <a:srgbClr val="374151"/>
                </a:solidFill>
                <a:latin typeface="Gilroy" panose="00000500000000000000"/>
                <a:ea typeface="Lato Medium"/>
                <a:cs typeface="Lato Medium"/>
              </a:rPr>
              <a:t>consistently just above underwriting</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Q1 escalations were 3.49% </a:t>
            </a:r>
            <a:r>
              <a:rPr lang="en-US" sz="1400">
                <a:solidFill>
                  <a:srgbClr val="374151"/>
                </a:solidFill>
                <a:latin typeface="Gilroy" panose="00000500000000000000"/>
                <a:ea typeface="Lato Medium"/>
                <a:cs typeface="Lato Medium"/>
              </a:rPr>
              <a:t>against BP of 3.06%, while leases signed in last 12 months achieved 3.58% escalations vs 3.29% BP</a:t>
            </a:r>
          </a:p>
          <a:p>
            <a:pPr marL="628650" lvl="1" indent="-342900" algn="l" rtl="0">
              <a:spcBef>
                <a:spcPts val="300"/>
              </a:spcBef>
              <a:buFont typeface="Arial" panose="020B0604020202020204" pitchFamily="34" charset="0"/>
              <a:buChar char="•"/>
            </a:pPr>
            <a:endParaRPr lang="en-US" sz="1400">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Renewal Rate:</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Renewal Rate for Fund III is </a:t>
            </a:r>
            <a:r>
              <a:rPr lang="en-US" sz="1400" b="1">
                <a:solidFill>
                  <a:srgbClr val="374151"/>
                </a:solidFill>
                <a:latin typeface="Gilroy" panose="00000500000000000000"/>
                <a:ea typeface="Lato Medium"/>
                <a:cs typeface="Lato Medium"/>
              </a:rPr>
              <a:t>trending at ~57% </a:t>
            </a:r>
            <a:r>
              <a:rPr lang="en-US" sz="1400">
                <a:solidFill>
                  <a:srgbClr val="374151"/>
                </a:solidFill>
                <a:latin typeface="Gilroy" panose="00000500000000000000"/>
                <a:ea typeface="Lato Medium"/>
                <a:cs typeface="Lato Medium"/>
              </a:rPr>
              <a:t>for the past 4 quarters </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This rate trended slightly down this quarter, with 42% renewal rate in Q1 compared to 57% in last 12 months and 61% ITD</a:t>
            </a: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Downtime:</a:t>
            </a:r>
            <a:endParaRPr lang="en-US" sz="1400" b="1">
              <a:solidFill>
                <a:srgbClr val="374151"/>
              </a:solidFill>
              <a:latin typeface="Gilroy" panose="00000500000000000000"/>
              <a:ea typeface="Lato Medium"/>
              <a:cs typeface="Lato Medium"/>
            </a:endParaRP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The Fund currently has </a:t>
            </a:r>
            <a:r>
              <a:rPr lang="en-US" sz="1400" b="1">
                <a:solidFill>
                  <a:srgbClr val="374151"/>
                </a:solidFill>
                <a:latin typeface="Gilroy" panose="00000500000000000000"/>
                <a:ea typeface="Lato Medium"/>
                <a:cs typeface="Lato Medium"/>
              </a:rPr>
              <a:t>22 vacant spaces, </a:t>
            </a:r>
            <a:r>
              <a:rPr lang="en-US" sz="1400">
                <a:solidFill>
                  <a:srgbClr val="374151"/>
                </a:solidFill>
                <a:latin typeface="Gilroy" panose="00000500000000000000"/>
                <a:ea typeface="Lato Medium"/>
                <a:cs typeface="Lato Medium"/>
              </a:rPr>
              <a:t>8 of which have extended downtime over 10 months</a:t>
            </a:r>
          </a:p>
          <a:p>
            <a:pPr marL="628650" lvl="1" indent="-342900" algn="l" rtl="0">
              <a:spcBef>
                <a:spcPts val="300"/>
              </a:spcBef>
              <a:buFont typeface="Arial" panose="020B0604020202020204" pitchFamily="34" charset="0"/>
              <a:buChar char="•"/>
            </a:pPr>
            <a:r>
              <a:rPr lang="en-US" sz="1400">
                <a:solidFill>
                  <a:srgbClr val="374151"/>
                </a:solidFill>
                <a:latin typeface="Gilroy" panose="00000500000000000000"/>
                <a:ea typeface="Lato Medium"/>
                <a:cs typeface="Lato Medium"/>
              </a:rPr>
              <a:t>Vacant spaces are driven by a variety of factors including </a:t>
            </a:r>
            <a:r>
              <a:rPr lang="en-US" sz="1400" b="1">
                <a:solidFill>
                  <a:srgbClr val="374151"/>
                </a:solidFill>
                <a:latin typeface="Gilroy" panose="00000500000000000000"/>
                <a:ea typeface="Lato Medium"/>
                <a:cs typeface="Lato Medium"/>
              </a:rPr>
              <a:t>slow leasing activity, delinquencies, delayed timelines due to construction, and/or failed dispositions</a:t>
            </a:r>
          </a:p>
          <a:p>
            <a:pPr algn="l" rtl="0">
              <a:spcBef>
                <a:spcPts val="300"/>
              </a:spcBef>
            </a:pPr>
            <a:endParaRPr lang="en-US" sz="1600" b="1">
              <a:solidFill>
                <a:srgbClr val="374151"/>
              </a:solidFill>
              <a:highlight>
                <a:srgbClr val="FFFF00"/>
              </a:highlight>
              <a:latin typeface="Gilroy" panose="00000500000000000000"/>
            </a:endParaRPr>
          </a:p>
          <a:p>
            <a:pPr algn="l" rtl="0">
              <a:spcBef>
                <a:spcPts val="300"/>
              </a:spcBef>
            </a:pPr>
            <a:r>
              <a:rPr lang="en-US" sz="1600" b="1">
                <a:solidFill>
                  <a:srgbClr val="374151"/>
                </a:solidFill>
                <a:latin typeface="Gilroy" panose="00000500000000000000"/>
                <a:ea typeface="Lato Medium"/>
                <a:cs typeface="Lato Medium"/>
              </a:rPr>
              <a:t>Economic Occupancy:</a:t>
            </a:r>
          </a:p>
          <a:p>
            <a:pPr marL="628650" lvl="1" indent="-342900" algn="l" rtl="0">
              <a:spcBef>
                <a:spcPts val="300"/>
              </a:spcBef>
              <a:buFont typeface="Arial" panose="020B0604020202020204" pitchFamily="34" charset="0"/>
              <a:buChar char="•"/>
            </a:pPr>
            <a:r>
              <a:rPr lang="en-US" sz="1400" b="1">
                <a:solidFill>
                  <a:srgbClr val="374151"/>
                </a:solidFill>
                <a:latin typeface="Gilroy" panose="00000500000000000000"/>
                <a:ea typeface="Lato Medium"/>
                <a:cs typeface="Lato Medium"/>
              </a:rPr>
              <a:t>Forecast Manager projects 88.6% economic occupancy </a:t>
            </a:r>
            <a:r>
              <a:rPr lang="en-US" sz="1400">
                <a:solidFill>
                  <a:srgbClr val="374151"/>
                </a:solidFill>
                <a:latin typeface="Gilroy" panose="00000500000000000000"/>
                <a:ea typeface="Lato Medium"/>
                <a:cs typeface="Lato Medium"/>
              </a:rPr>
              <a:t>for the Fund in 2025</a:t>
            </a:r>
          </a:p>
        </p:txBody>
      </p:sp>
    </p:spTree>
    <p:extLst>
      <p:ext uri="{BB962C8B-B14F-4D97-AF65-F5344CB8AC3E}">
        <p14:creationId xmlns:p14="http://schemas.microsoft.com/office/powerpoint/2010/main" val="567904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F9DE8-3156-8FAF-E941-696BEC9FB7C6}"/>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7D14EC3-02E0-9DC1-B5CA-07218C4FA90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AA985A4C-F7F5-2B2C-D1A4-DEF4F4026415}"/>
              </a:ext>
            </a:extLst>
          </p:cNvPr>
          <p:cNvSpPr>
            <a:spLocks noGrp="1"/>
          </p:cNvSpPr>
          <p:nvPr>
            <p:ph type="title"/>
          </p:nvPr>
        </p:nvSpPr>
        <p:spPr>
          <a:xfrm>
            <a:off x="753065" y="387509"/>
            <a:ext cx="10072437" cy="685481"/>
          </a:xfrm>
        </p:spPr>
        <p:txBody>
          <a:bodyPr/>
          <a:lstStyle/>
          <a:p>
            <a:r>
              <a:rPr lang="en-US">
                <a:solidFill>
                  <a:schemeClr val="tx1"/>
                </a:solidFill>
              </a:rPr>
              <a:t>Q1 2025 First Time Appraisals</a:t>
            </a:r>
          </a:p>
        </p:txBody>
      </p:sp>
      <p:sp>
        <p:nvSpPr>
          <p:cNvPr id="2" name="Rectangle 1">
            <a:extLst>
              <a:ext uri="{FF2B5EF4-FFF2-40B4-BE49-F238E27FC236}">
                <a16:creationId xmlns:a16="http://schemas.microsoft.com/office/drawing/2014/main" id="{55090A08-0FE9-1152-2E8D-FB463F531FDE}"/>
              </a:ext>
            </a:extLst>
          </p:cNvPr>
          <p:cNvSpPr/>
          <p:nvPr/>
        </p:nvSpPr>
        <p:spPr>
          <a:xfrm>
            <a:off x="753065" y="4454722"/>
            <a:ext cx="10645461"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4" name="Rectangle 3">
            <a:extLst>
              <a:ext uri="{FF2B5EF4-FFF2-40B4-BE49-F238E27FC236}">
                <a16:creationId xmlns:a16="http://schemas.microsoft.com/office/drawing/2014/main" id="{A0098CF8-3310-36DA-372D-1773ACB66CA6}"/>
              </a:ext>
            </a:extLst>
          </p:cNvPr>
          <p:cNvSpPr/>
          <p:nvPr/>
        </p:nvSpPr>
        <p:spPr>
          <a:xfrm>
            <a:off x="753065" y="4824055"/>
            <a:ext cx="10645459" cy="13481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Approximately 62% of the portfolio has been appraised (based on purchase price). </a:t>
            </a:r>
          </a:p>
          <a:p>
            <a:pPr marL="171450" indent="-171450">
              <a:spcBef>
                <a:spcPts val="600"/>
              </a:spcBef>
              <a:buFont typeface="Arial" panose="020B0604020202020204" pitchFamily="34" charset="0"/>
              <a:buChar char="•"/>
            </a:pPr>
            <a:r>
              <a:rPr lang="en-US" sz="1400">
                <a:solidFill>
                  <a:schemeClr val="tx1"/>
                </a:solidFill>
                <a:latin typeface="Gilroy" panose="00000500000000000000"/>
                <a:cs typeface="Arial" panose="020B0604020202020204" pitchFamily="34" charset="0"/>
              </a:rPr>
              <a:t>Since inception, the fund has seen a $98.3M value creation from first time appraisals, which represents 13% gain over total cost and accumulated CAPEX. This is in line with the trend we’ve seen across our funds. </a:t>
            </a: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284994CA-A316-4392-8108-AA3F7CB36277}"/>
                  </a:ext>
                </a:extLst>
              </p:cNvPr>
              <p:cNvGraphicFramePr/>
              <p:nvPr>
                <p:extLst>
                  <p:ext uri="{D42A27DB-BD31-4B8C-83A1-F6EECF244321}">
                    <p14:modId xmlns:p14="http://schemas.microsoft.com/office/powerpoint/2010/main" val="805480953"/>
                  </p:ext>
                </p:extLst>
              </p:nvPr>
            </p:nvGraphicFramePr>
            <p:xfrm>
              <a:off x="3036939" y="960621"/>
              <a:ext cx="5504688" cy="324612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284994CA-A316-4392-8108-AA3F7CB36277}"/>
                  </a:ext>
                </a:extLst>
              </p:cNvPr>
              <p:cNvPicPr>
                <a:picLocks noGrp="1" noRot="1" noChangeAspect="1" noMove="1" noResize="1" noEditPoints="1" noAdjustHandles="1" noChangeArrowheads="1" noChangeShapeType="1"/>
              </p:cNvPicPr>
              <p:nvPr/>
            </p:nvPicPr>
            <p:blipFill>
              <a:blip r:embed="rId4"/>
              <a:stretch>
                <a:fillRect/>
              </a:stretch>
            </p:blipFill>
            <p:spPr>
              <a:xfrm>
                <a:off x="3036939" y="960621"/>
                <a:ext cx="5504688" cy="3246120"/>
              </a:xfrm>
              <a:prstGeom prst="rect">
                <a:avLst/>
              </a:prstGeom>
            </p:spPr>
          </p:pic>
        </mc:Fallback>
      </mc:AlternateContent>
    </p:spTree>
    <p:extLst>
      <p:ext uri="{BB962C8B-B14F-4D97-AF65-F5344CB8AC3E}">
        <p14:creationId xmlns:p14="http://schemas.microsoft.com/office/powerpoint/2010/main" val="1024554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C5459F6-8A9C-6479-2632-C5D0D44FBE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2C5459F6-8A9C-6479-2632-C5D0D44FBE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826716A-9BBA-9BCA-AEFE-F566D23F6052}"/>
              </a:ext>
            </a:extLst>
          </p:cNvPr>
          <p:cNvSpPr>
            <a:spLocks noGrp="1"/>
          </p:cNvSpPr>
          <p:nvPr>
            <p:ph type="title"/>
          </p:nvPr>
        </p:nvSpPr>
        <p:spPr>
          <a:xfrm>
            <a:off x="702761" y="501833"/>
            <a:ext cx="10072437" cy="685481"/>
          </a:xfrm>
        </p:spPr>
        <p:txBody>
          <a:bodyPr vert="horz">
            <a:normAutofit/>
          </a:bodyPr>
          <a:lstStyle/>
          <a:p>
            <a:r>
              <a:rPr lang="en-US" sz="2400">
                <a:solidFill>
                  <a:schemeClr val="tx1"/>
                </a:solidFill>
              </a:rPr>
              <a:t>Disposition Activity Overview</a:t>
            </a:r>
          </a:p>
        </p:txBody>
      </p:sp>
      <p:sp>
        <p:nvSpPr>
          <p:cNvPr id="5" name="Rectangle 4">
            <a:extLst>
              <a:ext uri="{FF2B5EF4-FFF2-40B4-BE49-F238E27FC236}">
                <a16:creationId xmlns:a16="http://schemas.microsoft.com/office/drawing/2014/main" id="{2A90CDC0-801F-7DF8-9C85-D669A41C3880}"/>
              </a:ext>
            </a:extLst>
          </p:cNvPr>
          <p:cNvSpPr/>
          <p:nvPr/>
        </p:nvSpPr>
        <p:spPr>
          <a:xfrm>
            <a:off x="7350973" y="1148164"/>
            <a:ext cx="3966632" cy="269944"/>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19" name="Rectangle 18">
            <a:extLst>
              <a:ext uri="{FF2B5EF4-FFF2-40B4-BE49-F238E27FC236}">
                <a16:creationId xmlns:a16="http://schemas.microsoft.com/office/drawing/2014/main" id="{3EE57F6F-A551-CF39-4D18-7FC88F7E4FFC}"/>
              </a:ext>
            </a:extLst>
          </p:cNvPr>
          <p:cNvSpPr/>
          <p:nvPr/>
        </p:nvSpPr>
        <p:spPr>
          <a:xfrm>
            <a:off x="7350973" y="1418108"/>
            <a:ext cx="3966632" cy="3363442"/>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1450">
              <a:buFont typeface="Arial" panose="020B0604020202020204" pitchFamily="34" charset="0"/>
              <a:buChar char="•"/>
            </a:pPr>
            <a:r>
              <a:rPr lang="en-US" sz="1200">
                <a:solidFill>
                  <a:schemeClr val="tx1"/>
                </a:solidFill>
                <a:latin typeface="Gilroy" panose="00000500000000000000"/>
                <a:cs typeface="Arial"/>
              </a:rPr>
              <a:t>The Fund has sold </a:t>
            </a:r>
            <a:r>
              <a:rPr lang="en-US" sz="1200" b="1">
                <a:solidFill>
                  <a:schemeClr val="tx1"/>
                </a:solidFill>
                <a:latin typeface="Gilroy" panose="00000500000000000000"/>
                <a:cs typeface="Arial"/>
              </a:rPr>
              <a:t>three properties</a:t>
            </a:r>
            <a:r>
              <a:rPr lang="en-US" sz="1200">
                <a:solidFill>
                  <a:schemeClr val="tx1"/>
                </a:solidFill>
                <a:latin typeface="Gilroy" panose="00000500000000000000"/>
                <a:cs typeface="Arial"/>
              </a:rPr>
              <a:t>, generating $15M in net sale  proceeds (after closing costs). The Fund has a capital loss for inception to date of </a:t>
            </a:r>
            <a:r>
              <a:rPr lang="en-US" sz="1200" b="1">
                <a:solidFill>
                  <a:schemeClr val="tx1"/>
                </a:solidFill>
                <a:latin typeface="Gilroy" panose="00000500000000000000"/>
                <a:cs typeface="Arial"/>
              </a:rPr>
              <a:t>$1.2M.</a:t>
            </a:r>
          </a:p>
          <a:p>
            <a:endParaRPr lang="en-US" sz="1200">
              <a:solidFill>
                <a:schemeClr val="tx1"/>
              </a:solidFill>
              <a:latin typeface="Gilroy" panose="00000500000000000000"/>
              <a:cs typeface="Arial"/>
            </a:endParaRPr>
          </a:p>
          <a:p>
            <a:pPr indent="-171450">
              <a:buFont typeface="Arial" panose="020B0604020202020204" pitchFamily="34" charset="0"/>
              <a:buChar char="•"/>
            </a:pPr>
            <a:r>
              <a:rPr lang="en-US" sz="1200">
                <a:solidFill>
                  <a:schemeClr val="tx1"/>
                </a:solidFill>
                <a:latin typeface="Gilroy" panose="00000500000000000000"/>
                <a:cs typeface="Arial"/>
              </a:rPr>
              <a:t>Additionally, the Fund has incurred a net realized capital gain of </a:t>
            </a:r>
            <a:r>
              <a:rPr lang="en-US" sz="1200" b="1">
                <a:solidFill>
                  <a:schemeClr val="tx1"/>
                </a:solidFill>
                <a:latin typeface="Gilroy" panose="00000500000000000000"/>
                <a:cs typeface="Arial"/>
              </a:rPr>
              <a:t>$1.4M. </a:t>
            </a:r>
            <a:r>
              <a:rPr lang="en-US" sz="1200">
                <a:solidFill>
                  <a:schemeClr val="tx1"/>
                </a:solidFill>
                <a:latin typeface="Gilroy" panose="00000500000000000000"/>
                <a:cs typeface="Arial"/>
              </a:rPr>
              <a:t>This gain is calculated by subtracting the book value of the properties from the net sale proceeds.</a:t>
            </a:r>
          </a:p>
          <a:p>
            <a:endParaRPr lang="en-US" sz="1200">
              <a:solidFill>
                <a:schemeClr val="tx1"/>
              </a:solidFill>
              <a:latin typeface="Gilroy" panose="00000500000000000000"/>
              <a:cs typeface="Arial"/>
            </a:endParaRPr>
          </a:p>
          <a:p>
            <a:pPr indent="-171450">
              <a:buFont typeface="Arial" panose="020B0604020202020204" pitchFamily="34" charset="0"/>
              <a:buChar char="•"/>
            </a:pPr>
            <a:r>
              <a:rPr lang="en-US" sz="1200">
                <a:solidFill>
                  <a:schemeClr val="tx1"/>
                </a:solidFill>
                <a:latin typeface="Gilroy" panose="00000500000000000000"/>
                <a:cs typeface="Arial"/>
              </a:rPr>
              <a:t>In </a:t>
            </a:r>
            <a:r>
              <a:rPr lang="en-US" sz="1200" b="1">
                <a:solidFill>
                  <a:schemeClr val="tx1"/>
                </a:solidFill>
                <a:latin typeface="Gilroy" panose="00000500000000000000"/>
                <a:cs typeface="Arial"/>
              </a:rPr>
              <a:t>Q1 2025</a:t>
            </a:r>
            <a:r>
              <a:rPr lang="en-US" sz="1200">
                <a:solidFill>
                  <a:schemeClr val="tx1"/>
                </a:solidFill>
                <a:latin typeface="Gilroy" panose="00000500000000000000"/>
                <a:cs typeface="Arial"/>
              </a:rPr>
              <a:t>, the Fund completed the sale of one property, generating $8.6M in net sale proceeds (after closing costs). </a:t>
            </a:r>
          </a:p>
          <a:p>
            <a:endParaRPr lang="en-US" sz="1200">
              <a:solidFill>
                <a:schemeClr val="tx1"/>
              </a:solidFill>
              <a:latin typeface="Gilroy" panose="00000500000000000000"/>
              <a:cs typeface="Arial"/>
            </a:endParaRPr>
          </a:p>
          <a:p>
            <a:pPr marL="0" lvl="1" indent="-171450">
              <a:buFont typeface="Arial" panose="020B0604020202020204" pitchFamily="34" charset="0"/>
              <a:buChar char="•"/>
            </a:pPr>
            <a:r>
              <a:rPr lang="en-US" sz="1200">
                <a:solidFill>
                  <a:schemeClr val="tx1"/>
                </a:solidFill>
                <a:latin typeface="Gilroy" panose="00000500000000000000"/>
                <a:cs typeface="Arial"/>
              </a:rPr>
              <a:t>The property sold was 631 South Royal in the Dallas market with a capital loss of $325k.</a:t>
            </a:r>
          </a:p>
          <a:p>
            <a:pPr marL="0" lvl="1" indent="-171450">
              <a:buFont typeface="Arial" panose="020B0604020202020204" pitchFamily="34" charset="0"/>
              <a:buChar char="•"/>
            </a:pPr>
            <a:endParaRPr lang="en-US" sz="1200">
              <a:solidFill>
                <a:schemeClr val="tx1"/>
              </a:solidFill>
              <a:latin typeface="Gilroy" panose="00000500000000000000"/>
              <a:cs typeface="Arial"/>
            </a:endParaRPr>
          </a:p>
          <a:p>
            <a:pPr marL="0" lvl="1" indent="-171450">
              <a:buFont typeface="Arial" panose="020B0604020202020204" pitchFamily="34" charset="0"/>
              <a:buChar char="•"/>
            </a:pPr>
            <a:r>
              <a:rPr lang="en-US" sz="1200">
                <a:solidFill>
                  <a:schemeClr val="tx1"/>
                </a:solidFill>
                <a:latin typeface="Gilroy" panose="00000500000000000000"/>
                <a:cs typeface="Arial"/>
              </a:rPr>
              <a:t>The property, acquired as part of a Link Texas portfolio in </a:t>
            </a:r>
            <a:r>
              <a:rPr lang="en-US" sz="1200" b="1">
                <a:solidFill>
                  <a:schemeClr val="tx1"/>
                </a:solidFill>
                <a:latin typeface="Gilroy" panose="00000500000000000000"/>
                <a:cs typeface="Arial"/>
              </a:rPr>
              <a:t>Q4 2022</a:t>
            </a:r>
            <a:r>
              <a:rPr lang="en-US" sz="1200">
                <a:solidFill>
                  <a:schemeClr val="tx1"/>
                </a:solidFill>
                <a:latin typeface="Gilroy" panose="00000500000000000000"/>
                <a:cs typeface="Arial"/>
              </a:rPr>
              <a:t>, was a nonstrategic asset for Faropoint. </a:t>
            </a:r>
          </a:p>
        </p:txBody>
      </p:sp>
      <p:sp>
        <p:nvSpPr>
          <p:cNvPr id="7" name="TextBox 6">
            <a:extLst>
              <a:ext uri="{FF2B5EF4-FFF2-40B4-BE49-F238E27FC236}">
                <a16:creationId xmlns:a16="http://schemas.microsoft.com/office/drawing/2014/main" id="{C18108AD-DCF0-D867-52C0-27C95BDB93AF}"/>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t>READY FOR REVIEW –</a:t>
            </a:r>
          </a:p>
          <a:p>
            <a:pPr algn="ctr"/>
            <a:r>
              <a:rPr lang="en-US"/>
              <a:t>Fund Finance</a:t>
            </a:r>
          </a:p>
        </p:txBody>
      </p:sp>
      <p:pic>
        <p:nvPicPr>
          <p:cNvPr id="10" name="Picture 9">
            <a:extLst>
              <a:ext uri="{FF2B5EF4-FFF2-40B4-BE49-F238E27FC236}">
                <a16:creationId xmlns:a16="http://schemas.microsoft.com/office/drawing/2014/main" id="{7A0E04CC-A7EA-694E-EF99-19EF38A345E2}"/>
              </a:ext>
            </a:extLst>
          </p:cNvPr>
          <p:cNvPicPr>
            <a:picLocks noChangeAspect="1"/>
          </p:cNvPicPr>
          <p:nvPr/>
        </p:nvPicPr>
        <p:blipFill>
          <a:blip r:embed="rId6"/>
          <a:stretch>
            <a:fillRect/>
          </a:stretch>
        </p:blipFill>
        <p:spPr>
          <a:xfrm>
            <a:off x="541116" y="1148164"/>
            <a:ext cx="6267450" cy="5302250"/>
          </a:xfrm>
          <a:prstGeom prst="rect">
            <a:avLst/>
          </a:prstGeom>
        </p:spPr>
      </p:pic>
    </p:spTree>
    <p:extLst>
      <p:ext uri="{BB962C8B-B14F-4D97-AF65-F5344CB8AC3E}">
        <p14:creationId xmlns:p14="http://schemas.microsoft.com/office/powerpoint/2010/main" val="1262646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EF1CC103-3D1A-E9B4-3E00-832E21203036}"/>
              </a:ext>
            </a:extLst>
          </p:cNvPr>
          <p:cNvGraphicFramePr>
            <a:graphicFrameLocks noChangeAspect="1"/>
          </p:cNvGraphicFramePr>
          <p:nvPr>
            <p:custDataLst>
              <p:tags r:id="rId1"/>
            </p:custDataLst>
            <p:extLst>
              <p:ext uri="{D42A27DB-BD31-4B8C-83A1-F6EECF244321}">
                <p14:modId xmlns:p14="http://schemas.microsoft.com/office/powerpoint/2010/main" val="4262251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6" name="think-cell data - do not delete" hidden="1">
                        <a:extLst>
                          <a:ext uri="{FF2B5EF4-FFF2-40B4-BE49-F238E27FC236}">
                            <a16:creationId xmlns:a16="http://schemas.microsoft.com/office/drawing/2014/main" id="{EF1CC103-3D1A-E9B4-3E00-832E212030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4A317C-94CE-FA2F-A7B5-CE3720FA1455}"/>
              </a:ext>
            </a:extLst>
          </p:cNvPr>
          <p:cNvSpPr/>
          <p:nvPr/>
        </p:nvSpPr>
        <p:spPr>
          <a:xfrm>
            <a:off x="7312203" y="1191745"/>
            <a:ext cx="4373178" cy="3246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600"/>
              </a:spcBef>
            </a:pPr>
            <a:endParaRPr lang="en-US" sz="1200" b="1">
              <a:solidFill>
                <a:schemeClr val="tx1"/>
              </a:solidFill>
            </a:endParaRPr>
          </a:p>
          <a:p>
            <a:pPr>
              <a:spcBef>
                <a:spcPts val="600"/>
              </a:spcBef>
            </a:pPr>
            <a:r>
              <a:rPr lang="en-US" sz="1200" b="1">
                <a:solidFill>
                  <a:schemeClr val="tx1"/>
                </a:solidFill>
              </a:rPr>
              <a:t>NOI is aligned with the budget. See further details regarding slight variances below:</a:t>
            </a:r>
          </a:p>
          <a:p>
            <a:pPr>
              <a:spcBef>
                <a:spcPts val="600"/>
              </a:spcBef>
            </a:pPr>
            <a:endParaRPr lang="en-US" sz="1200">
              <a:solidFill>
                <a:schemeClr val="tx1"/>
              </a:solidFill>
              <a:latin typeface="Gilroy" panose="00000500000000000000"/>
              <a:cs typeface="Arial"/>
            </a:endParaRPr>
          </a:p>
          <a:p>
            <a:r>
              <a:rPr lang="en-US" sz="1200" b="1" u="sng">
                <a:solidFill>
                  <a:schemeClr val="tx1"/>
                </a:solidFill>
                <a:latin typeface="Gilroy" panose="00000500000000000000"/>
                <a:cs typeface="Arial"/>
              </a:rPr>
              <a:t>Additional Rent</a:t>
            </a:r>
            <a:r>
              <a:rPr lang="en-US" sz="1200">
                <a:solidFill>
                  <a:schemeClr val="tx1"/>
                </a:solidFill>
                <a:latin typeface="Gilroy" panose="00000500000000000000"/>
                <a:cs typeface="Arial"/>
              </a:rPr>
              <a:t> –</a:t>
            </a:r>
            <a:r>
              <a:rPr lang="en-US" sz="1200" b="1">
                <a:solidFill>
                  <a:schemeClr val="tx1"/>
                </a:solidFill>
                <a:latin typeface="Gilroy" panose="00000500000000000000"/>
                <a:cs typeface="Arial"/>
              </a:rPr>
              <a:t> </a:t>
            </a:r>
            <a:r>
              <a:rPr lang="en-US" sz="1200">
                <a:solidFill>
                  <a:schemeClr val="tx1"/>
                </a:solidFill>
                <a:latin typeface="Gilroy" panose="00000500000000000000"/>
                <a:cs typeface="Arial"/>
              </a:rPr>
              <a:t>Additional rent higher than budget mainly due to projects billed back to the tenants.</a:t>
            </a:r>
          </a:p>
          <a:p>
            <a:endParaRPr lang="en-US" sz="1200">
              <a:solidFill>
                <a:schemeClr val="tx1"/>
              </a:solidFill>
              <a:latin typeface="Gilroy" panose="00000500000000000000"/>
              <a:cs typeface="Arial"/>
            </a:endParaRPr>
          </a:p>
          <a:p>
            <a:r>
              <a:rPr lang="en-US" sz="1200" b="1" u="sng">
                <a:solidFill>
                  <a:schemeClr val="tx1"/>
                </a:solidFill>
                <a:latin typeface="Gilroy" panose="00000500000000000000"/>
                <a:cs typeface="Arial"/>
              </a:rPr>
              <a:t>Other Income </a:t>
            </a:r>
            <a:r>
              <a:rPr lang="en-US" sz="1200">
                <a:solidFill>
                  <a:schemeClr val="tx1"/>
                </a:solidFill>
                <a:latin typeface="Gilroy" panose="00000500000000000000"/>
                <a:cs typeface="Arial"/>
              </a:rPr>
              <a:t>– Higher Other Income mainly due to:</a:t>
            </a:r>
          </a:p>
          <a:p>
            <a:pPr marL="171450" indent="-171450">
              <a:buFont typeface="Arial" panose="020B0604020202020204" pitchFamily="34" charset="0"/>
              <a:buChar char="•"/>
            </a:pPr>
            <a:r>
              <a:rPr lang="en-US" sz="1200">
                <a:solidFill>
                  <a:schemeClr val="tx1"/>
                </a:solidFill>
                <a:latin typeface="Gilroy" panose="00000500000000000000"/>
                <a:cs typeface="Arial"/>
              </a:rPr>
              <a:t>Late Fee Income not accounted for in the budget for late paying tenants </a:t>
            </a:r>
          </a:p>
          <a:p>
            <a:endParaRPr lang="en-US" sz="1200">
              <a:solidFill>
                <a:schemeClr val="tx1"/>
              </a:solidFill>
              <a:latin typeface="Gilroy" panose="00000500000000000000"/>
              <a:cs typeface="Arial" panose="020B0604020202020204" pitchFamily="34" charset="0"/>
            </a:endParaRPr>
          </a:p>
          <a:p>
            <a:r>
              <a:rPr lang="en-US" sz="1200" b="1" u="sng">
                <a:solidFill>
                  <a:schemeClr val="tx1"/>
                </a:solidFill>
                <a:latin typeface="Gilroy" panose="00000500000000000000"/>
                <a:cs typeface="Arial" panose="020B0604020202020204" pitchFamily="34" charset="0"/>
              </a:rPr>
              <a:t>Repairs and Maintenance </a:t>
            </a:r>
            <a:r>
              <a:rPr lang="en-US" sz="1200">
                <a:solidFill>
                  <a:schemeClr val="tx1"/>
                </a:solidFill>
                <a:latin typeface="Gilroy" panose="00000500000000000000"/>
                <a:cs typeface="Arial" panose="020B0604020202020204" pitchFamily="34" charset="0"/>
              </a:rPr>
              <a:t>– Lower R&amp;M than budgeted mainly due to the timing of the projects </a:t>
            </a:r>
          </a:p>
          <a:p>
            <a:endParaRPr lang="en-US" sz="1200">
              <a:solidFill>
                <a:schemeClr val="tx1"/>
              </a:solidFill>
              <a:latin typeface="Gilroy" panose="00000500000000000000"/>
              <a:cs typeface="Arial"/>
            </a:endParaRPr>
          </a:p>
          <a:p>
            <a:r>
              <a:rPr lang="en-US" sz="1200" b="1" u="sng">
                <a:solidFill>
                  <a:schemeClr val="tx1"/>
                </a:solidFill>
                <a:latin typeface="Gilroy" panose="00000500000000000000"/>
                <a:cs typeface="Arial"/>
              </a:rPr>
              <a:t>Utilities Expenses</a:t>
            </a:r>
            <a:r>
              <a:rPr lang="en-US" sz="1200">
                <a:solidFill>
                  <a:schemeClr val="tx1"/>
                </a:solidFill>
                <a:latin typeface="Gilroy" panose="00000500000000000000"/>
                <a:cs typeface="Arial"/>
              </a:rPr>
              <a:t> – Electricity and water/sewer were higher than expected due to timing differences.</a:t>
            </a:r>
            <a:endParaRPr lang="en-US" sz="1000">
              <a:solidFill>
                <a:schemeClr val="tx1"/>
              </a:solidFill>
              <a:highlight>
                <a:srgbClr val="FFFF00"/>
              </a:highligh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AFE87B-04C5-2065-79B3-F28770E03ABD}"/>
              </a:ext>
            </a:extLst>
          </p:cNvPr>
          <p:cNvSpPr txBox="1"/>
          <p:nvPr/>
        </p:nvSpPr>
        <p:spPr>
          <a:xfrm>
            <a:off x="8080292" y="5156130"/>
            <a:ext cx="1592338" cy="646331"/>
          </a:xfrm>
          <a:prstGeom prst="rect">
            <a:avLst/>
          </a:prstGeom>
          <a:noFill/>
        </p:spPr>
        <p:txBody>
          <a:bodyPr wrap="square" rtlCol="0">
            <a:spAutoFit/>
          </a:bodyPr>
          <a:lstStyle/>
          <a:p>
            <a:pPr algn="ctr"/>
            <a:r>
              <a:rPr lang="en-US">
                <a:solidFill>
                  <a:srgbClr val="FFC000"/>
                </a:solidFill>
              </a:rPr>
              <a:t>$1,174M </a:t>
            </a:r>
          </a:p>
          <a:p>
            <a:pPr algn="ctr"/>
            <a:r>
              <a:rPr lang="en-US"/>
              <a:t>Total Cost</a:t>
            </a:r>
            <a:endParaRPr lang="en-IL"/>
          </a:p>
        </p:txBody>
      </p:sp>
      <p:sp>
        <p:nvSpPr>
          <p:cNvPr id="17" name="TextBox 16">
            <a:extLst>
              <a:ext uri="{FF2B5EF4-FFF2-40B4-BE49-F238E27FC236}">
                <a16:creationId xmlns:a16="http://schemas.microsoft.com/office/drawing/2014/main" id="{D630ACAF-5163-08C8-5D3F-26D8258CEE0A}"/>
              </a:ext>
            </a:extLst>
          </p:cNvPr>
          <p:cNvSpPr txBox="1"/>
          <p:nvPr/>
        </p:nvSpPr>
        <p:spPr>
          <a:xfrm>
            <a:off x="9672630" y="5156130"/>
            <a:ext cx="1360553" cy="646331"/>
          </a:xfrm>
          <a:prstGeom prst="rect">
            <a:avLst/>
          </a:prstGeom>
          <a:noFill/>
        </p:spPr>
        <p:txBody>
          <a:bodyPr wrap="square" rtlCol="0">
            <a:spAutoFit/>
          </a:bodyPr>
          <a:lstStyle/>
          <a:p>
            <a:pPr algn="ctr"/>
            <a:r>
              <a:rPr lang="en-US">
                <a:solidFill>
                  <a:srgbClr val="FFC000"/>
                </a:solidFill>
              </a:rPr>
              <a:t>136</a:t>
            </a:r>
          </a:p>
          <a:p>
            <a:pPr algn="ctr"/>
            <a:r>
              <a:rPr lang="en-US"/>
              <a:t>Buildings</a:t>
            </a:r>
            <a:endParaRPr lang="en-IL"/>
          </a:p>
        </p:txBody>
      </p:sp>
      <p:pic>
        <p:nvPicPr>
          <p:cNvPr id="18" name="Graphic 20">
            <a:extLst>
              <a:ext uri="{FF2B5EF4-FFF2-40B4-BE49-F238E27FC236}">
                <a16:creationId xmlns:a16="http://schemas.microsoft.com/office/drawing/2014/main" id="{EE54BFC0-290D-C2E1-6FB6-F0322ED0E5B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47830" y="4650707"/>
            <a:ext cx="610154" cy="479323"/>
          </a:xfrm>
          <a:prstGeom prst="rect">
            <a:avLst/>
          </a:prstGeom>
        </p:spPr>
      </p:pic>
      <p:pic>
        <p:nvPicPr>
          <p:cNvPr id="19" name="Graphic 8">
            <a:extLst>
              <a:ext uri="{FF2B5EF4-FFF2-40B4-BE49-F238E27FC236}">
                <a16:creationId xmlns:a16="http://schemas.microsoft.com/office/drawing/2014/main" id="{C5CB5328-5144-329B-F116-E1783C5EA4C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690498" y="4631411"/>
            <a:ext cx="553167" cy="524719"/>
          </a:xfrm>
          <a:prstGeom prst="rect">
            <a:avLst/>
          </a:prstGeom>
        </p:spPr>
      </p:pic>
      <p:sp>
        <p:nvSpPr>
          <p:cNvPr id="28" name="Oval 27">
            <a:extLst>
              <a:ext uri="{FF2B5EF4-FFF2-40B4-BE49-F238E27FC236}">
                <a16:creationId xmlns:a16="http://schemas.microsoft.com/office/drawing/2014/main" id="{D7C5B9E0-FF45-98D9-D7CF-B8D55D4EB415}"/>
              </a:ext>
            </a:extLst>
          </p:cNvPr>
          <p:cNvSpPr/>
          <p:nvPr/>
        </p:nvSpPr>
        <p:spPr>
          <a:xfrm>
            <a:off x="306321" y="175110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9" name="Oval 28">
            <a:extLst>
              <a:ext uri="{FF2B5EF4-FFF2-40B4-BE49-F238E27FC236}">
                <a16:creationId xmlns:a16="http://schemas.microsoft.com/office/drawing/2014/main" id="{E1C667DA-C252-A217-68E7-D92ED766EFA8}"/>
              </a:ext>
            </a:extLst>
          </p:cNvPr>
          <p:cNvSpPr/>
          <p:nvPr/>
        </p:nvSpPr>
        <p:spPr>
          <a:xfrm>
            <a:off x="296307" y="198766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32" name="Oval 31">
            <a:extLst>
              <a:ext uri="{FF2B5EF4-FFF2-40B4-BE49-F238E27FC236}">
                <a16:creationId xmlns:a16="http://schemas.microsoft.com/office/drawing/2014/main" id="{0E696BC7-F424-37B1-99A8-EFCBE28B6B4B}"/>
              </a:ext>
            </a:extLst>
          </p:cNvPr>
          <p:cNvSpPr/>
          <p:nvPr/>
        </p:nvSpPr>
        <p:spPr>
          <a:xfrm>
            <a:off x="299645" y="261401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34" name="Oval 33">
            <a:extLst>
              <a:ext uri="{FF2B5EF4-FFF2-40B4-BE49-F238E27FC236}">
                <a16:creationId xmlns:a16="http://schemas.microsoft.com/office/drawing/2014/main" id="{A3985622-A50A-C1F7-879C-D5E9F5903165}"/>
              </a:ext>
            </a:extLst>
          </p:cNvPr>
          <p:cNvSpPr/>
          <p:nvPr/>
        </p:nvSpPr>
        <p:spPr>
          <a:xfrm>
            <a:off x="302983" y="288139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3" name="Oval 42">
            <a:extLst>
              <a:ext uri="{FF2B5EF4-FFF2-40B4-BE49-F238E27FC236}">
                <a16:creationId xmlns:a16="http://schemas.microsoft.com/office/drawing/2014/main" id="{48E938B9-1C5F-AAF1-03CE-49EE18EA9299}"/>
              </a:ext>
            </a:extLst>
          </p:cNvPr>
          <p:cNvSpPr/>
          <p:nvPr/>
        </p:nvSpPr>
        <p:spPr>
          <a:xfrm>
            <a:off x="7013347" y="277140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44" name="Oval 43">
            <a:extLst>
              <a:ext uri="{FF2B5EF4-FFF2-40B4-BE49-F238E27FC236}">
                <a16:creationId xmlns:a16="http://schemas.microsoft.com/office/drawing/2014/main" id="{58FAF3AD-864A-BB7B-E7F0-76A182ED5AAB}"/>
              </a:ext>
            </a:extLst>
          </p:cNvPr>
          <p:cNvSpPr/>
          <p:nvPr/>
        </p:nvSpPr>
        <p:spPr>
          <a:xfrm>
            <a:off x="7027514" y="345825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45" name="Oval 44">
            <a:extLst>
              <a:ext uri="{FF2B5EF4-FFF2-40B4-BE49-F238E27FC236}">
                <a16:creationId xmlns:a16="http://schemas.microsoft.com/office/drawing/2014/main" id="{C7E77752-A190-8934-FC11-5DADD9ABE6B0}"/>
              </a:ext>
            </a:extLst>
          </p:cNvPr>
          <p:cNvSpPr/>
          <p:nvPr/>
        </p:nvSpPr>
        <p:spPr>
          <a:xfrm>
            <a:off x="7027514" y="4026600"/>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6" name="Oval 45">
            <a:extLst>
              <a:ext uri="{FF2B5EF4-FFF2-40B4-BE49-F238E27FC236}">
                <a16:creationId xmlns:a16="http://schemas.microsoft.com/office/drawing/2014/main" id="{5F50DF07-8DF4-ECA2-CFE0-55216C0B99E5}"/>
              </a:ext>
            </a:extLst>
          </p:cNvPr>
          <p:cNvSpPr/>
          <p:nvPr/>
        </p:nvSpPr>
        <p:spPr>
          <a:xfrm>
            <a:off x="7027514" y="215225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6" name="TextBox 5">
            <a:extLst>
              <a:ext uri="{FF2B5EF4-FFF2-40B4-BE49-F238E27FC236}">
                <a16:creationId xmlns:a16="http://schemas.microsoft.com/office/drawing/2014/main" id="{C76A217E-F99D-818A-4393-060AC664B9DA}"/>
              </a:ext>
            </a:extLst>
          </p:cNvPr>
          <p:cNvSpPr txBox="1"/>
          <p:nvPr/>
        </p:nvSpPr>
        <p:spPr>
          <a:xfrm>
            <a:off x="627005" y="5990736"/>
            <a:ext cx="4097395" cy="261610"/>
          </a:xfrm>
          <a:prstGeom prst="rect">
            <a:avLst/>
          </a:prstGeom>
          <a:noFill/>
        </p:spPr>
        <p:txBody>
          <a:bodyPr wrap="square" rtlCol="0">
            <a:spAutoFit/>
          </a:bodyPr>
          <a:lstStyle/>
          <a:p>
            <a:pPr marL="228600" indent="-228600">
              <a:buAutoNum type="arabicParenBoth"/>
            </a:pPr>
            <a:r>
              <a:rPr lang="en-US" sz="1100" i="1">
                <a:latin typeface="Gilroy" panose="00000500000000000000"/>
              </a:rPr>
              <a:t>Above figures exclude any disposed properties.</a:t>
            </a:r>
          </a:p>
        </p:txBody>
      </p:sp>
      <p:sp>
        <p:nvSpPr>
          <p:cNvPr id="7" name="Rectangle 6">
            <a:extLst>
              <a:ext uri="{FF2B5EF4-FFF2-40B4-BE49-F238E27FC236}">
                <a16:creationId xmlns:a16="http://schemas.microsoft.com/office/drawing/2014/main" id="{4FCF4FD1-729E-C136-D2DE-4B5DFC1A0D07}"/>
              </a:ext>
            </a:extLst>
          </p:cNvPr>
          <p:cNvSpPr/>
          <p:nvPr/>
        </p:nvSpPr>
        <p:spPr>
          <a:xfrm>
            <a:off x="7312203" y="967768"/>
            <a:ext cx="4373178" cy="26161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42" name="Title 2">
            <a:extLst>
              <a:ext uri="{FF2B5EF4-FFF2-40B4-BE49-F238E27FC236}">
                <a16:creationId xmlns:a16="http://schemas.microsoft.com/office/drawing/2014/main" id="{D1B7E9D1-7071-9BB7-DE15-42129E13CD2F}"/>
              </a:ext>
            </a:extLst>
          </p:cNvPr>
          <p:cNvSpPr txBox="1">
            <a:spLocks/>
          </p:cNvSpPr>
          <p:nvPr/>
        </p:nvSpPr>
        <p:spPr>
          <a:xfrm>
            <a:off x="702761" y="501833"/>
            <a:ext cx="10072437" cy="685481"/>
          </a:xfrm>
          <a:prstGeom prst="rect">
            <a:avLst/>
          </a:prstGeom>
        </p:spPr>
        <p:txBody>
          <a:bodyPr vert="horz" wrap="square" lIns="0" tIns="0" rIns="0" bIns="0" anchor="ctr">
            <a:normAutofit lnSpcReduction="10000"/>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Properties NOI Actuals</a:t>
            </a:r>
            <a:r>
              <a:rPr lang="en-US" sz="2400" b="0" baseline="30000">
                <a:solidFill>
                  <a:schemeClr val="tx1"/>
                </a:solidFill>
              </a:rPr>
              <a:t> (1)</a:t>
            </a:r>
            <a:r>
              <a:rPr lang="en-US" sz="2400">
                <a:solidFill>
                  <a:schemeClr val="tx1"/>
                </a:solidFill>
              </a:rPr>
              <a:t> vs. Budget</a:t>
            </a:r>
            <a:br>
              <a:rPr lang="en-US" sz="2400">
                <a:solidFill>
                  <a:schemeClr val="tx1"/>
                </a:solidFill>
              </a:rPr>
            </a:br>
            <a:endParaRPr lang="en-US" sz="2400" kern="0">
              <a:solidFill>
                <a:schemeClr val="tx1"/>
              </a:solidFill>
            </a:endParaRPr>
          </a:p>
        </p:txBody>
      </p:sp>
      <p:pic>
        <p:nvPicPr>
          <p:cNvPr id="4" name="Picture 3">
            <a:extLst>
              <a:ext uri="{FF2B5EF4-FFF2-40B4-BE49-F238E27FC236}">
                <a16:creationId xmlns:a16="http://schemas.microsoft.com/office/drawing/2014/main" id="{EEDFA801-A741-A24F-11C1-A3A8D33E0ECE}"/>
              </a:ext>
            </a:extLst>
          </p:cNvPr>
          <p:cNvPicPr>
            <a:picLocks noChangeAspect="1"/>
          </p:cNvPicPr>
          <p:nvPr/>
        </p:nvPicPr>
        <p:blipFill>
          <a:blip r:embed="rId10"/>
          <a:stretch>
            <a:fillRect/>
          </a:stretch>
        </p:blipFill>
        <p:spPr>
          <a:xfrm>
            <a:off x="623962" y="976902"/>
            <a:ext cx="5934456" cy="3923413"/>
          </a:xfrm>
          <a:prstGeom prst="rect">
            <a:avLst/>
          </a:prstGeom>
          <a:ln>
            <a:solidFill>
              <a:srgbClr val="000000"/>
            </a:solidFill>
          </a:ln>
        </p:spPr>
      </p:pic>
    </p:spTree>
    <p:extLst>
      <p:ext uri="{BB962C8B-B14F-4D97-AF65-F5344CB8AC3E}">
        <p14:creationId xmlns:p14="http://schemas.microsoft.com/office/powerpoint/2010/main" val="2381342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EF1CC103-3D1A-E9B4-3E00-832E21203036}"/>
              </a:ext>
            </a:extLst>
          </p:cNvPr>
          <p:cNvGraphicFramePr>
            <a:graphicFrameLocks noChangeAspect="1"/>
          </p:cNvGraphicFramePr>
          <p:nvPr>
            <p:custDataLst>
              <p:tags r:id="rId1"/>
            </p:custDataLst>
            <p:extLst>
              <p:ext uri="{D42A27DB-BD31-4B8C-83A1-F6EECF244321}">
                <p14:modId xmlns:p14="http://schemas.microsoft.com/office/powerpoint/2010/main" val="2581060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26" name="think-cell data - do not delete" hidden="1">
                        <a:extLst>
                          <a:ext uri="{FF2B5EF4-FFF2-40B4-BE49-F238E27FC236}">
                            <a16:creationId xmlns:a16="http://schemas.microsoft.com/office/drawing/2014/main" id="{EF1CC103-3D1A-E9B4-3E00-832E212030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4A317C-94CE-FA2F-A7B5-CE3720FA1455}"/>
              </a:ext>
            </a:extLst>
          </p:cNvPr>
          <p:cNvSpPr/>
          <p:nvPr/>
        </p:nvSpPr>
        <p:spPr>
          <a:xfrm>
            <a:off x="7240589" y="1228683"/>
            <a:ext cx="4373178" cy="32417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cs typeface="Arial" panose="020B0604020202020204" pitchFamily="34" charset="0"/>
              </a:rPr>
              <a:t>The increase in NOI is mainly due to collection of previously written off revenues as well as increases in additional rent.</a:t>
            </a:r>
          </a:p>
          <a:p>
            <a:endParaRPr lang="en-US" sz="1200" b="1">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Base Rent and Concessions </a:t>
            </a:r>
            <a:r>
              <a:rPr lang="en-US" sz="1200">
                <a:solidFill>
                  <a:schemeClr val="tx1"/>
                </a:solidFill>
                <a:latin typeface="Gilroy" panose="00000500000000000000"/>
                <a:cs typeface="Arial" panose="020B0604020202020204" pitchFamily="34" charset="0"/>
              </a:rPr>
              <a:t>– increase is mainly driven by two new tenants.</a:t>
            </a:r>
          </a:p>
          <a:p>
            <a:endParaRPr lang="en-US" sz="1200">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Additional Rent </a:t>
            </a:r>
            <a:r>
              <a:rPr lang="en-US" sz="1200">
                <a:solidFill>
                  <a:schemeClr val="tx1"/>
                </a:solidFill>
                <a:latin typeface="Gilroy" panose="00000500000000000000"/>
                <a:cs typeface="Arial" panose="020B0604020202020204" pitchFamily="34" charset="0"/>
              </a:rPr>
              <a:t>–</a:t>
            </a:r>
            <a:r>
              <a:rPr lang="en-US" sz="1200" b="1">
                <a:solidFill>
                  <a:schemeClr val="tx1"/>
                </a:solidFill>
                <a:latin typeface="Gilroy" panose="00000500000000000000"/>
                <a:cs typeface="Arial" panose="020B0604020202020204" pitchFamily="34" charset="0"/>
              </a:rPr>
              <a:t> </a:t>
            </a:r>
            <a:r>
              <a:rPr lang="en-US" sz="1200">
                <a:solidFill>
                  <a:schemeClr val="tx1"/>
                </a:solidFill>
                <a:latin typeface="Gilroy" panose="00000500000000000000"/>
                <a:cs typeface="Arial" panose="020B0604020202020204" pitchFamily="34" charset="0"/>
              </a:rPr>
              <a:t>increase is mainly driven by updated assumptions for budgeted RET increases.</a:t>
            </a:r>
          </a:p>
          <a:p>
            <a:endParaRPr lang="en-US" sz="1200">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Bad Debt Expenses –  </a:t>
            </a:r>
            <a:r>
              <a:rPr lang="en-US" sz="1200">
                <a:solidFill>
                  <a:schemeClr val="tx1"/>
                </a:solidFill>
                <a:latin typeface="Gilroy" panose="00000500000000000000"/>
                <a:cs typeface="Arial" panose="020B0604020202020204" pitchFamily="34" charset="0"/>
              </a:rPr>
              <a:t>the primary driver of this change is collections received from two tenants, significantly impacting overall figures.</a:t>
            </a:r>
          </a:p>
          <a:p>
            <a:endParaRPr lang="en-US" sz="1200">
              <a:solidFill>
                <a:schemeClr val="tx1"/>
              </a:solidFill>
              <a:latin typeface="Gilroy" panose="00000500000000000000"/>
              <a:cs typeface="Arial" panose="020B0604020202020204" pitchFamily="34" charset="0"/>
            </a:endParaRPr>
          </a:p>
          <a:p>
            <a:endParaRPr lang="en-US" sz="1200">
              <a:solidFill>
                <a:schemeClr val="tx1"/>
              </a:solidFill>
              <a:latin typeface="Gilroy" panose="00000500000000000000"/>
              <a:cs typeface="Arial" panose="020B0604020202020204" pitchFamily="34" charset="0"/>
            </a:endParaRPr>
          </a:p>
        </p:txBody>
      </p:sp>
      <p:sp>
        <p:nvSpPr>
          <p:cNvPr id="4" name="TextBox 3">
            <a:extLst>
              <a:ext uri="{FF2B5EF4-FFF2-40B4-BE49-F238E27FC236}">
                <a16:creationId xmlns:a16="http://schemas.microsoft.com/office/drawing/2014/main" id="{16FA93F3-E3E2-0426-5833-8CB15EAD3412}"/>
              </a:ext>
            </a:extLst>
          </p:cNvPr>
          <p:cNvSpPr txBox="1"/>
          <p:nvPr/>
        </p:nvSpPr>
        <p:spPr>
          <a:xfrm>
            <a:off x="8164414" y="5387236"/>
            <a:ext cx="1124487" cy="646331"/>
          </a:xfrm>
          <a:prstGeom prst="rect">
            <a:avLst/>
          </a:prstGeom>
          <a:noFill/>
        </p:spPr>
        <p:txBody>
          <a:bodyPr wrap="square" rtlCol="0">
            <a:spAutoFit/>
          </a:bodyPr>
          <a:lstStyle/>
          <a:p>
            <a:pPr algn="ctr"/>
            <a:r>
              <a:rPr lang="en-US">
                <a:solidFill>
                  <a:srgbClr val="FFC000"/>
                </a:solidFill>
              </a:rPr>
              <a:t>$1,013M </a:t>
            </a:r>
          </a:p>
          <a:p>
            <a:pPr algn="ctr"/>
            <a:r>
              <a:rPr lang="en-US"/>
              <a:t>Total Cost</a:t>
            </a:r>
            <a:endParaRPr lang="en-IL"/>
          </a:p>
        </p:txBody>
      </p:sp>
      <p:sp>
        <p:nvSpPr>
          <p:cNvPr id="7" name="TextBox 6">
            <a:extLst>
              <a:ext uri="{FF2B5EF4-FFF2-40B4-BE49-F238E27FC236}">
                <a16:creationId xmlns:a16="http://schemas.microsoft.com/office/drawing/2014/main" id="{0E45F26E-3311-569B-1188-3E5DE0A49623}"/>
              </a:ext>
            </a:extLst>
          </p:cNvPr>
          <p:cNvSpPr txBox="1"/>
          <p:nvPr/>
        </p:nvSpPr>
        <p:spPr>
          <a:xfrm>
            <a:off x="9785354" y="5387237"/>
            <a:ext cx="1176036" cy="646331"/>
          </a:xfrm>
          <a:prstGeom prst="rect">
            <a:avLst/>
          </a:prstGeom>
          <a:noFill/>
        </p:spPr>
        <p:txBody>
          <a:bodyPr wrap="square" rtlCol="0">
            <a:spAutoFit/>
          </a:bodyPr>
          <a:lstStyle/>
          <a:p>
            <a:pPr algn="ctr"/>
            <a:r>
              <a:rPr lang="en-US">
                <a:solidFill>
                  <a:srgbClr val="FFC000"/>
                </a:solidFill>
              </a:rPr>
              <a:t>114</a:t>
            </a:r>
          </a:p>
          <a:p>
            <a:pPr algn="ctr"/>
            <a:r>
              <a:rPr lang="en-US"/>
              <a:t>Buildings</a:t>
            </a:r>
            <a:endParaRPr lang="en-IL"/>
          </a:p>
        </p:txBody>
      </p:sp>
      <p:pic>
        <p:nvPicPr>
          <p:cNvPr id="12" name="Graphic 20">
            <a:extLst>
              <a:ext uri="{FF2B5EF4-FFF2-40B4-BE49-F238E27FC236}">
                <a16:creationId xmlns:a16="http://schemas.microsoft.com/office/drawing/2014/main" id="{0DF35751-95BE-8EB0-05A6-FB689D435C4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09670" y="4927523"/>
            <a:ext cx="527405" cy="414318"/>
          </a:xfrm>
          <a:prstGeom prst="rect">
            <a:avLst/>
          </a:prstGeom>
        </p:spPr>
      </p:pic>
      <p:pic>
        <p:nvPicPr>
          <p:cNvPr id="14" name="Graphic 8">
            <a:extLst>
              <a:ext uri="{FF2B5EF4-FFF2-40B4-BE49-F238E27FC236}">
                <a16:creationId xmlns:a16="http://schemas.microsoft.com/office/drawing/2014/main" id="{6046D032-654D-23CA-52F2-7108AC4110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632126" y="4927523"/>
            <a:ext cx="484638" cy="459714"/>
          </a:xfrm>
          <a:prstGeom prst="rect">
            <a:avLst/>
          </a:prstGeom>
        </p:spPr>
      </p:pic>
      <p:sp>
        <p:nvSpPr>
          <p:cNvPr id="6" name="Oval 5">
            <a:extLst>
              <a:ext uri="{FF2B5EF4-FFF2-40B4-BE49-F238E27FC236}">
                <a16:creationId xmlns:a16="http://schemas.microsoft.com/office/drawing/2014/main" id="{2F644B9A-4A1E-D529-A60F-BC4BA324B1D1}"/>
              </a:ext>
            </a:extLst>
          </p:cNvPr>
          <p:cNvSpPr/>
          <p:nvPr/>
        </p:nvSpPr>
        <p:spPr>
          <a:xfrm>
            <a:off x="352303" y="12333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9" name="Oval 8">
            <a:extLst>
              <a:ext uri="{FF2B5EF4-FFF2-40B4-BE49-F238E27FC236}">
                <a16:creationId xmlns:a16="http://schemas.microsoft.com/office/drawing/2014/main" id="{3658DF2C-9B2C-11F2-415F-37F5E908E297}"/>
              </a:ext>
            </a:extLst>
          </p:cNvPr>
          <p:cNvSpPr/>
          <p:nvPr/>
        </p:nvSpPr>
        <p:spPr>
          <a:xfrm>
            <a:off x="343571" y="174088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8" name="Oval 17">
            <a:extLst>
              <a:ext uri="{FF2B5EF4-FFF2-40B4-BE49-F238E27FC236}">
                <a16:creationId xmlns:a16="http://schemas.microsoft.com/office/drawing/2014/main" id="{F17355F5-9CF7-4A12-AEDA-168F5DD8E20C}"/>
              </a:ext>
            </a:extLst>
          </p:cNvPr>
          <p:cNvSpPr/>
          <p:nvPr/>
        </p:nvSpPr>
        <p:spPr>
          <a:xfrm>
            <a:off x="343571" y="320796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6" name="Oval 15">
            <a:extLst>
              <a:ext uri="{FF2B5EF4-FFF2-40B4-BE49-F238E27FC236}">
                <a16:creationId xmlns:a16="http://schemas.microsoft.com/office/drawing/2014/main" id="{760AF686-B1E8-4A3D-7864-8315DB726128}"/>
              </a:ext>
            </a:extLst>
          </p:cNvPr>
          <p:cNvSpPr/>
          <p:nvPr/>
        </p:nvSpPr>
        <p:spPr>
          <a:xfrm>
            <a:off x="6864331" y="262132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7" name="Oval 16">
            <a:extLst>
              <a:ext uri="{FF2B5EF4-FFF2-40B4-BE49-F238E27FC236}">
                <a16:creationId xmlns:a16="http://schemas.microsoft.com/office/drawing/2014/main" id="{19366FB6-18E2-0F10-73AB-3CD2C095F5AA}"/>
              </a:ext>
            </a:extLst>
          </p:cNvPr>
          <p:cNvSpPr/>
          <p:nvPr/>
        </p:nvSpPr>
        <p:spPr>
          <a:xfrm>
            <a:off x="6864331" y="204049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5" name="Oval 24">
            <a:extLst>
              <a:ext uri="{FF2B5EF4-FFF2-40B4-BE49-F238E27FC236}">
                <a16:creationId xmlns:a16="http://schemas.microsoft.com/office/drawing/2014/main" id="{DFD6AE16-6969-5EEB-AD67-50EFDC4D34AA}"/>
              </a:ext>
            </a:extLst>
          </p:cNvPr>
          <p:cNvSpPr/>
          <p:nvPr/>
        </p:nvSpPr>
        <p:spPr>
          <a:xfrm>
            <a:off x="6864331" y="317734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5" name="Rectangle 14">
            <a:extLst>
              <a:ext uri="{FF2B5EF4-FFF2-40B4-BE49-F238E27FC236}">
                <a16:creationId xmlns:a16="http://schemas.microsoft.com/office/drawing/2014/main" id="{2F9A4C6D-627A-42BE-4F77-444E18CC28AE}"/>
              </a:ext>
            </a:extLst>
          </p:cNvPr>
          <p:cNvSpPr/>
          <p:nvPr/>
        </p:nvSpPr>
        <p:spPr>
          <a:xfrm>
            <a:off x="7248209" y="979518"/>
            <a:ext cx="4373178" cy="26161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32" name="TextBox 31">
            <a:extLst>
              <a:ext uri="{FF2B5EF4-FFF2-40B4-BE49-F238E27FC236}">
                <a16:creationId xmlns:a16="http://schemas.microsoft.com/office/drawing/2014/main" id="{F7C7BDB2-501D-4A5E-6EA1-52832E200173}"/>
              </a:ext>
            </a:extLst>
          </p:cNvPr>
          <p:cNvSpPr txBox="1"/>
          <p:nvPr/>
        </p:nvSpPr>
        <p:spPr>
          <a:xfrm>
            <a:off x="702761" y="6447644"/>
            <a:ext cx="3275053" cy="261610"/>
          </a:xfrm>
          <a:prstGeom prst="rect">
            <a:avLst/>
          </a:prstGeom>
          <a:noFill/>
        </p:spPr>
        <p:txBody>
          <a:bodyPr wrap="square" rtlCol="0">
            <a:spAutoFit/>
          </a:bodyPr>
          <a:lstStyle/>
          <a:p>
            <a:pPr marL="228600" indent="-228600">
              <a:buAutoNum type="arabicParenBoth"/>
            </a:pPr>
            <a:r>
              <a:rPr lang="en-US" sz="1100" i="1">
                <a:latin typeface="Gilroy" panose="00000500000000000000"/>
              </a:rPr>
              <a:t>Above figures exclude any disposed properties.</a:t>
            </a:r>
          </a:p>
        </p:txBody>
      </p:sp>
      <p:sp>
        <p:nvSpPr>
          <p:cNvPr id="42" name="Title 2">
            <a:extLst>
              <a:ext uri="{FF2B5EF4-FFF2-40B4-BE49-F238E27FC236}">
                <a16:creationId xmlns:a16="http://schemas.microsoft.com/office/drawing/2014/main" id="{12D1078F-0C3C-2DF4-E5A9-441DDD8AAC65}"/>
              </a:ext>
            </a:extLst>
          </p:cNvPr>
          <p:cNvSpPr txBox="1">
            <a:spLocks/>
          </p:cNvSpPr>
          <p:nvPr/>
        </p:nvSpPr>
        <p:spPr>
          <a:xfrm>
            <a:off x="702761" y="501833"/>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Same Store </a:t>
            </a:r>
            <a:r>
              <a:rPr lang="en-US" sz="2400" b="0" baseline="30000">
                <a:solidFill>
                  <a:schemeClr val="tx1"/>
                </a:solidFill>
              </a:rPr>
              <a:t>(1)</a:t>
            </a:r>
            <a:r>
              <a:rPr lang="en-US" sz="2400">
                <a:solidFill>
                  <a:schemeClr val="tx1"/>
                </a:solidFill>
              </a:rPr>
              <a:t> Analysis</a:t>
            </a:r>
          </a:p>
          <a:p>
            <a:pPr defTabSz="914400"/>
            <a:endParaRPr lang="en-US" sz="2400" kern="0">
              <a:solidFill>
                <a:schemeClr val="tx1"/>
              </a:solidFill>
            </a:endParaRPr>
          </a:p>
        </p:txBody>
      </p:sp>
      <p:sp>
        <p:nvSpPr>
          <p:cNvPr id="11" name="TextBox 10">
            <a:extLst>
              <a:ext uri="{FF2B5EF4-FFF2-40B4-BE49-F238E27FC236}">
                <a16:creationId xmlns:a16="http://schemas.microsoft.com/office/drawing/2014/main" id="{3C3DC6E8-4ECB-D371-BCB6-4F3FBB0C5C0D}"/>
              </a:ext>
            </a:extLst>
          </p:cNvPr>
          <p:cNvSpPr txBox="1"/>
          <p:nvPr/>
        </p:nvSpPr>
        <p:spPr>
          <a:xfrm>
            <a:off x="636856" y="6225362"/>
            <a:ext cx="7638594" cy="261610"/>
          </a:xfrm>
          <a:prstGeom prst="rect">
            <a:avLst/>
          </a:prstGeom>
          <a:noFill/>
        </p:spPr>
        <p:txBody>
          <a:bodyPr wrap="square" rtlCol="0">
            <a:spAutoFit/>
          </a:bodyPr>
          <a:lstStyle/>
          <a:p>
            <a:r>
              <a:rPr lang="en-US" sz="1100"/>
              <a:t>*</a:t>
            </a:r>
            <a:r>
              <a:rPr lang="en-US" sz="1100" u="sng"/>
              <a:t>Note</a:t>
            </a:r>
            <a:r>
              <a:rPr lang="en-US" sz="1100"/>
              <a:t>: Physical Occupancy adjusts for tenants who are in spaces but not currently paying </a:t>
            </a:r>
            <a:r>
              <a:rPr lang="en-US" sz="1100">
                <a:latin typeface="Gilroy" panose="00000500000000000000"/>
              </a:rPr>
              <a:t>prior quarters.</a:t>
            </a:r>
            <a:endParaRPr lang="en-US" sz="1100"/>
          </a:p>
        </p:txBody>
      </p:sp>
      <p:pic>
        <p:nvPicPr>
          <p:cNvPr id="19" name="Picture 18">
            <a:extLst>
              <a:ext uri="{FF2B5EF4-FFF2-40B4-BE49-F238E27FC236}">
                <a16:creationId xmlns:a16="http://schemas.microsoft.com/office/drawing/2014/main" id="{114FFFA8-098B-568B-F1A9-67EFA844601E}"/>
              </a:ext>
            </a:extLst>
          </p:cNvPr>
          <p:cNvPicPr>
            <a:picLocks noChangeAspect="1"/>
          </p:cNvPicPr>
          <p:nvPr/>
        </p:nvPicPr>
        <p:blipFill>
          <a:blip r:embed="rId10"/>
          <a:stretch>
            <a:fillRect/>
          </a:stretch>
        </p:blipFill>
        <p:spPr>
          <a:xfrm>
            <a:off x="594376" y="949203"/>
            <a:ext cx="5930997" cy="4959593"/>
          </a:xfrm>
          <a:prstGeom prst="rect">
            <a:avLst/>
          </a:prstGeom>
        </p:spPr>
      </p:pic>
    </p:spTree>
    <p:extLst>
      <p:ext uri="{BB962C8B-B14F-4D97-AF65-F5344CB8AC3E}">
        <p14:creationId xmlns:p14="http://schemas.microsoft.com/office/powerpoint/2010/main" val="92536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5EEB55-70B4-B931-C1C3-C841A2F2484F}"/>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16A21F0-6C7A-0C6B-8C8C-396524ECB23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716A21F0-6C7A-0C6B-8C8C-396524ECB2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107983E4-1CDA-CE20-1A68-9BE2408F06A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5C5F47-8467-FFE0-ADCC-07C4CF1CC77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7D51607-FF75-748B-58AB-9F203A844FA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7A0548-ADBB-93C9-EE29-971FFA23E704}"/>
              </a:ext>
            </a:extLst>
          </p:cNvPr>
          <p:cNvSpPr txBox="1"/>
          <p:nvPr/>
        </p:nvSpPr>
        <p:spPr>
          <a:xfrm>
            <a:off x="134891" y="6410622"/>
            <a:ext cx="10666890" cy="430887"/>
          </a:xfrm>
          <a:prstGeom prst="rect">
            <a:avLst/>
          </a:prstGeom>
          <a:noFill/>
        </p:spPr>
        <p:txBody>
          <a:bodyPr wrap="square" rtlCol="0">
            <a:spAutoFit/>
          </a:bodyPr>
          <a:lstStyle/>
          <a:p>
            <a:r>
              <a:rPr lang="en-US" sz="1100" i="1">
                <a:latin typeface="Gilroy" panose="00000500000000000000"/>
              </a:rPr>
              <a:t>*the WATC is excluding  development projects.</a:t>
            </a:r>
          </a:p>
          <a:p>
            <a:r>
              <a:rPr lang="en-US" sz="1100" i="1">
                <a:latin typeface="Gilroy" panose="00000500000000000000"/>
              </a:rPr>
              <a:t>** 2024 YoC% was adjusted to reflected the fair share of the Cam Reconciliation for that period.</a:t>
            </a:r>
          </a:p>
        </p:txBody>
      </p:sp>
      <p:sp>
        <p:nvSpPr>
          <p:cNvPr id="11" name="Rectangle 10">
            <a:extLst>
              <a:ext uri="{FF2B5EF4-FFF2-40B4-BE49-F238E27FC236}">
                <a16:creationId xmlns:a16="http://schemas.microsoft.com/office/drawing/2014/main" id="{3229746A-37E0-837E-5BF7-527EC1F31E43}"/>
              </a:ext>
            </a:extLst>
          </p:cNvPr>
          <p:cNvSpPr/>
          <p:nvPr/>
        </p:nvSpPr>
        <p:spPr>
          <a:xfrm>
            <a:off x="2121660" y="4954789"/>
            <a:ext cx="1673643" cy="1425922"/>
          </a:xfrm>
          <a:prstGeom prst="rect">
            <a:avLst/>
          </a:prstGeom>
          <a:solidFill>
            <a:schemeClr val="accent3">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b="1">
                <a:solidFill>
                  <a:schemeClr val="tx1"/>
                </a:solidFill>
                <a:latin typeface="Gilroy" panose="00000500000000000000"/>
              </a:rPr>
              <a:t>YOC increased significantly </a:t>
            </a:r>
            <a:r>
              <a:rPr lang="en-US" sz="1200">
                <a:solidFill>
                  <a:schemeClr val="tx1"/>
                </a:solidFill>
                <a:latin typeface="Gilroy" panose="00000500000000000000"/>
              </a:rPr>
              <a:t>due to the acquisition of the NNJ portfolio at YOC &gt;6.5%</a:t>
            </a:r>
          </a:p>
          <a:p>
            <a:pPr>
              <a:spcBef>
                <a:spcPts val="600"/>
              </a:spcBef>
            </a:pPr>
            <a:endParaRPr lang="en-US" sz="1200">
              <a:solidFill>
                <a:schemeClr val="tx1"/>
              </a:solidFill>
              <a:latin typeface="Gilroy" panose="00000500000000000000"/>
            </a:endParaRPr>
          </a:p>
          <a:p>
            <a:pPr>
              <a:spcBef>
                <a:spcPts val="600"/>
              </a:spcBef>
            </a:pPr>
            <a:endParaRPr lang="en-US" sz="1200">
              <a:solidFill>
                <a:schemeClr val="tx1"/>
              </a:solidFill>
              <a:latin typeface="Gilroy" panose="00000500000000000000"/>
            </a:endParaRPr>
          </a:p>
        </p:txBody>
      </p:sp>
      <p:sp>
        <p:nvSpPr>
          <p:cNvPr id="13" name="Rectangle 12">
            <a:extLst>
              <a:ext uri="{FF2B5EF4-FFF2-40B4-BE49-F238E27FC236}">
                <a16:creationId xmlns:a16="http://schemas.microsoft.com/office/drawing/2014/main" id="{EE1DD9CC-3563-75C6-E144-832BB799F54C}"/>
              </a:ext>
            </a:extLst>
          </p:cNvPr>
          <p:cNvSpPr/>
          <p:nvPr/>
        </p:nvSpPr>
        <p:spPr>
          <a:xfrm>
            <a:off x="4039222" y="4954789"/>
            <a:ext cx="1904290" cy="1463040"/>
          </a:xfrm>
          <a:prstGeom prst="rect">
            <a:avLst/>
          </a:prstGeom>
          <a:solidFill>
            <a:schemeClr val="accent3">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b="1">
                <a:solidFill>
                  <a:schemeClr val="tx1"/>
                </a:solidFill>
                <a:latin typeface="Gilroy" panose="00000500000000000000"/>
                <a:cs typeface="Arial" panose="020B0604020202020204" pitchFamily="34" charset="0"/>
              </a:rPr>
              <a:t>Slight decrease to YOC in Q2 2024</a:t>
            </a:r>
            <a:r>
              <a:rPr lang="en-US" sz="1200">
                <a:solidFill>
                  <a:schemeClr val="tx1"/>
                </a:solidFill>
                <a:latin typeface="Gilroy" panose="00000500000000000000"/>
                <a:cs typeface="Arial" panose="020B0604020202020204" pitchFamily="34" charset="0"/>
              </a:rPr>
              <a:t> due to an increase in the operating expenses, mainly insurance and utilities</a:t>
            </a:r>
          </a:p>
          <a:p>
            <a:pPr>
              <a:spcBef>
                <a:spcPts val="600"/>
              </a:spcBef>
            </a:pPr>
            <a:endParaRPr lang="en-US" sz="1200">
              <a:solidFill>
                <a:schemeClr val="tx1"/>
              </a:solidFill>
              <a:latin typeface="Gilroy" panose="00000500000000000000"/>
              <a:cs typeface="Arial" panose="020B0604020202020204" pitchFamily="34" charset="0"/>
            </a:endParaRPr>
          </a:p>
        </p:txBody>
      </p:sp>
      <p:sp>
        <p:nvSpPr>
          <p:cNvPr id="14" name="Rectangle 13">
            <a:extLst>
              <a:ext uri="{FF2B5EF4-FFF2-40B4-BE49-F238E27FC236}">
                <a16:creationId xmlns:a16="http://schemas.microsoft.com/office/drawing/2014/main" id="{D4ECEBEB-1BA2-567F-2B76-7B5B6A796872}"/>
              </a:ext>
            </a:extLst>
          </p:cNvPr>
          <p:cNvSpPr/>
          <p:nvPr/>
        </p:nvSpPr>
        <p:spPr>
          <a:xfrm>
            <a:off x="6058695" y="4932627"/>
            <a:ext cx="2338004" cy="1463040"/>
          </a:xfrm>
          <a:prstGeom prst="rect">
            <a:avLst/>
          </a:prstGeom>
          <a:solidFill>
            <a:schemeClr val="accent3">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b="1">
                <a:solidFill>
                  <a:schemeClr val="tx1"/>
                </a:solidFill>
                <a:latin typeface="Gilroy" panose="00000500000000000000"/>
                <a:cs typeface="Arial" panose="020B0604020202020204" pitchFamily="34" charset="0"/>
              </a:rPr>
              <a:t>YOC decrease in Q4-24 </a:t>
            </a:r>
            <a:r>
              <a:rPr lang="en-US" sz="1200">
                <a:solidFill>
                  <a:schemeClr val="tx1"/>
                </a:solidFill>
                <a:latin typeface="Gilroy" panose="00000500000000000000"/>
                <a:cs typeface="Arial" panose="020B0604020202020204" pitchFamily="34" charset="0"/>
              </a:rPr>
              <a:t>mainly due to an increase in operating expenses, mainly due to duplicate insurance expenses. In H2-24, the Fund acquired 41 properties with an in place acquisition YOC of 5.5%.</a:t>
            </a:r>
            <a:endParaRPr lang="he-IL" sz="1200">
              <a:solidFill>
                <a:schemeClr val="tx1"/>
              </a:solidFill>
              <a:latin typeface="Gilroy" panose="00000500000000000000"/>
              <a:cs typeface="Arial" panose="020B0604020202020204" pitchFamily="34" charset="0"/>
            </a:endParaRPr>
          </a:p>
        </p:txBody>
      </p:sp>
      <p:sp>
        <p:nvSpPr>
          <p:cNvPr id="15" name="Rectangle 14">
            <a:extLst>
              <a:ext uri="{FF2B5EF4-FFF2-40B4-BE49-F238E27FC236}">
                <a16:creationId xmlns:a16="http://schemas.microsoft.com/office/drawing/2014/main" id="{3DCD7495-6EED-1A49-B7E1-11D492172026}"/>
              </a:ext>
            </a:extLst>
          </p:cNvPr>
          <p:cNvSpPr/>
          <p:nvPr/>
        </p:nvSpPr>
        <p:spPr>
          <a:xfrm>
            <a:off x="190564" y="4943810"/>
            <a:ext cx="1714303" cy="1425922"/>
          </a:xfrm>
          <a:prstGeom prst="rect">
            <a:avLst/>
          </a:prstGeom>
          <a:solidFill>
            <a:schemeClr val="accent2"/>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600" b="1">
                <a:solidFill>
                  <a:schemeClr val="bg1"/>
                </a:solidFill>
                <a:latin typeface="Gilroy" panose="00000500000000000000"/>
              </a:rPr>
              <a:t>Key Takeaways</a:t>
            </a:r>
            <a:endParaRPr lang="en-US" sz="1600">
              <a:solidFill>
                <a:schemeClr val="bg1"/>
              </a:solidFill>
              <a:latin typeface="Gilroy" panose="00000500000000000000"/>
            </a:endParaRPr>
          </a:p>
        </p:txBody>
      </p:sp>
      <p:sp>
        <p:nvSpPr>
          <p:cNvPr id="17" name="TextBox 16">
            <a:extLst>
              <a:ext uri="{FF2B5EF4-FFF2-40B4-BE49-F238E27FC236}">
                <a16:creationId xmlns:a16="http://schemas.microsoft.com/office/drawing/2014/main" id="{C174BD7C-3B63-EE48-6DFE-2A2FD47BDBB8}"/>
              </a:ext>
            </a:extLst>
          </p:cNvPr>
          <p:cNvSpPr txBox="1"/>
          <p:nvPr/>
        </p:nvSpPr>
        <p:spPr>
          <a:xfrm>
            <a:off x="5102649" y="4263831"/>
            <a:ext cx="650524" cy="253916"/>
          </a:xfrm>
          <a:prstGeom prst="rect">
            <a:avLst/>
          </a:prstGeom>
          <a:solidFill>
            <a:schemeClr val="accent1">
              <a:lumMod val="60000"/>
              <a:lumOff val="40000"/>
            </a:schemeClr>
          </a:solidFill>
        </p:spPr>
        <p:txBody>
          <a:bodyPr wrap="square" rtlCol="0">
            <a:spAutoFit/>
          </a:bodyPr>
          <a:lstStyle/>
          <a:p>
            <a:r>
              <a:rPr lang="he-IL" sz="1050" b="1"/>
              <a:t>89.5%</a:t>
            </a:r>
            <a:endParaRPr lang="en-US" sz="1050" b="1"/>
          </a:p>
        </p:txBody>
      </p:sp>
      <p:sp>
        <p:nvSpPr>
          <p:cNvPr id="18" name="TextBox 17">
            <a:extLst>
              <a:ext uri="{FF2B5EF4-FFF2-40B4-BE49-F238E27FC236}">
                <a16:creationId xmlns:a16="http://schemas.microsoft.com/office/drawing/2014/main" id="{F01F2169-365B-2719-3AA7-EE7B78BE6EA9}"/>
              </a:ext>
            </a:extLst>
          </p:cNvPr>
          <p:cNvSpPr txBox="1"/>
          <p:nvPr/>
        </p:nvSpPr>
        <p:spPr>
          <a:xfrm>
            <a:off x="3756050" y="4263831"/>
            <a:ext cx="566345" cy="253916"/>
          </a:xfrm>
          <a:prstGeom prst="rect">
            <a:avLst/>
          </a:prstGeom>
          <a:solidFill>
            <a:schemeClr val="accent1">
              <a:lumMod val="60000"/>
              <a:lumOff val="40000"/>
            </a:schemeClr>
          </a:solidFill>
        </p:spPr>
        <p:txBody>
          <a:bodyPr wrap="square" rtlCol="0">
            <a:spAutoFit/>
          </a:bodyPr>
          <a:lstStyle/>
          <a:p>
            <a:r>
              <a:rPr lang="he-IL" sz="1050" b="1"/>
              <a:t>89.6%</a:t>
            </a:r>
            <a:endParaRPr lang="en-US" sz="1050" b="1"/>
          </a:p>
        </p:txBody>
      </p:sp>
      <p:sp>
        <p:nvSpPr>
          <p:cNvPr id="19" name="TextBox 18">
            <a:extLst>
              <a:ext uri="{FF2B5EF4-FFF2-40B4-BE49-F238E27FC236}">
                <a16:creationId xmlns:a16="http://schemas.microsoft.com/office/drawing/2014/main" id="{61A0A724-B563-9429-C7A5-E3953A3E0150}"/>
              </a:ext>
            </a:extLst>
          </p:cNvPr>
          <p:cNvSpPr txBox="1"/>
          <p:nvPr/>
        </p:nvSpPr>
        <p:spPr>
          <a:xfrm>
            <a:off x="6435111" y="4263831"/>
            <a:ext cx="598836" cy="253916"/>
          </a:xfrm>
          <a:prstGeom prst="rect">
            <a:avLst/>
          </a:prstGeom>
          <a:solidFill>
            <a:schemeClr val="accent1">
              <a:lumMod val="60000"/>
              <a:lumOff val="40000"/>
            </a:schemeClr>
          </a:solidFill>
        </p:spPr>
        <p:txBody>
          <a:bodyPr wrap="square" rtlCol="0">
            <a:spAutoFit/>
          </a:bodyPr>
          <a:lstStyle/>
          <a:p>
            <a:r>
              <a:rPr lang="he-IL" sz="1050" b="1"/>
              <a:t>89.2</a:t>
            </a:r>
            <a:r>
              <a:rPr lang="en-US" sz="1050" b="1"/>
              <a:t>%</a:t>
            </a:r>
          </a:p>
        </p:txBody>
      </p:sp>
      <p:sp>
        <p:nvSpPr>
          <p:cNvPr id="20" name="TextBox 19">
            <a:extLst>
              <a:ext uri="{FF2B5EF4-FFF2-40B4-BE49-F238E27FC236}">
                <a16:creationId xmlns:a16="http://schemas.microsoft.com/office/drawing/2014/main" id="{5E4E061B-B8A3-68C6-C188-B8D2074AA4A4}"/>
              </a:ext>
            </a:extLst>
          </p:cNvPr>
          <p:cNvSpPr txBox="1"/>
          <p:nvPr/>
        </p:nvSpPr>
        <p:spPr>
          <a:xfrm>
            <a:off x="2360149" y="4263831"/>
            <a:ext cx="566345" cy="253916"/>
          </a:xfrm>
          <a:prstGeom prst="rect">
            <a:avLst/>
          </a:prstGeom>
          <a:solidFill>
            <a:schemeClr val="accent1">
              <a:lumMod val="60000"/>
              <a:lumOff val="40000"/>
            </a:schemeClr>
          </a:solidFill>
        </p:spPr>
        <p:txBody>
          <a:bodyPr wrap="square" rtlCol="0">
            <a:spAutoFit/>
          </a:bodyPr>
          <a:lstStyle/>
          <a:p>
            <a:r>
              <a:rPr lang="he-IL" sz="1050" b="1"/>
              <a:t>92.1</a:t>
            </a:r>
            <a:r>
              <a:rPr lang="en-US" sz="1050" b="1"/>
              <a:t>%</a:t>
            </a:r>
          </a:p>
        </p:txBody>
      </p:sp>
      <p:sp>
        <p:nvSpPr>
          <p:cNvPr id="21" name="TextBox 20">
            <a:extLst>
              <a:ext uri="{FF2B5EF4-FFF2-40B4-BE49-F238E27FC236}">
                <a16:creationId xmlns:a16="http://schemas.microsoft.com/office/drawing/2014/main" id="{1E8DA614-A925-5D22-BF9C-59BCD406BA57}"/>
              </a:ext>
            </a:extLst>
          </p:cNvPr>
          <p:cNvSpPr txBox="1"/>
          <p:nvPr/>
        </p:nvSpPr>
        <p:spPr>
          <a:xfrm>
            <a:off x="475734" y="4267679"/>
            <a:ext cx="1290145" cy="246221"/>
          </a:xfrm>
          <a:prstGeom prst="rect">
            <a:avLst/>
          </a:prstGeom>
          <a:solidFill>
            <a:schemeClr val="accent1">
              <a:lumMod val="60000"/>
              <a:lumOff val="40000"/>
            </a:schemeClr>
          </a:solidFill>
        </p:spPr>
        <p:txBody>
          <a:bodyPr wrap="square" rtlCol="0">
            <a:spAutoFit/>
          </a:bodyPr>
          <a:lstStyle/>
          <a:p>
            <a:pPr algn="ctr"/>
            <a:r>
              <a:rPr lang="en-US" sz="1000" b="1"/>
              <a:t>Physical Occupancy</a:t>
            </a:r>
          </a:p>
        </p:txBody>
      </p:sp>
      <p:sp>
        <p:nvSpPr>
          <p:cNvPr id="12" name="TextBox 11">
            <a:extLst>
              <a:ext uri="{FF2B5EF4-FFF2-40B4-BE49-F238E27FC236}">
                <a16:creationId xmlns:a16="http://schemas.microsoft.com/office/drawing/2014/main" id="{58714BD9-697A-FAA2-597B-4AFAD463A4AB}"/>
              </a:ext>
            </a:extLst>
          </p:cNvPr>
          <p:cNvSpPr txBox="1"/>
          <p:nvPr/>
        </p:nvSpPr>
        <p:spPr>
          <a:xfrm>
            <a:off x="7874911" y="4263831"/>
            <a:ext cx="650524" cy="253916"/>
          </a:xfrm>
          <a:prstGeom prst="rect">
            <a:avLst/>
          </a:prstGeom>
          <a:solidFill>
            <a:schemeClr val="accent1">
              <a:lumMod val="60000"/>
              <a:lumOff val="40000"/>
            </a:schemeClr>
          </a:solidFill>
        </p:spPr>
        <p:txBody>
          <a:bodyPr wrap="square" rtlCol="0">
            <a:spAutoFit/>
          </a:bodyPr>
          <a:lstStyle/>
          <a:p>
            <a:r>
              <a:rPr lang="he-IL" sz="1050" b="1"/>
              <a:t>89</a:t>
            </a:r>
            <a:r>
              <a:rPr lang="en-US" sz="1050" b="1">
                <a:latin typeface="Arial" panose="020B0604020202020204" pitchFamily="34" charset="0"/>
                <a:cs typeface="Arial" panose="020B0604020202020204" pitchFamily="34" charset="0"/>
              </a:rPr>
              <a:t>.6</a:t>
            </a:r>
            <a:r>
              <a:rPr lang="he-IL" sz="1050" b="1">
                <a:latin typeface="Arial" panose="020B0604020202020204" pitchFamily="34" charset="0"/>
                <a:cs typeface="Arial" panose="020B0604020202020204" pitchFamily="34" charset="0"/>
              </a:rPr>
              <a:t>%</a:t>
            </a:r>
            <a:endParaRPr lang="en-US" sz="1050" b="1">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146B0F9-4B92-4FBA-D8CF-A4B30F835553}"/>
              </a:ext>
            </a:extLst>
          </p:cNvPr>
          <p:cNvSpPr txBox="1"/>
          <p:nvPr/>
        </p:nvSpPr>
        <p:spPr>
          <a:xfrm>
            <a:off x="9181327" y="4277193"/>
            <a:ext cx="650524" cy="253916"/>
          </a:xfrm>
          <a:prstGeom prst="rect">
            <a:avLst/>
          </a:prstGeom>
          <a:solidFill>
            <a:schemeClr val="accent1">
              <a:lumMod val="60000"/>
              <a:lumOff val="40000"/>
            </a:schemeClr>
          </a:solidFill>
        </p:spPr>
        <p:txBody>
          <a:bodyPr wrap="square" rtlCol="0">
            <a:spAutoFit/>
          </a:bodyPr>
          <a:lstStyle/>
          <a:p>
            <a:r>
              <a:rPr lang="en-US" sz="1050" b="1"/>
              <a:t>93.2%</a:t>
            </a:r>
            <a:endParaRPr lang="en-US" sz="1050" b="1">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E43DF38-F54C-F1E4-01EF-91401FAD70D5}"/>
              </a:ext>
            </a:extLst>
          </p:cNvPr>
          <p:cNvSpPr txBox="1"/>
          <p:nvPr/>
        </p:nvSpPr>
        <p:spPr>
          <a:xfrm>
            <a:off x="8595501" y="4954789"/>
            <a:ext cx="2949678" cy="1463040"/>
          </a:xfrm>
          <a:prstGeom prst="rect">
            <a:avLst/>
          </a:prstGeom>
          <a:solidFill>
            <a:schemeClr val="accent3">
              <a:lumMod val="20000"/>
              <a:lumOff val="8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171450" indent="-171450">
              <a:spcBef>
                <a:spcPts val="600"/>
              </a:spcBef>
              <a:buFont typeface="Arial" panose="020B0604020202020204" pitchFamily="34" charset="0"/>
              <a:buChar char="•"/>
              <a:defRPr sz="1200" b="1">
                <a:latin typeface="Gilroy" panose="0000050000000000000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rgbClr val="000000"/>
                </a:solidFill>
              </a:rPr>
              <a:t>YOC  slight increased in Q1-25 </a:t>
            </a:r>
            <a:r>
              <a:rPr lang="en-US" b="0">
                <a:solidFill>
                  <a:srgbClr val="000000"/>
                </a:solidFill>
              </a:rPr>
              <a:t>due to increase in same store NOI as explained in the previous slide.</a:t>
            </a:r>
          </a:p>
        </p:txBody>
      </p:sp>
      <p:sp>
        <p:nvSpPr>
          <p:cNvPr id="5" name="TextBox 4">
            <a:extLst>
              <a:ext uri="{FF2B5EF4-FFF2-40B4-BE49-F238E27FC236}">
                <a16:creationId xmlns:a16="http://schemas.microsoft.com/office/drawing/2014/main" id="{EC13B4CB-D107-DBFE-C40B-9639FA11A074}"/>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t>READY FOR REVIEW –</a:t>
            </a:r>
          </a:p>
          <a:p>
            <a:pPr algn="ctr"/>
            <a:r>
              <a:rPr lang="en-US"/>
              <a:t>Fund Finance</a:t>
            </a:r>
          </a:p>
        </p:txBody>
      </p:sp>
      <p:graphicFrame>
        <p:nvGraphicFramePr>
          <p:cNvPr id="24" name="Chart 23">
            <a:extLst>
              <a:ext uri="{FF2B5EF4-FFF2-40B4-BE49-F238E27FC236}">
                <a16:creationId xmlns:a16="http://schemas.microsoft.com/office/drawing/2014/main" id="{3873FCBD-4093-B6EF-5F30-869B4695D4D6}"/>
              </a:ext>
            </a:extLst>
          </p:cNvPr>
          <p:cNvGraphicFramePr>
            <a:graphicFrameLocks/>
          </p:cNvGraphicFramePr>
          <p:nvPr/>
        </p:nvGraphicFramePr>
        <p:xfrm>
          <a:off x="2331316" y="1048693"/>
          <a:ext cx="6843714" cy="3124200"/>
        </p:xfrm>
        <a:graphic>
          <a:graphicData uri="http://schemas.openxmlformats.org/drawingml/2006/chart">
            <c:chart xmlns:c="http://schemas.openxmlformats.org/drawingml/2006/chart" xmlns:r="http://schemas.openxmlformats.org/officeDocument/2006/relationships" r:id="rId6"/>
          </a:graphicData>
        </a:graphic>
      </p:graphicFrame>
      <p:sp>
        <p:nvSpPr>
          <p:cNvPr id="25" name="Title 2">
            <a:extLst>
              <a:ext uri="{FF2B5EF4-FFF2-40B4-BE49-F238E27FC236}">
                <a16:creationId xmlns:a16="http://schemas.microsoft.com/office/drawing/2014/main" id="{946574CB-288C-CCC6-DDB2-D46582577A5D}"/>
              </a:ext>
            </a:extLst>
          </p:cNvPr>
          <p:cNvSpPr txBox="1">
            <a:spLocks/>
          </p:cNvSpPr>
          <p:nvPr/>
        </p:nvSpPr>
        <p:spPr>
          <a:xfrm>
            <a:off x="702761" y="501833"/>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Properties Performance</a:t>
            </a:r>
          </a:p>
        </p:txBody>
      </p:sp>
    </p:spTree>
    <p:extLst>
      <p:ext uri="{BB962C8B-B14F-4D97-AF65-F5344CB8AC3E}">
        <p14:creationId xmlns:p14="http://schemas.microsoft.com/office/powerpoint/2010/main" val="2851468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A0AF-CAB6-A545-562A-4794B304DBAE}"/>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AA2CD0C-E19A-0CFD-BB7F-2140B3735E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BAA2CD0C-E19A-0CFD-BB7F-2140B3735E4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B3E04FC2-9BC7-B9D2-9D21-45732EBE4A4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13F1C9-E8A1-FAF3-E48B-3EB342FBE2F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6A90733-9104-0F80-4D1D-02750F42777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336316-CEA6-DED1-1364-EC1FA3846967}"/>
              </a:ext>
            </a:extLst>
          </p:cNvPr>
          <p:cNvSpPr txBox="1"/>
          <p:nvPr/>
        </p:nvSpPr>
        <p:spPr>
          <a:xfrm>
            <a:off x="134891" y="6410622"/>
            <a:ext cx="10666890" cy="430887"/>
          </a:xfrm>
          <a:prstGeom prst="rect">
            <a:avLst/>
          </a:prstGeom>
          <a:noFill/>
        </p:spPr>
        <p:txBody>
          <a:bodyPr wrap="square" rtlCol="0">
            <a:spAutoFit/>
          </a:bodyPr>
          <a:lstStyle/>
          <a:p>
            <a:r>
              <a:rPr lang="en-US" sz="1100" i="1">
                <a:latin typeface="Gilroy" panose="00000500000000000000"/>
              </a:rPr>
              <a:t>*the WATC is excluding  development projects.</a:t>
            </a:r>
          </a:p>
          <a:p>
            <a:r>
              <a:rPr lang="en-US" sz="1100" i="1">
                <a:latin typeface="Gilroy" panose="00000500000000000000"/>
              </a:rPr>
              <a:t>** 2024 YoC% was adjusted to reflected the fair share of the Cam Reconciliation for that period.</a:t>
            </a:r>
          </a:p>
        </p:txBody>
      </p:sp>
      <p:sp>
        <p:nvSpPr>
          <p:cNvPr id="17" name="TextBox 16">
            <a:extLst>
              <a:ext uri="{FF2B5EF4-FFF2-40B4-BE49-F238E27FC236}">
                <a16:creationId xmlns:a16="http://schemas.microsoft.com/office/drawing/2014/main" id="{14952CFC-D6EE-0CC9-4ADA-743E2D3EA067}"/>
              </a:ext>
            </a:extLst>
          </p:cNvPr>
          <p:cNvSpPr txBox="1"/>
          <p:nvPr/>
        </p:nvSpPr>
        <p:spPr>
          <a:xfrm>
            <a:off x="3120206" y="5635431"/>
            <a:ext cx="603504" cy="253916"/>
          </a:xfrm>
          <a:prstGeom prst="rect">
            <a:avLst/>
          </a:prstGeom>
          <a:solidFill>
            <a:schemeClr val="accent1">
              <a:lumMod val="60000"/>
              <a:lumOff val="40000"/>
            </a:schemeClr>
          </a:solidFill>
        </p:spPr>
        <p:txBody>
          <a:bodyPr wrap="square" rtlCol="0">
            <a:spAutoFit/>
          </a:bodyPr>
          <a:lstStyle/>
          <a:p>
            <a:r>
              <a:rPr lang="he-IL" sz="1050" b="1"/>
              <a:t>89.5%</a:t>
            </a:r>
            <a:endParaRPr lang="en-US" sz="1050" b="1"/>
          </a:p>
        </p:txBody>
      </p:sp>
      <p:sp>
        <p:nvSpPr>
          <p:cNvPr id="18" name="TextBox 17">
            <a:extLst>
              <a:ext uri="{FF2B5EF4-FFF2-40B4-BE49-F238E27FC236}">
                <a16:creationId xmlns:a16="http://schemas.microsoft.com/office/drawing/2014/main" id="{182F5336-927E-A92A-0D89-CCCA242C70AA}"/>
              </a:ext>
            </a:extLst>
          </p:cNvPr>
          <p:cNvSpPr txBox="1"/>
          <p:nvPr/>
        </p:nvSpPr>
        <p:spPr>
          <a:xfrm>
            <a:off x="2181612" y="5635431"/>
            <a:ext cx="603504" cy="253916"/>
          </a:xfrm>
          <a:prstGeom prst="rect">
            <a:avLst/>
          </a:prstGeom>
          <a:solidFill>
            <a:schemeClr val="accent1">
              <a:lumMod val="60000"/>
              <a:lumOff val="40000"/>
            </a:schemeClr>
          </a:solidFill>
        </p:spPr>
        <p:txBody>
          <a:bodyPr wrap="square" rtlCol="0">
            <a:spAutoFit/>
          </a:bodyPr>
          <a:lstStyle/>
          <a:p>
            <a:r>
              <a:rPr lang="he-IL" sz="1050" b="1"/>
              <a:t>89.6%</a:t>
            </a:r>
            <a:endParaRPr lang="en-US" sz="1050" b="1"/>
          </a:p>
        </p:txBody>
      </p:sp>
      <p:sp>
        <p:nvSpPr>
          <p:cNvPr id="19" name="TextBox 18">
            <a:extLst>
              <a:ext uri="{FF2B5EF4-FFF2-40B4-BE49-F238E27FC236}">
                <a16:creationId xmlns:a16="http://schemas.microsoft.com/office/drawing/2014/main" id="{C513B7D8-746A-2DE6-CDCD-EC30A05BA158}"/>
              </a:ext>
            </a:extLst>
          </p:cNvPr>
          <p:cNvSpPr txBox="1"/>
          <p:nvPr/>
        </p:nvSpPr>
        <p:spPr>
          <a:xfrm>
            <a:off x="4241664" y="5635431"/>
            <a:ext cx="603504" cy="253916"/>
          </a:xfrm>
          <a:prstGeom prst="rect">
            <a:avLst/>
          </a:prstGeom>
          <a:solidFill>
            <a:schemeClr val="accent1">
              <a:lumMod val="60000"/>
              <a:lumOff val="40000"/>
            </a:schemeClr>
          </a:solidFill>
        </p:spPr>
        <p:txBody>
          <a:bodyPr wrap="square" rtlCol="0">
            <a:spAutoFit/>
          </a:bodyPr>
          <a:lstStyle/>
          <a:p>
            <a:r>
              <a:rPr lang="he-IL" sz="1050" b="1"/>
              <a:t>89.2</a:t>
            </a:r>
            <a:r>
              <a:rPr lang="en-US" sz="1050" b="1"/>
              <a:t>%</a:t>
            </a:r>
          </a:p>
        </p:txBody>
      </p:sp>
      <p:sp>
        <p:nvSpPr>
          <p:cNvPr id="20" name="TextBox 19">
            <a:extLst>
              <a:ext uri="{FF2B5EF4-FFF2-40B4-BE49-F238E27FC236}">
                <a16:creationId xmlns:a16="http://schemas.microsoft.com/office/drawing/2014/main" id="{A051CB19-364D-6923-B27F-5AD2134CC16B}"/>
              </a:ext>
            </a:extLst>
          </p:cNvPr>
          <p:cNvSpPr txBox="1"/>
          <p:nvPr/>
        </p:nvSpPr>
        <p:spPr>
          <a:xfrm>
            <a:off x="1242548" y="5635431"/>
            <a:ext cx="603504" cy="253916"/>
          </a:xfrm>
          <a:prstGeom prst="rect">
            <a:avLst/>
          </a:prstGeom>
          <a:solidFill>
            <a:schemeClr val="accent1">
              <a:lumMod val="60000"/>
              <a:lumOff val="40000"/>
            </a:schemeClr>
          </a:solidFill>
        </p:spPr>
        <p:txBody>
          <a:bodyPr wrap="square" rtlCol="0">
            <a:spAutoFit/>
          </a:bodyPr>
          <a:lstStyle/>
          <a:p>
            <a:r>
              <a:rPr lang="he-IL" sz="1050" b="1"/>
              <a:t>92.1</a:t>
            </a:r>
            <a:r>
              <a:rPr lang="en-US" sz="1050" b="1"/>
              <a:t>%</a:t>
            </a:r>
          </a:p>
        </p:txBody>
      </p:sp>
      <p:sp>
        <p:nvSpPr>
          <p:cNvPr id="21" name="TextBox 20">
            <a:extLst>
              <a:ext uri="{FF2B5EF4-FFF2-40B4-BE49-F238E27FC236}">
                <a16:creationId xmlns:a16="http://schemas.microsoft.com/office/drawing/2014/main" id="{F007DF9E-FFD3-F1F8-19F4-B85FEE332AF8}"/>
              </a:ext>
            </a:extLst>
          </p:cNvPr>
          <p:cNvSpPr txBox="1"/>
          <p:nvPr/>
        </p:nvSpPr>
        <p:spPr>
          <a:xfrm>
            <a:off x="384294" y="5568159"/>
            <a:ext cx="822960" cy="400110"/>
          </a:xfrm>
          <a:prstGeom prst="rect">
            <a:avLst/>
          </a:prstGeom>
          <a:solidFill>
            <a:schemeClr val="accent1">
              <a:lumMod val="60000"/>
              <a:lumOff val="40000"/>
            </a:schemeClr>
          </a:solidFill>
        </p:spPr>
        <p:txBody>
          <a:bodyPr wrap="square" rtlCol="0">
            <a:spAutoFit/>
          </a:bodyPr>
          <a:lstStyle/>
          <a:p>
            <a:pPr algn="ctr"/>
            <a:r>
              <a:rPr lang="en-US" sz="1000" b="1"/>
              <a:t>Physical Occupancy</a:t>
            </a:r>
          </a:p>
        </p:txBody>
      </p:sp>
      <p:sp>
        <p:nvSpPr>
          <p:cNvPr id="12" name="TextBox 11">
            <a:extLst>
              <a:ext uri="{FF2B5EF4-FFF2-40B4-BE49-F238E27FC236}">
                <a16:creationId xmlns:a16="http://schemas.microsoft.com/office/drawing/2014/main" id="{6D923F32-9B8D-75FA-1A3F-CD4361D9B03F}"/>
              </a:ext>
            </a:extLst>
          </p:cNvPr>
          <p:cNvSpPr txBox="1"/>
          <p:nvPr/>
        </p:nvSpPr>
        <p:spPr>
          <a:xfrm>
            <a:off x="5222819" y="5635431"/>
            <a:ext cx="603504" cy="253916"/>
          </a:xfrm>
          <a:prstGeom prst="rect">
            <a:avLst/>
          </a:prstGeom>
          <a:solidFill>
            <a:schemeClr val="accent1">
              <a:lumMod val="60000"/>
              <a:lumOff val="40000"/>
            </a:schemeClr>
          </a:solidFill>
        </p:spPr>
        <p:txBody>
          <a:bodyPr wrap="square" rtlCol="0">
            <a:spAutoFit/>
          </a:bodyPr>
          <a:lstStyle/>
          <a:p>
            <a:r>
              <a:rPr lang="he-IL" sz="1050" b="1"/>
              <a:t>89</a:t>
            </a:r>
            <a:r>
              <a:rPr lang="en-US" sz="1050" b="1">
                <a:latin typeface="Arial" panose="020B0604020202020204" pitchFamily="34" charset="0"/>
                <a:cs typeface="Arial" panose="020B0604020202020204" pitchFamily="34" charset="0"/>
              </a:rPr>
              <a:t>.6</a:t>
            </a:r>
            <a:r>
              <a:rPr lang="he-IL" sz="1050" b="1">
                <a:latin typeface="Arial" panose="020B0604020202020204" pitchFamily="34" charset="0"/>
                <a:cs typeface="Arial" panose="020B0604020202020204" pitchFamily="34" charset="0"/>
              </a:rPr>
              <a:t>%</a:t>
            </a:r>
            <a:endParaRPr lang="en-US" sz="1050" b="1">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9A1E2A1-78EA-D8EC-0153-FEB889556BB3}"/>
              </a:ext>
            </a:extLst>
          </p:cNvPr>
          <p:cNvSpPr txBox="1"/>
          <p:nvPr/>
        </p:nvSpPr>
        <p:spPr>
          <a:xfrm>
            <a:off x="6184127" y="5635431"/>
            <a:ext cx="603504" cy="253916"/>
          </a:xfrm>
          <a:prstGeom prst="rect">
            <a:avLst/>
          </a:prstGeom>
          <a:solidFill>
            <a:schemeClr val="accent1">
              <a:lumMod val="60000"/>
              <a:lumOff val="40000"/>
            </a:schemeClr>
          </a:solidFill>
        </p:spPr>
        <p:txBody>
          <a:bodyPr wrap="square" rtlCol="0">
            <a:spAutoFit/>
          </a:bodyPr>
          <a:lstStyle/>
          <a:p>
            <a:r>
              <a:rPr lang="en-US" sz="1050" b="1"/>
              <a:t>93.2%</a:t>
            </a:r>
            <a:endParaRPr lang="en-US" sz="1050" b="1">
              <a:latin typeface="Arial" panose="020B0604020202020204" pitchFamily="34" charset="0"/>
              <a:cs typeface="Arial" panose="020B0604020202020204" pitchFamily="34" charset="0"/>
            </a:endParaRPr>
          </a:p>
        </p:txBody>
      </p:sp>
      <p:graphicFrame>
        <p:nvGraphicFramePr>
          <p:cNvPr id="24" name="Chart 23">
            <a:extLst>
              <a:ext uri="{FF2B5EF4-FFF2-40B4-BE49-F238E27FC236}">
                <a16:creationId xmlns:a16="http://schemas.microsoft.com/office/drawing/2014/main" id="{54336173-EBCC-4CEA-BB3D-14FF961D8615}"/>
              </a:ext>
            </a:extLst>
          </p:cNvPr>
          <p:cNvGraphicFramePr>
            <a:graphicFrameLocks/>
          </p:cNvGraphicFramePr>
          <p:nvPr>
            <p:extLst>
              <p:ext uri="{D42A27DB-BD31-4B8C-83A1-F6EECF244321}">
                <p14:modId xmlns:p14="http://schemas.microsoft.com/office/powerpoint/2010/main" val="3528597379"/>
              </p:ext>
            </p:extLst>
          </p:nvPr>
        </p:nvGraphicFramePr>
        <p:xfrm>
          <a:off x="644756" y="1150293"/>
          <a:ext cx="6843714" cy="4389120"/>
        </p:xfrm>
        <a:graphic>
          <a:graphicData uri="http://schemas.openxmlformats.org/drawingml/2006/chart">
            <c:chart xmlns:c="http://schemas.openxmlformats.org/drawingml/2006/chart" xmlns:r="http://schemas.openxmlformats.org/officeDocument/2006/relationships" r:id="rId6"/>
          </a:graphicData>
        </a:graphic>
      </p:graphicFrame>
      <p:sp>
        <p:nvSpPr>
          <p:cNvPr id="25" name="Title 2">
            <a:extLst>
              <a:ext uri="{FF2B5EF4-FFF2-40B4-BE49-F238E27FC236}">
                <a16:creationId xmlns:a16="http://schemas.microsoft.com/office/drawing/2014/main" id="{89C67F7E-C7C0-4591-7C15-CABD525567D9}"/>
              </a:ext>
            </a:extLst>
          </p:cNvPr>
          <p:cNvSpPr txBox="1">
            <a:spLocks/>
          </p:cNvSpPr>
          <p:nvPr/>
        </p:nvSpPr>
        <p:spPr>
          <a:xfrm>
            <a:off x="702761" y="501833"/>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Properties Performance</a:t>
            </a:r>
          </a:p>
        </p:txBody>
      </p:sp>
      <p:sp>
        <p:nvSpPr>
          <p:cNvPr id="22" name="Rectangle 21">
            <a:extLst>
              <a:ext uri="{FF2B5EF4-FFF2-40B4-BE49-F238E27FC236}">
                <a16:creationId xmlns:a16="http://schemas.microsoft.com/office/drawing/2014/main" id="{8633648A-6DFE-A9BC-FC40-5FC59F89AED7}"/>
              </a:ext>
            </a:extLst>
          </p:cNvPr>
          <p:cNvSpPr/>
          <p:nvPr/>
        </p:nvSpPr>
        <p:spPr>
          <a:xfrm>
            <a:off x="7706764" y="1564910"/>
            <a:ext cx="3840480" cy="446811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b="1">
                <a:solidFill>
                  <a:schemeClr val="tx1"/>
                </a:solidFill>
                <a:latin typeface="Gilroy" panose="00000500000000000000"/>
                <a:cs typeface="Arial" panose="020B0604020202020204" pitchFamily="34" charset="0"/>
              </a:rPr>
              <a:t>2024 Q1: </a:t>
            </a:r>
            <a:r>
              <a:rPr lang="en-US" sz="1400">
                <a:solidFill>
                  <a:schemeClr val="tx1"/>
                </a:solidFill>
                <a:latin typeface="Gilroy" panose="00000500000000000000"/>
                <a:cs typeface="Arial" panose="020B0604020202020204" pitchFamily="34" charset="0"/>
              </a:rPr>
              <a:t>YOC increased significantly due to the acquisition of the NNJ portfolio at YOC &gt;6.5%</a:t>
            </a:r>
          </a:p>
          <a:p>
            <a:pPr>
              <a:spcAft>
                <a:spcPts val="600"/>
              </a:spcAft>
            </a:pPr>
            <a:endParaRPr lang="en-US" sz="1400">
              <a:solidFill>
                <a:schemeClr val="tx1"/>
              </a:solidFill>
              <a:latin typeface="Gilroy" panose="00000500000000000000"/>
              <a:cs typeface="Arial" panose="020B0604020202020204" pitchFamily="34" charset="0"/>
            </a:endParaRPr>
          </a:p>
          <a:p>
            <a:pPr>
              <a:spcAft>
                <a:spcPts val="600"/>
              </a:spcAft>
            </a:pPr>
            <a:r>
              <a:rPr lang="en-US" sz="1400" b="1">
                <a:solidFill>
                  <a:schemeClr val="tx1"/>
                </a:solidFill>
                <a:latin typeface="Gilroy" panose="00000500000000000000"/>
                <a:cs typeface="Arial" panose="020B0604020202020204" pitchFamily="34" charset="0"/>
              </a:rPr>
              <a:t>2024 Q2: </a:t>
            </a:r>
            <a:r>
              <a:rPr lang="en-US" sz="1400">
                <a:solidFill>
                  <a:schemeClr val="tx1"/>
                </a:solidFill>
                <a:latin typeface="Gilroy" panose="00000500000000000000"/>
                <a:cs typeface="Arial" panose="020B0604020202020204" pitchFamily="34" charset="0"/>
              </a:rPr>
              <a:t>Slight decrease to YOC in Q2 2024 due to an increase in the operating expenses, mainly insurance and utilities</a:t>
            </a:r>
          </a:p>
          <a:p>
            <a:pPr marL="171450" indent="-171450">
              <a:spcAft>
                <a:spcPts val="600"/>
              </a:spcAft>
              <a:buFont typeface="Arial" panose="020B0604020202020204" pitchFamily="34" charset="0"/>
              <a:buChar char="•"/>
            </a:pPr>
            <a:endParaRPr lang="en-US" sz="1400">
              <a:solidFill>
                <a:schemeClr val="tx1"/>
              </a:solidFill>
              <a:latin typeface="Gilroy" panose="00000500000000000000"/>
              <a:cs typeface="Arial" panose="020B0604020202020204" pitchFamily="34" charset="0"/>
            </a:endParaRPr>
          </a:p>
          <a:p>
            <a:pPr>
              <a:spcAft>
                <a:spcPts val="600"/>
              </a:spcAft>
            </a:pPr>
            <a:r>
              <a:rPr lang="en-US" sz="1400" b="1">
                <a:solidFill>
                  <a:schemeClr val="tx1"/>
                </a:solidFill>
                <a:latin typeface="Gilroy" panose="00000500000000000000"/>
                <a:cs typeface="Arial" panose="020B0604020202020204" pitchFamily="34" charset="0"/>
              </a:rPr>
              <a:t>2024 Q4: </a:t>
            </a:r>
            <a:r>
              <a:rPr lang="en-US" sz="1400">
                <a:solidFill>
                  <a:schemeClr val="tx1"/>
                </a:solidFill>
                <a:latin typeface="Gilroy" panose="00000500000000000000"/>
                <a:cs typeface="Arial" panose="020B0604020202020204" pitchFamily="34" charset="0"/>
              </a:rPr>
              <a:t>YOC decrease in Q4-24 mainly due to an increase in operating expenses, mainly due to duplicate insurance expenses. In H2-24, the Fund acquired 41 properties with an in place acquisition YOC of 5.5%.</a:t>
            </a:r>
          </a:p>
          <a:p>
            <a:pPr marL="171450" indent="-171450">
              <a:spcAft>
                <a:spcPts val="600"/>
              </a:spcAft>
              <a:buFont typeface="Arial" panose="020B0604020202020204" pitchFamily="34" charset="0"/>
              <a:buChar char="•"/>
            </a:pPr>
            <a:endParaRPr lang="en-US" sz="1400">
              <a:solidFill>
                <a:schemeClr val="tx1"/>
              </a:solidFill>
              <a:latin typeface="Gilroy" panose="00000500000000000000"/>
              <a:cs typeface="Arial" panose="020B0604020202020204" pitchFamily="34" charset="0"/>
            </a:endParaRPr>
          </a:p>
          <a:p>
            <a:pPr>
              <a:spcAft>
                <a:spcPts val="600"/>
              </a:spcAft>
            </a:pPr>
            <a:r>
              <a:rPr lang="en-US" sz="1400" b="1">
                <a:solidFill>
                  <a:schemeClr val="tx1"/>
                </a:solidFill>
                <a:latin typeface="Gilroy" panose="00000500000000000000"/>
                <a:cs typeface="Arial" panose="020B0604020202020204" pitchFamily="34" charset="0"/>
              </a:rPr>
              <a:t>2025 Q1: </a:t>
            </a:r>
            <a:r>
              <a:rPr lang="en-US" sz="1400">
                <a:solidFill>
                  <a:schemeClr val="tx1"/>
                </a:solidFill>
                <a:latin typeface="Gilroy" panose="00000500000000000000"/>
                <a:cs typeface="Arial" panose="020B0604020202020204" pitchFamily="34" charset="0"/>
              </a:rPr>
              <a:t>YOC slight increased in Q1-25 due to increase in same store NOI as explained in the previous slide.</a:t>
            </a:r>
          </a:p>
        </p:txBody>
      </p:sp>
      <p:sp>
        <p:nvSpPr>
          <p:cNvPr id="23" name="Rectangle 22">
            <a:extLst>
              <a:ext uri="{FF2B5EF4-FFF2-40B4-BE49-F238E27FC236}">
                <a16:creationId xmlns:a16="http://schemas.microsoft.com/office/drawing/2014/main" id="{2B1E9F49-0150-4DE9-51E3-868269F98051}"/>
              </a:ext>
            </a:extLst>
          </p:cNvPr>
          <p:cNvSpPr/>
          <p:nvPr/>
        </p:nvSpPr>
        <p:spPr>
          <a:xfrm>
            <a:off x="7706764" y="1303301"/>
            <a:ext cx="3840480" cy="261610"/>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Tree>
    <p:extLst>
      <p:ext uri="{BB962C8B-B14F-4D97-AF65-F5344CB8AC3E}">
        <p14:creationId xmlns:p14="http://schemas.microsoft.com/office/powerpoint/2010/main" val="2972301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CCE1-7FAD-D98C-A3E6-62EB6A3DDDB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C2779F8-2B41-4E72-12B2-6CD9337EEC1C}"/>
              </a:ext>
            </a:extLst>
          </p:cNvPr>
          <p:cNvSpPr/>
          <p:nvPr/>
        </p:nvSpPr>
        <p:spPr>
          <a:xfrm>
            <a:off x="5210828" y="1902943"/>
            <a:ext cx="6873746" cy="33885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endParaRPr lang="en-US" sz="1100">
              <a:solidFill>
                <a:schemeClr val="tx1"/>
              </a:solidFill>
              <a:latin typeface="Gilroy" panose="00000500000000000000"/>
              <a:cs typeface="Arial" panose="020B0604020202020204" pitchFamily="34" charset="0"/>
            </a:endParaRPr>
          </a:p>
        </p:txBody>
      </p:sp>
      <p:graphicFrame>
        <p:nvGraphicFramePr>
          <p:cNvPr id="18" name="think-cell data - do not delete" hidden="1">
            <a:extLst>
              <a:ext uri="{FF2B5EF4-FFF2-40B4-BE49-F238E27FC236}">
                <a16:creationId xmlns:a16="http://schemas.microsoft.com/office/drawing/2014/main" id="{59A8D8C1-50D6-A88A-A172-059A2095AD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59A8D8C1-50D6-A88A-A172-059A2095AD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A23F4769-3DAF-6383-19DF-98CCADDEEFB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3EC6529-738E-9E97-448C-A30453D02117}"/>
              </a:ext>
            </a:extLst>
          </p:cNvPr>
          <p:cNvSpPr/>
          <p:nvPr/>
        </p:nvSpPr>
        <p:spPr>
          <a:xfrm>
            <a:off x="5210828" y="1626022"/>
            <a:ext cx="6873746" cy="268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graphicFrame>
        <p:nvGraphicFramePr>
          <p:cNvPr id="4" name="Table 3">
            <a:extLst>
              <a:ext uri="{FF2B5EF4-FFF2-40B4-BE49-F238E27FC236}">
                <a16:creationId xmlns:a16="http://schemas.microsoft.com/office/drawing/2014/main" id="{80AF61D2-D248-8CB6-E963-C761158BE816}"/>
              </a:ext>
            </a:extLst>
          </p:cNvPr>
          <p:cNvGraphicFramePr>
            <a:graphicFrameLocks noGrp="1"/>
          </p:cNvGraphicFramePr>
          <p:nvPr>
            <p:extLst>
              <p:ext uri="{D42A27DB-BD31-4B8C-83A1-F6EECF244321}">
                <p14:modId xmlns:p14="http://schemas.microsoft.com/office/powerpoint/2010/main" val="2197486951"/>
              </p:ext>
            </p:extLst>
          </p:nvPr>
        </p:nvGraphicFramePr>
        <p:xfrm>
          <a:off x="5210828" y="1763415"/>
          <a:ext cx="6873746" cy="3528057"/>
        </p:xfrm>
        <a:graphic>
          <a:graphicData uri="http://schemas.openxmlformats.org/drawingml/2006/table">
            <a:tbl>
              <a:tblPr firstRow="1" bandRow="1">
                <a:tableStyleId>{5C22544A-7EE6-4342-B048-85BDC9FD1C3A}</a:tableStyleId>
              </a:tblPr>
              <a:tblGrid>
                <a:gridCol w="6873746">
                  <a:extLst>
                    <a:ext uri="{9D8B030D-6E8A-4147-A177-3AD203B41FA5}">
                      <a16:colId xmlns:a16="http://schemas.microsoft.com/office/drawing/2014/main" val="3470096839"/>
                    </a:ext>
                  </a:extLst>
                </a:gridCol>
              </a:tblGrid>
              <a:tr h="1591279">
                <a:tc>
                  <a:txBody>
                    <a:bodyPr/>
                    <a:lstStyle/>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The FFO for Q1 2025 is $1.4M, which represents 0.3% of the $536M of WA Equity</a:t>
                      </a:r>
                    </a:p>
                    <a:p>
                      <a:pPr marL="628650" lvl="1" indent="-173736">
                        <a:spcBef>
                          <a:spcPts val="600"/>
                        </a:spcBef>
                        <a:buFont typeface="Arial" panose="020B0604020202020204" pitchFamily="34" charset="0"/>
                        <a:buChar char="•"/>
                      </a:pPr>
                      <a:r>
                        <a:rPr lang="en-US" sz="1100" b="0">
                          <a:solidFill>
                            <a:schemeClr val="tx1"/>
                          </a:solidFill>
                          <a:latin typeface="Gilroy" panose="00000500000000000000"/>
                          <a:cs typeface="Arial" panose="020B0604020202020204" pitchFamily="34" charset="0"/>
                        </a:rPr>
                        <a:t>Core FFO is increased by the effect of the management fees that are being paid based on commitments ($916M) even though the WA Equity is only $536M.</a:t>
                      </a:r>
                    </a:p>
                    <a:p>
                      <a:pPr marL="628650" lvl="1" indent="-173736">
                        <a:spcBef>
                          <a:spcPts val="600"/>
                        </a:spcBef>
                        <a:buFont typeface="Arial" panose="020B0604020202020204" pitchFamily="34" charset="0"/>
                        <a:buChar char="•"/>
                      </a:pPr>
                      <a:r>
                        <a:rPr lang="en-US" sz="1100" b="0">
                          <a:solidFill>
                            <a:schemeClr val="tx1"/>
                          </a:solidFill>
                          <a:latin typeface="Gilroy" panose="00000500000000000000"/>
                          <a:cs typeface="Arial" panose="020B0604020202020204" pitchFamily="34" charset="0"/>
                        </a:rPr>
                        <a:t>In addition, $145.6M weighted avg subline balance at 6.3% interest rate drives down FFO while boosting IRR</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497739"/>
                  </a:ext>
                </a:extLst>
              </a:tr>
              <a:tr h="778538">
                <a:tc>
                  <a:txBody>
                    <a:bodyPr/>
                    <a:lstStyle/>
                    <a:p>
                      <a:pPr marL="171450" indent="-171450">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Actual Core FFO for the quarter is 2.5M, which represents 0.5% of the $536M WA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Excluding $1.2M of commitment fees and add back only mgmt. fees on $536M equity.</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25262729"/>
                  </a:ext>
                </a:extLst>
              </a:tr>
              <a:tr h="1012920">
                <a:tc>
                  <a:txBody>
                    <a:bodyPr/>
                    <a:lstStyle/>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The expected Core FFO is $2.8M which represents 0.6% of the Theoretical Equity of $471M (assuming 60% LTC).</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Theoretical G&amp;A Adj: Applies G&amp;A of 0.5% against only the $471M theoretical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Theoretical Management Fees Adj: Mgmt. fee % applied only against the $471M theoretical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Theoretical Interest Expenses Adj: This applies interest rate to 60% LTC debt balance which decreases core FFO as we operate in less than 60% LTC</a:t>
                      </a:r>
                    </a:p>
                  </a:txBody>
                  <a:tcPr anchor="ctr">
                    <a:lnT w="12700" cap="flat" cmpd="sng" algn="ctr">
                      <a:noFill/>
                      <a:prstDash val="solid"/>
                      <a:round/>
                      <a:headEnd type="none" w="med" len="med"/>
                      <a:tailEnd type="none" w="med" len="med"/>
                    </a:lnT>
                    <a:noFill/>
                  </a:tcPr>
                </a:tc>
                <a:extLst>
                  <a:ext uri="{0D108BD9-81ED-4DB2-BD59-A6C34878D82A}">
                    <a16:rowId xmlns:a16="http://schemas.microsoft.com/office/drawing/2014/main" val="3251358334"/>
                  </a:ext>
                </a:extLst>
              </a:tr>
            </a:tbl>
          </a:graphicData>
        </a:graphic>
      </p:graphicFrame>
      <p:pic>
        <p:nvPicPr>
          <p:cNvPr id="3" name="Picture 2">
            <a:extLst>
              <a:ext uri="{FF2B5EF4-FFF2-40B4-BE49-F238E27FC236}">
                <a16:creationId xmlns:a16="http://schemas.microsoft.com/office/drawing/2014/main" id="{91235804-AE40-CDB3-1FAD-672FA0D8AD2F}"/>
              </a:ext>
            </a:extLst>
          </p:cNvPr>
          <p:cNvPicPr>
            <a:picLocks noChangeAspect="1"/>
          </p:cNvPicPr>
          <p:nvPr/>
        </p:nvPicPr>
        <p:blipFill>
          <a:blip r:embed="rId6"/>
          <a:stretch>
            <a:fillRect/>
          </a:stretch>
        </p:blipFill>
        <p:spPr>
          <a:xfrm>
            <a:off x="313983" y="1626022"/>
            <a:ext cx="4610100" cy="3562350"/>
          </a:xfrm>
          <a:prstGeom prst="rect">
            <a:avLst/>
          </a:prstGeom>
        </p:spPr>
      </p:pic>
      <p:cxnSp>
        <p:nvCxnSpPr>
          <p:cNvPr id="8" name="Straight Connector 7">
            <a:extLst>
              <a:ext uri="{FF2B5EF4-FFF2-40B4-BE49-F238E27FC236}">
                <a16:creationId xmlns:a16="http://schemas.microsoft.com/office/drawing/2014/main" id="{434DCFD4-6DD0-F233-20C3-D5E253B87B7D}"/>
              </a:ext>
            </a:extLst>
          </p:cNvPr>
          <p:cNvCxnSpPr>
            <a:cxnSpLocks/>
          </p:cNvCxnSpPr>
          <p:nvPr/>
        </p:nvCxnSpPr>
        <p:spPr>
          <a:xfrm>
            <a:off x="0" y="3474156"/>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A19734A-5A01-D457-1F78-DA22B4399DDA}"/>
              </a:ext>
            </a:extLst>
          </p:cNvPr>
          <p:cNvCxnSpPr>
            <a:cxnSpLocks/>
          </p:cNvCxnSpPr>
          <p:nvPr/>
        </p:nvCxnSpPr>
        <p:spPr>
          <a:xfrm>
            <a:off x="0" y="4134548"/>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ED076FB5-E5A4-7F41-1808-3306E9C0EF4C}"/>
              </a:ext>
            </a:extLst>
          </p:cNvPr>
          <p:cNvSpPr txBox="1">
            <a:spLocks/>
          </p:cNvSpPr>
          <p:nvPr/>
        </p:nvSpPr>
        <p:spPr>
          <a:xfrm>
            <a:off x="702761" y="501833"/>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Fund Performance </a:t>
            </a:r>
            <a:r>
              <a:rPr lang="en-US" sz="2400" b="0">
                <a:solidFill>
                  <a:schemeClr val="tx1"/>
                </a:solidFill>
              </a:rPr>
              <a:t>| Non-GAAP KPIs</a:t>
            </a:r>
            <a:endParaRPr lang="en-US" sz="2400">
              <a:solidFill>
                <a:schemeClr val="tx1"/>
              </a:solidFill>
            </a:endParaRPr>
          </a:p>
        </p:txBody>
      </p:sp>
    </p:spTree>
    <p:extLst>
      <p:ext uri="{BB962C8B-B14F-4D97-AF65-F5344CB8AC3E}">
        <p14:creationId xmlns:p14="http://schemas.microsoft.com/office/powerpoint/2010/main" val="144909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7DC1A-05F2-C889-2AD3-01B6BF8F3473}"/>
            </a:ext>
          </a:extLst>
        </p:cNvPr>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1964D399-2288-5016-8A4A-175CD6A797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8" name="think-cell data - do not delete" hidden="1">
                        <a:extLst>
                          <a:ext uri="{FF2B5EF4-FFF2-40B4-BE49-F238E27FC236}">
                            <a16:creationId xmlns:a16="http://schemas.microsoft.com/office/drawing/2014/main" id="{1964D399-2288-5016-8A4A-175CD6A797B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27BC5B83-5ECA-6649-9177-42E02325CBF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2E3FF9-CF9F-B369-93E8-D3239887F878}"/>
              </a:ext>
            </a:extLst>
          </p:cNvPr>
          <p:cNvSpPr/>
          <p:nvPr/>
        </p:nvSpPr>
        <p:spPr>
          <a:xfrm>
            <a:off x="5570220" y="2238697"/>
            <a:ext cx="5859225"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E966266E-CCE0-B6E4-5D21-973E2A713CBB}"/>
              </a:ext>
            </a:extLst>
          </p:cNvPr>
          <p:cNvSpPr/>
          <p:nvPr/>
        </p:nvSpPr>
        <p:spPr>
          <a:xfrm>
            <a:off x="5570220" y="2546082"/>
            <a:ext cx="5859225" cy="15260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100" b="1">
                <a:solidFill>
                  <a:schemeClr val="tx1"/>
                </a:solidFill>
                <a:latin typeface="Gilroy" panose="00000500000000000000"/>
                <a:cs typeface="Arial" panose="020B0604020202020204" pitchFamily="34" charset="0"/>
              </a:rPr>
              <a:t>Core AFFO is ($2.7M) which represents (0.5%) of the of the $536M WA equity</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Including $5.8M CAPEX invested in the quarter</a:t>
            </a:r>
          </a:p>
          <a:p>
            <a:pPr marL="628650" lvl="1" indent="-173736">
              <a:spcBef>
                <a:spcPts val="600"/>
              </a:spcBef>
              <a:buFont typeface="Arial" panose="020B0604020202020204" pitchFamily="34" charset="0"/>
              <a:buChar char="•"/>
            </a:pPr>
            <a:r>
              <a:rPr lang="en-US" sz="1100">
                <a:solidFill>
                  <a:schemeClr val="tx1"/>
                </a:solidFill>
                <a:latin typeface="Gilroy" panose="00000500000000000000"/>
                <a:cs typeface="Arial" panose="020B0604020202020204" pitchFamily="34" charset="0"/>
              </a:rPr>
              <a:t>Excluding $633k non-cash financing cost amortization and change in bad debt allowance</a:t>
            </a:r>
          </a:p>
        </p:txBody>
      </p:sp>
      <p:pic>
        <p:nvPicPr>
          <p:cNvPr id="4" name="Picture 3">
            <a:extLst>
              <a:ext uri="{FF2B5EF4-FFF2-40B4-BE49-F238E27FC236}">
                <a16:creationId xmlns:a16="http://schemas.microsoft.com/office/drawing/2014/main" id="{E1B9526B-3ADF-8AA6-DDD2-51FC0A187D32}"/>
              </a:ext>
            </a:extLst>
          </p:cNvPr>
          <p:cNvPicPr>
            <a:picLocks noChangeAspect="1"/>
          </p:cNvPicPr>
          <p:nvPr/>
        </p:nvPicPr>
        <p:blipFill>
          <a:blip r:embed="rId7"/>
          <a:stretch>
            <a:fillRect/>
          </a:stretch>
        </p:blipFill>
        <p:spPr>
          <a:xfrm>
            <a:off x="457200" y="2238697"/>
            <a:ext cx="4610100" cy="1797050"/>
          </a:xfrm>
          <a:prstGeom prst="rect">
            <a:avLst/>
          </a:prstGeom>
        </p:spPr>
      </p:pic>
      <p:sp>
        <p:nvSpPr>
          <p:cNvPr id="6" name="Title 2">
            <a:extLst>
              <a:ext uri="{FF2B5EF4-FFF2-40B4-BE49-F238E27FC236}">
                <a16:creationId xmlns:a16="http://schemas.microsoft.com/office/drawing/2014/main" id="{426E25D9-B486-9BF4-C633-481BB02E85BE}"/>
              </a:ext>
            </a:extLst>
          </p:cNvPr>
          <p:cNvSpPr txBox="1">
            <a:spLocks/>
          </p:cNvSpPr>
          <p:nvPr/>
        </p:nvSpPr>
        <p:spPr>
          <a:xfrm>
            <a:off x="695141" y="512917"/>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Fund Performance </a:t>
            </a:r>
            <a:r>
              <a:rPr lang="en-US" sz="2400" b="0">
                <a:solidFill>
                  <a:schemeClr val="tx1"/>
                </a:solidFill>
              </a:rPr>
              <a:t>| Non-GAAP KPIs</a:t>
            </a:r>
            <a:endParaRPr lang="en-US" sz="2400">
              <a:solidFill>
                <a:schemeClr val="tx1"/>
              </a:solidFill>
            </a:endParaRPr>
          </a:p>
        </p:txBody>
      </p:sp>
    </p:spTree>
    <p:extLst>
      <p:ext uri="{BB962C8B-B14F-4D97-AF65-F5344CB8AC3E}">
        <p14:creationId xmlns:p14="http://schemas.microsoft.com/office/powerpoint/2010/main" val="2182683591"/>
      </p:ext>
    </p:extLst>
  </p:cSld>
  <p:clrMapOvr>
    <a:masterClrMapping/>
  </p:clrMapOvr>
  <p:extLst>
    <p:ext uri="{6950BFC3-D8DA-4A85-94F7-54DA5524770B}">
      <p188:commentRel xmlns:p188="http://schemas.microsoft.com/office/powerpoint/2018/8/main" r:id="rId4"/>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00E50C3-E657-2DD5-119C-A0E7B7801697}"/>
              </a:ext>
            </a:extLst>
          </p:cNvPr>
          <p:cNvSpPr/>
          <p:nvPr/>
        </p:nvSpPr>
        <p:spPr>
          <a:xfrm>
            <a:off x="7798777" y="1160206"/>
            <a:ext cx="4257026" cy="291213"/>
          </a:xfrm>
          <a:prstGeom prst="rect">
            <a:avLst/>
          </a:prstGeom>
          <a:solidFill>
            <a:srgbClr val="4454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Gilroy" panose="00000500000000000000"/>
                <a:cs typeface="Arial" panose="020B0604020202020204" pitchFamily="34" charset="0"/>
              </a:rPr>
              <a:t>      Key Takeaways</a:t>
            </a:r>
          </a:p>
        </p:txBody>
      </p:sp>
      <p:sp>
        <p:nvSpPr>
          <p:cNvPr id="16" name="Rectangle 15">
            <a:extLst>
              <a:ext uri="{FF2B5EF4-FFF2-40B4-BE49-F238E27FC236}">
                <a16:creationId xmlns:a16="http://schemas.microsoft.com/office/drawing/2014/main" id="{D175A883-6C2F-3869-1CDE-9FFFD316CBB9}"/>
              </a:ext>
            </a:extLst>
          </p:cNvPr>
          <p:cNvSpPr/>
          <p:nvPr/>
        </p:nvSpPr>
        <p:spPr>
          <a:xfrm>
            <a:off x="7798777" y="1426010"/>
            <a:ext cx="4257026" cy="5191767"/>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latin typeface="Gilroy" panose="00000500000000000000"/>
                <a:cs typeface="Arial" panose="020B0604020202020204" pitchFamily="34" charset="0"/>
              </a:rPr>
              <a:t>AR balance improved in comparison to PQ mainly due to collections of CAM Reconciliation included as well as other net collections detailed below.</a:t>
            </a:r>
          </a:p>
          <a:p>
            <a:endParaRPr lang="en-US" sz="1200">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Bad Debt Recovery: </a:t>
            </a:r>
          </a:p>
          <a:p>
            <a:pPr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Composed of collections from  previously written off AR mainly from the following two tenants:</a:t>
            </a:r>
          </a:p>
          <a:p>
            <a:pPr marL="0" lvl="1" indent="-171450">
              <a:buFont typeface="Arial" panose="020B0604020202020204" pitchFamily="34" charset="0"/>
              <a:buChar char="•"/>
            </a:pPr>
            <a:r>
              <a:rPr lang="en-US" sz="1200" err="1">
                <a:solidFill>
                  <a:schemeClr val="tx1"/>
                </a:solidFill>
                <a:latin typeface="Gilroy" panose="00000500000000000000"/>
                <a:cs typeface="Arial" panose="020B0604020202020204" pitchFamily="34" charset="0"/>
              </a:rPr>
              <a:t>Xcision</a:t>
            </a:r>
            <a:r>
              <a:rPr lang="en-US" sz="1200">
                <a:solidFill>
                  <a:schemeClr val="tx1"/>
                </a:solidFill>
                <a:latin typeface="Gilroy" panose="00000500000000000000"/>
                <a:cs typeface="Arial" panose="020B0604020202020204" pitchFamily="34" charset="0"/>
              </a:rPr>
              <a:t> Medical at 9176 Red Branch – made payments since PQ</a:t>
            </a:r>
          </a:p>
          <a:p>
            <a:pPr marL="0" lvl="1"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BES Associates at 12900 NW 38th Ave – made payments on written off late fees</a:t>
            </a:r>
          </a:p>
          <a:p>
            <a:endParaRPr lang="en-US" sz="1200">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General Allowance </a:t>
            </a:r>
          </a:p>
          <a:p>
            <a:pPr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Calculated in accordance with the General Allowance methodology, slight increase in line with the overall increase in AR balance QoQ</a:t>
            </a:r>
          </a:p>
          <a:p>
            <a:endParaRPr lang="en-US" sz="1200">
              <a:solidFill>
                <a:schemeClr val="tx1"/>
              </a:solidFill>
              <a:latin typeface="Gilroy" panose="00000500000000000000"/>
              <a:cs typeface="Arial" panose="020B0604020202020204" pitchFamily="34" charset="0"/>
            </a:endParaRPr>
          </a:p>
          <a:p>
            <a:r>
              <a:rPr lang="en-US" sz="1200" b="1">
                <a:solidFill>
                  <a:schemeClr val="tx1"/>
                </a:solidFill>
                <a:latin typeface="Gilroy" panose="00000500000000000000"/>
                <a:cs typeface="Arial" panose="020B0604020202020204" pitchFamily="34" charset="0"/>
              </a:rPr>
              <a:t>Net Collections</a:t>
            </a:r>
          </a:p>
          <a:p>
            <a:pPr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In the CQ, collections were greater than new tenant billings.</a:t>
            </a:r>
          </a:p>
          <a:p>
            <a:pPr indent="-171450">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As part of the technical billing cycle in Q1’25, $190K was recorded as revenue but later reversed as part of a Specific Bad Debt Allowance provision, after it was determined that collection was not probable. </a:t>
            </a:r>
          </a:p>
        </p:txBody>
      </p:sp>
      <p:sp>
        <p:nvSpPr>
          <p:cNvPr id="20" name="Oval 19">
            <a:extLst>
              <a:ext uri="{FF2B5EF4-FFF2-40B4-BE49-F238E27FC236}">
                <a16:creationId xmlns:a16="http://schemas.microsoft.com/office/drawing/2014/main" id="{63DB7136-93B0-DC34-4ED1-AF476346876A}"/>
              </a:ext>
            </a:extLst>
          </p:cNvPr>
          <p:cNvSpPr/>
          <p:nvPr/>
        </p:nvSpPr>
        <p:spPr>
          <a:xfrm>
            <a:off x="2481621" y="530260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1" name="Oval 20">
            <a:extLst>
              <a:ext uri="{FF2B5EF4-FFF2-40B4-BE49-F238E27FC236}">
                <a16:creationId xmlns:a16="http://schemas.microsoft.com/office/drawing/2014/main" id="{EDED04B3-13BE-9BC9-C2B4-44F98F44DD6E}"/>
              </a:ext>
            </a:extLst>
          </p:cNvPr>
          <p:cNvSpPr/>
          <p:nvPr/>
        </p:nvSpPr>
        <p:spPr>
          <a:xfrm>
            <a:off x="3750027" y="530260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2" name="Oval 21">
            <a:extLst>
              <a:ext uri="{FF2B5EF4-FFF2-40B4-BE49-F238E27FC236}">
                <a16:creationId xmlns:a16="http://schemas.microsoft.com/office/drawing/2014/main" id="{E6C92576-6C11-6F1A-7A45-E8EDCDF46B76}"/>
              </a:ext>
            </a:extLst>
          </p:cNvPr>
          <p:cNvSpPr/>
          <p:nvPr/>
        </p:nvSpPr>
        <p:spPr>
          <a:xfrm>
            <a:off x="5052836" y="530260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p:sp>
        <p:nvSpPr>
          <p:cNvPr id="23" name="Oval 22">
            <a:extLst>
              <a:ext uri="{FF2B5EF4-FFF2-40B4-BE49-F238E27FC236}">
                <a16:creationId xmlns:a16="http://schemas.microsoft.com/office/drawing/2014/main" id="{31E3548B-C7B3-6860-8930-856ED0871914}"/>
              </a:ext>
            </a:extLst>
          </p:cNvPr>
          <p:cNvSpPr/>
          <p:nvPr/>
        </p:nvSpPr>
        <p:spPr>
          <a:xfrm>
            <a:off x="7477103" y="2916912"/>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4" name="Oval 23">
            <a:extLst>
              <a:ext uri="{FF2B5EF4-FFF2-40B4-BE49-F238E27FC236}">
                <a16:creationId xmlns:a16="http://schemas.microsoft.com/office/drawing/2014/main" id="{FBE75C6D-06F3-F949-CAF7-12A84A7051C2}"/>
              </a:ext>
            </a:extLst>
          </p:cNvPr>
          <p:cNvSpPr/>
          <p:nvPr/>
        </p:nvSpPr>
        <p:spPr>
          <a:xfrm>
            <a:off x="7472938" y="433819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5" name="Oval 24">
            <a:extLst>
              <a:ext uri="{FF2B5EF4-FFF2-40B4-BE49-F238E27FC236}">
                <a16:creationId xmlns:a16="http://schemas.microsoft.com/office/drawing/2014/main" id="{60ABF3CC-35E2-CEDF-F0BE-AC2907ED89EC}"/>
              </a:ext>
            </a:extLst>
          </p:cNvPr>
          <p:cNvSpPr/>
          <p:nvPr/>
        </p:nvSpPr>
        <p:spPr>
          <a:xfrm>
            <a:off x="7472938" y="493169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F9E752AC-3E21-40FC-B865-0457D09C2970}"/>
                  </a:ext>
                </a:extLst>
              </p:cNvPr>
              <p:cNvGraphicFramePr/>
              <p:nvPr>
                <p:extLst>
                  <p:ext uri="{D42A27DB-BD31-4B8C-83A1-F6EECF244321}">
                    <p14:modId xmlns:p14="http://schemas.microsoft.com/office/powerpoint/2010/main" val="2227491081"/>
                  </p:ext>
                </p:extLst>
              </p:nvPr>
            </p:nvGraphicFramePr>
            <p:xfrm>
              <a:off x="128478" y="1676763"/>
              <a:ext cx="7086600" cy="362583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F9E752AC-3E21-40FC-B865-0457D09C2970}"/>
                  </a:ext>
                </a:extLst>
              </p:cNvPr>
              <p:cNvPicPr>
                <a:picLocks noGrp="1" noRot="1" noChangeAspect="1" noMove="1" noResize="1" noEditPoints="1" noAdjustHandles="1" noChangeArrowheads="1" noChangeShapeType="1"/>
              </p:cNvPicPr>
              <p:nvPr/>
            </p:nvPicPr>
            <p:blipFill>
              <a:blip r:embed="rId4"/>
              <a:stretch>
                <a:fillRect/>
              </a:stretch>
            </p:blipFill>
            <p:spPr>
              <a:xfrm>
                <a:off x="128478" y="1676763"/>
                <a:ext cx="7086600" cy="3625839"/>
              </a:xfrm>
              <a:prstGeom prst="rect">
                <a:avLst/>
              </a:prstGeom>
            </p:spPr>
          </p:pic>
        </mc:Fallback>
      </mc:AlternateContent>
      <p:sp>
        <p:nvSpPr>
          <p:cNvPr id="4" name="Title 3">
            <a:extLst>
              <a:ext uri="{FF2B5EF4-FFF2-40B4-BE49-F238E27FC236}">
                <a16:creationId xmlns:a16="http://schemas.microsoft.com/office/drawing/2014/main" id="{7D21D4A6-0570-5264-D9E9-3C5F39F7CD5D}"/>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A/R Trend Summary </a:t>
            </a:r>
            <a:endParaRPr lang="en-US" i="1" kern="0">
              <a:solidFill>
                <a:schemeClr val="tx1"/>
              </a:solidFill>
            </a:endParaRPr>
          </a:p>
        </p:txBody>
      </p:sp>
    </p:spTree>
    <p:extLst>
      <p:ext uri="{BB962C8B-B14F-4D97-AF65-F5344CB8AC3E}">
        <p14:creationId xmlns:p14="http://schemas.microsoft.com/office/powerpoint/2010/main" val="799961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1A30A19-343C-9017-E294-DC1C03CDE000}"/>
              </a:ext>
            </a:extLst>
          </p:cNvPr>
          <p:cNvPicPr>
            <a:picLocks noChangeAspect="1"/>
          </p:cNvPicPr>
          <p:nvPr/>
        </p:nvPicPr>
        <p:blipFill>
          <a:blip r:embed="rId3"/>
          <a:stretch>
            <a:fillRect/>
          </a:stretch>
        </p:blipFill>
        <p:spPr>
          <a:xfrm>
            <a:off x="0" y="1626726"/>
            <a:ext cx="12192000" cy="3604548"/>
          </a:xfrm>
          <a:prstGeom prst="rect">
            <a:avLst/>
          </a:prstGeom>
        </p:spPr>
      </p:pic>
      <p:sp>
        <p:nvSpPr>
          <p:cNvPr id="5" name="Title 3">
            <a:extLst>
              <a:ext uri="{FF2B5EF4-FFF2-40B4-BE49-F238E27FC236}">
                <a16:creationId xmlns:a16="http://schemas.microsoft.com/office/drawing/2014/main" id="{E2A0C23E-492A-F4B8-8BBA-70EE9DFD2023}"/>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kern="0">
                <a:solidFill>
                  <a:schemeClr val="tx1"/>
                </a:solidFill>
              </a:rPr>
              <a:t>A/R Specific Allowance - Deep Dive</a:t>
            </a:r>
            <a:endParaRPr lang="en-US" i="1" kern="0">
              <a:solidFill>
                <a:schemeClr val="tx1"/>
              </a:solidFill>
            </a:endParaRPr>
          </a:p>
        </p:txBody>
      </p:sp>
    </p:spTree>
    <p:extLst>
      <p:ext uri="{BB962C8B-B14F-4D97-AF65-F5344CB8AC3E}">
        <p14:creationId xmlns:p14="http://schemas.microsoft.com/office/powerpoint/2010/main" val="189005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1739368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Financial Overview</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400"/>
              </a:spcBef>
            </a:pPr>
            <a:r>
              <a:rPr lang="en-US" sz="1600" b="1">
                <a:solidFill>
                  <a:srgbClr val="374151"/>
                </a:solidFill>
                <a:latin typeface="Gilroy" panose="00000500000000000000"/>
              </a:rPr>
              <a:t>Transaction Activity:</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In Q1-25, the fund acquired </a:t>
            </a:r>
            <a:r>
              <a:rPr lang="en-US" sz="1400" b="1">
                <a:solidFill>
                  <a:srgbClr val="374151"/>
                </a:solidFill>
                <a:latin typeface="Gilroy" panose="00000500000000000000"/>
              </a:rPr>
              <a:t>10 properties for a total cost of approximately $87M.</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Additionally, in Q1-25 the fund </a:t>
            </a:r>
            <a:r>
              <a:rPr lang="en-US" sz="1400" b="1">
                <a:solidFill>
                  <a:srgbClr val="374151"/>
                </a:solidFill>
                <a:latin typeface="Gilroy" panose="00000500000000000000"/>
              </a:rPr>
              <a:t>sold 1 property (631 S. Royal Lane, Coppell, TX) for $9M, </a:t>
            </a:r>
            <a:r>
              <a:rPr lang="en-US" sz="1400">
                <a:solidFill>
                  <a:srgbClr val="374151"/>
                </a:solidFill>
                <a:latin typeface="Gilroy" panose="00000500000000000000"/>
              </a:rPr>
              <a:t>resulting in a $0.3M loss after closing costs</a:t>
            </a:r>
          </a:p>
          <a:p>
            <a:pPr marL="628650" lvl="1" indent="-342900" algn="l" rtl="0">
              <a:spcBef>
                <a:spcPts val="400"/>
              </a:spcBef>
              <a:buFont typeface="Arial" panose="020B0604020202020204" pitchFamily="34" charset="0"/>
              <a:buChar char="•"/>
            </a:pPr>
            <a:endParaRPr lang="en-US" sz="1400">
              <a:solidFill>
                <a:srgbClr val="374151"/>
              </a:solidFill>
              <a:latin typeface="Gilroy" panose="00000500000000000000"/>
            </a:endParaRPr>
          </a:p>
          <a:p>
            <a:pPr algn="l" rtl="0">
              <a:spcBef>
                <a:spcPts val="400"/>
              </a:spcBef>
            </a:pPr>
            <a:endParaRPr lang="en-US" sz="1600" b="1">
              <a:solidFill>
                <a:srgbClr val="374151"/>
              </a:solidFill>
              <a:latin typeface="Gilroy" panose="00000500000000000000"/>
            </a:endParaRPr>
          </a:p>
          <a:p>
            <a:pPr algn="l" rtl="0">
              <a:spcBef>
                <a:spcPts val="400"/>
              </a:spcBef>
            </a:pPr>
            <a:r>
              <a:rPr lang="en-US" sz="1600" b="1">
                <a:solidFill>
                  <a:srgbClr val="374151"/>
                </a:solidFill>
                <a:latin typeface="Gilroy" panose="00000500000000000000"/>
              </a:rPr>
              <a:t>NOI &amp; YOC:</a:t>
            </a:r>
          </a:p>
          <a:p>
            <a:pPr marL="571500" lvl="1" indent="-285750" algn="l" rtl="0">
              <a:spcBef>
                <a:spcPts val="400"/>
              </a:spcBef>
              <a:buFont typeface="Arial" panose="020B0604020202020204" pitchFamily="34" charset="0"/>
              <a:buChar char="•"/>
            </a:pPr>
            <a:r>
              <a:rPr lang="en-US" sz="1400" b="1">
                <a:solidFill>
                  <a:srgbClr val="374151"/>
                </a:solidFill>
                <a:latin typeface="Gilroy" panose="00000500000000000000"/>
              </a:rPr>
              <a:t>NOI at $16.2M</a:t>
            </a:r>
            <a:r>
              <a:rPr lang="en-US" sz="1400">
                <a:solidFill>
                  <a:srgbClr val="374151"/>
                </a:solidFill>
                <a:latin typeface="Gilroy" panose="00000500000000000000"/>
              </a:rPr>
              <a:t> for Q1</a:t>
            </a:r>
            <a:r>
              <a:rPr lang="en-US" sz="1400" b="1">
                <a:solidFill>
                  <a:srgbClr val="374151"/>
                </a:solidFill>
                <a:latin typeface="Gilroy" panose="00000500000000000000"/>
              </a:rPr>
              <a:t> </a:t>
            </a:r>
            <a:r>
              <a:rPr lang="en-US" sz="1400">
                <a:solidFill>
                  <a:srgbClr val="374151"/>
                </a:solidFill>
                <a:latin typeface="Gilroy" panose="00000500000000000000"/>
              </a:rPr>
              <a:t>increased from $15.1M in Q4, mainly due to new acquisitions.</a:t>
            </a:r>
          </a:p>
          <a:p>
            <a:pPr marL="571500" lvl="1" indent="-285750" algn="l" rtl="0">
              <a:spcBef>
                <a:spcPts val="400"/>
              </a:spcBef>
              <a:buFont typeface="Arial" panose="020B0604020202020204" pitchFamily="34" charset="0"/>
              <a:buChar char="•"/>
            </a:pPr>
            <a:r>
              <a:rPr lang="en-US" sz="1400" b="1">
                <a:solidFill>
                  <a:srgbClr val="374151"/>
                </a:solidFill>
                <a:latin typeface="Gilroy" panose="00000500000000000000"/>
              </a:rPr>
              <a:t>Yield on Cost is 5.52% with Development and 5.68% (excluding Development) </a:t>
            </a:r>
            <a:r>
              <a:rPr lang="en-US" sz="1400">
                <a:solidFill>
                  <a:srgbClr val="374151"/>
                </a:solidFill>
                <a:latin typeface="Gilroy" panose="00000500000000000000"/>
              </a:rPr>
              <a:t>for Q1, representing an increase of 10bps from prior quarter mainly due to increases in Same Store NOI and acquisitions at higher YOC. </a:t>
            </a:r>
            <a:endParaRPr lang="en-US" sz="1400" b="1">
              <a:solidFill>
                <a:srgbClr val="374151"/>
              </a:solidFill>
              <a:highlight>
                <a:srgbClr val="FFFF00"/>
              </a:highlight>
              <a:latin typeface="Gilroy" panose="00000500000000000000"/>
            </a:endParaRPr>
          </a:p>
          <a:p>
            <a:pPr marL="571500" lvl="1" indent="-285750" algn="l" rtl="0">
              <a:spcBef>
                <a:spcPts val="400"/>
              </a:spcBef>
              <a:buFont typeface="Arial" panose="020B0604020202020204" pitchFamily="34" charset="0"/>
              <a:buChar char="•"/>
            </a:pPr>
            <a:r>
              <a:rPr lang="en-US" sz="1400">
                <a:solidFill>
                  <a:srgbClr val="374151"/>
                </a:solidFill>
                <a:latin typeface="Gilroy" panose="00000500000000000000"/>
              </a:rPr>
              <a:t>Same Store NOI (of ~$1,013M Total Cost of properties) also </a:t>
            </a:r>
            <a:r>
              <a:rPr lang="en-US" sz="1400" b="1">
                <a:solidFill>
                  <a:srgbClr val="374151"/>
                </a:solidFill>
                <a:latin typeface="Gilroy" panose="00000500000000000000"/>
              </a:rPr>
              <a:t>increased in Q1 from $13.7M to $14.3M, </a:t>
            </a:r>
            <a:r>
              <a:rPr lang="en-US" sz="1400">
                <a:solidFill>
                  <a:srgbClr val="374151"/>
                </a:solidFill>
                <a:latin typeface="Gilroy" panose="00000500000000000000"/>
              </a:rPr>
              <a:t>mainly due to recovery of previously written off bad debt.</a:t>
            </a:r>
            <a:endParaRPr lang="en-US" sz="1600" b="1">
              <a:solidFill>
                <a:srgbClr val="374151"/>
              </a:solidFill>
              <a:latin typeface="Gilroy" panose="00000500000000000000"/>
            </a:endParaRPr>
          </a:p>
          <a:p>
            <a:pPr algn="l" rtl="0">
              <a:spcBef>
                <a:spcPts val="400"/>
              </a:spcBef>
            </a:pPr>
            <a:endParaRPr lang="en-US" sz="1600" b="1">
              <a:solidFill>
                <a:srgbClr val="374151"/>
              </a:solidFill>
              <a:latin typeface="Gilroy" panose="00000500000000000000"/>
            </a:endParaRPr>
          </a:p>
          <a:p>
            <a:pPr algn="l" rtl="0">
              <a:spcBef>
                <a:spcPts val="400"/>
              </a:spcBef>
            </a:pPr>
            <a:r>
              <a:rPr lang="en-US" sz="1600" b="1">
                <a:solidFill>
                  <a:srgbClr val="374151"/>
                </a:solidFill>
                <a:latin typeface="Gilroy" panose="00000500000000000000"/>
              </a:rPr>
              <a:t>FFO:</a:t>
            </a:r>
          </a:p>
          <a:p>
            <a:pPr marL="571500" lvl="1" indent="-285750" algn="l" rtl="0">
              <a:spcBef>
                <a:spcPts val="400"/>
              </a:spcBef>
              <a:buFont typeface="Arial" panose="020B0604020202020204" pitchFamily="34" charset="0"/>
              <a:buChar char="•"/>
            </a:pPr>
            <a:r>
              <a:rPr lang="en-US" sz="1400" b="1">
                <a:solidFill>
                  <a:srgbClr val="374151"/>
                </a:solidFill>
                <a:latin typeface="Gilroy" panose="00000500000000000000"/>
              </a:rPr>
              <a:t>The Fund’s FFO is 1.0% for Q1, while Core FFO is 1.9% </a:t>
            </a:r>
            <a:r>
              <a:rPr lang="en-US" sz="1400">
                <a:solidFill>
                  <a:srgbClr val="374151"/>
                </a:solidFill>
                <a:latin typeface="Gilroy" panose="00000500000000000000"/>
              </a:rPr>
              <a:t>(adjusting for commitment fees). Theoretical Core FFO is 2.4% assuming 60% LTC and G&amp;A of 0.5%.</a:t>
            </a:r>
          </a:p>
          <a:p>
            <a:pPr marL="576072" lvl="1" indent="-283464" algn="l" rtl="0">
              <a:spcBef>
                <a:spcPts val="400"/>
              </a:spcBef>
              <a:buFont typeface="Arial" panose="020B0604020202020204" pitchFamily="34" charset="0"/>
              <a:buChar char="•"/>
            </a:pPr>
            <a:r>
              <a:rPr lang="en-US" sz="1400" b="1">
                <a:solidFill>
                  <a:srgbClr val="374151"/>
                </a:solidFill>
                <a:latin typeface="Gilroy" panose="00000500000000000000"/>
              </a:rPr>
              <a:t>Core AFFO was (2.0%) for Q1</a:t>
            </a:r>
            <a:r>
              <a:rPr lang="en-US" sz="1400">
                <a:solidFill>
                  <a:srgbClr val="374151"/>
                </a:solidFill>
                <a:latin typeface="Gilroy" panose="00000500000000000000"/>
              </a:rPr>
              <a:t> after subtracting out $5.8M of capex and adding back $0.6M of financing costs amortization.</a:t>
            </a:r>
          </a:p>
        </p:txBody>
      </p:sp>
    </p:spTree>
    <p:extLst>
      <p:ext uri="{BB962C8B-B14F-4D97-AF65-F5344CB8AC3E}">
        <p14:creationId xmlns:p14="http://schemas.microsoft.com/office/powerpoint/2010/main" val="3056820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5AF050-97E5-CC28-64DD-A443BB14D354}"/>
              </a:ext>
            </a:extLst>
          </p:cNvPr>
          <p:cNvGraphicFramePr>
            <a:graphicFrameLocks noChangeAspect="1"/>
          </p:cNvGraphicFramePr>
          <p:nvPr>
            <p:custDataLst>
              <p:tags r:id="rId1"/>
            </p:custDataLst>
            <p:extLst>
              <p:ext uri="{D42A27DB-BD31-4B8C-83A1-F6EECF244321}">
                <p14:modId xmlns:p14="http://schemas.microsoft.com/office/powerpoint/2010/main" val="1320257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195AF050-97E5-CC28-64DD-A443BB14D3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249BD66A-F287-B63B-5F64-C3A4290A927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5CFBDD8E-6C48-15A8-38EA-E9EE695D9AF4}"/>
              </a:ext>
            </a:extLst>
          </p:cNvPr>
          <p:cNvSpPr>
            <a:spLocks noGrp="1"/>
          </p:cNvSpPr>
          <p:nvPr>
            <p:ph type="title"/>
          </p:nvPr>
        </p:nvSpPr>
        <p:spPr/>
        <p:txBody>
          <a:bodyPr vert="horz"/>
          <a:lstStyle/>
          <a:p>
            <a:r>
              <a:rPr lang="en-US">
                <a:solidFill>
                  <a:schemeClr val="tx1"/>
                </a:solidFill>
              </a:rPr>
              <a:t>Financing Metrics | Cash Basis vs Effective Interest Rate by Loan</a:t>
            </a:r>
            <a:endParaRPr lang="en-US" i="1">
              <a:solidFill>
                <a:schemeClr val="tx1"/>
              </a:solidFill>
            </a:endParaRPr>
          </a:p>
        </p:txBody>
      </p:sp>
      <p:sp>
        <p:nvSpPr>
          <p:cNvPr id="21" name="Rectangle 20">
            <a:extLst>
              <a:ext uri="{FF2B5EF4-FFF2-40B4-BE49-F238E27FC236}">
                <a16:creationId xmlns:a16="http://schemas.microsoft.com/office/drawing/2014/main" id="{E7A7C3E2-ECED-0C56-8D7F-CAD5A4A8CEF0}"/>
              </a:ext>
            </a:extLst>
          </p:cNvPr>
          <p:cNvSpPr/>
          <p:nvPr/>
        </p:nvSpPr>
        <p:spPr>
          <a:xfrm>
            <a:off x="762555" y="1171732"/>
            <a:ext cx="1828800" cy="1421607"/>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22" name="Group 21">
            <a:extLst>
              <a:ext uri="{FF2B5EF4-FFF2-40B4-BE49-F238E27FC236}">
                <a16:creationId xmlns:a16="http://schemas.microsoft.com/office/drawing/2014/main" id="{650DEF5C-A21B-DF0D-E541-A1E82D9102B5}"/>
              </a:ext>
            </a:extLst>
          </p:cNvPr>
          <p:cNvGrpSpPr/>
          <p:nvPr/>
        </p:nvGrpSpPr>
        <p:grpSpPr>
          <a:xfrm>
            <a:off x="2639204" y="1539551"/>
            <a:ext cx="457200" cy="546772"/>
            <a:chOff x="9083708" y="2404703"/>
            <a:chExt cx="615673" cy="594359"/>
          </a:xfrm>
        </p:grpSpPr>
        <p:sp>
          <p:nvSpPr>
            <p:cNvPr id="23" name="Oval 22">
              <a:extLst>
                <a:ext uri="{FF2B5EF4-FFF2-40B4-BE49-F238E27FC236}">
                  <a16:creationId xmlns:a16="http://schemas.microsoft.com/office/drawing/2014/main" id="{2242ADD7-F3E4-343E-D8FC-3826C3EC25E6}"/>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24" name="Arrow: Chevron 23">
              <a:extLst>
                <a:ext uri="{FF2B5EF4-FFF2-40B4-BE49-F238E27FC236}">
                  <a16:creationId xmlns:a16="http://schemas.microsoft.com/office/drawing/2014/main" id="{2830A319-C44B-49CC-A3EA-107804397939}"/>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25" name="Arrow: Chevron 24">
              <a:extLst>
                <a:ext uri="{FF2B5EF4-FFF2-40B4-BE49-F238E27FC236}">
                  <a16:creationId xmlns:a16="http://schemas.microsoft.com/office/drawing/2014/main" id="{635BBC55-E294-BFD9-8924-A9A761166381}"/>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26" name="Rectangle 25">
            <a:extLst>
              <a:ext uri="{FF2B5EF4-FFF2-40B4-BE49-F238E27FC236}">
                <a16:creationId xmlns:a16="http://schemas.microsoft.com/office/drawing/2014/main" id="{95A85C23-9A32-333A-CC9C-5E9B6549A81D}"/>
              </a:ext>
            </a:extLst>
          </p:cNvPr>
          <p:cNvSpPr/>
          <p:nvPr/>
        </p:nvSpPr>
        <p:spPr>
          <a:xfrm>
            <a:off x="3144253" y="1063805"/>
            <a:ext cx="8495655" cy="1753758"/>
          </a:xfrm>
          <a:prstGeom prst="rect">
            <a:avLst/>
          </a:prstGeom>
          <a:solidFill>
            <a:schemeClr val="accent3">
              <a:lumMod val="20000"/>
              <a:lumOff val="80000"/>
            </a:schemeClr>
          </a:solidFill>
          <a:ln w="25400" cap="flat" cmpd="sng" algn="ctr">
            <a:noFill/>
            <a:prstDash val="solid"/>
          </a:ln>
          <a:effectLst/>
        </p:spPr>
        <p:txBody>
          <a:bodyPr rtlCol="0" anchor="ctr"/>
          <a:lstStyle/>
          <a:p>
            <a:pPr marL="171450" marR="0" lvl="0" indent="-171450" defTabSz="4572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The base interest of the fund is 5.92% </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after taking a weighted average across all loans (including the subline) and applying hedging</a:t>
            </a:r>
          </a:p>
          <a:p>
            <a:pPr marL="171450" marR="0" lvl="0" indent="-171450" defTabSz="45720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When also factoring in financing costs amortization &amp; unused fees, </a:t>
            </a:r>
            <a:r>
              <a:rPr lang="en-US" sz="1200" b="1" kern="0">
                <a:solidFill>
                  <a:prstClr val="black"/>
                </a:solidFill>
                <a:latin typeface="Gilroy" panose="00000500000000000000"/>
                <a:cs typeface="Arial" panose="020B0604020202020204" pitchFamily="34" charset="0"/>
              </a:rPr>
              <a:t>the effective interest rate is 6.58%</a:t>
            </a:r>
          </a:p>
          <a:p>
            <a:pPr marL="171450" indent="-171450">
              <a:spcBef>
                <a:spcPts val="1200"/>
              </a:spcBef>
              <a:buFont typeface="Arial" panose="020B0604020202020204" pitchFamily="34" charset="0"/>
              <a:buChar char="•"/>
              <a:defRPr/>
            </a:pP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As of quarter end, the fund was </a:t>
            </a: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68</a:t>
            </a:r>
            <a:r>
              <a:rPr lang="en-US" sz="1200" b="1" kern="0">
                <a:solidFill>
                  <a:prstClr val="black"/>
                </a:solidFill>
                <a:latin typeface="Gilroy" panose="00000500000000000000"/>
                <a:cs typeface="Arial" panose="020B0604020202020204" pitchFamily="34" charset="0"/>
              </a:rPr>
              <a:t>%</a:t>
            </a:r>
            <a:r>
              <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 hedged </a:t>
            </a:r>
            <a:r>
              <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rPr>
              <a:t>(87% excluding the subline). </a:t>
            </a:r>
          </a:p>
          <a:p>
            <a:pPr marL="171450" indent="-171450">
              <a:spcBef>
                <a:spcPts val="1200"/>
              </a:spcBef>
              <a:buFont typeface="Arial" panose="020B0604020202020204" pitchFamily="34" charset="0"/>
              <a:buChar char="•"/>
              <a:defRPr/>
            </a:pPr>
            <a:r>
              <a:rPr lang="en-US" sz="1200">
                <a:solidFill>
                  <a:srgbClr val="1D1C1D"/>
                </a:solidFill>
                <a:latin typeface="Slack-Lato"/>
                <a:ea typeface="Lato Medium" panose="020F0502020204030203" pitchFamily="34" charset="0"/>
                <a:cs typeface="Lato Medium" panose="020F0502020204030203" pitchFamily="34" charset="0"/>
              </a:rPr>
              <a:t>In anticipation of our refi closing at the end of June, the fund is going to enter into several additional hedges. As of April 25</a:t>
            </a:r>
            <a:r>
              <a:rPr lang="en-US" sz="1200" baseline="30000">
                <a:solidFill>
                  <a:srgbClr val="1D1C1D"/>
                </a:solidFill>
                <a:latin typeface="Slack-Lato"/>
                <a:ea typeface="Lato Medium" panose="020F0502020204030203" pitchFamily="34" charset="0"/>
                <a:cs typeface="Lato Medium" panose="020F0502020204030203" pitchFamily="34" charset="0"/>
              </a:rPr>
              <a:t>nd</a:t>
            </a:r>
            <a:r>
              <a:rPr lang="en-US" sz="1200">
                <a:solidFill>
                  <a:srgbClr val="1D1C1D"/>
                </a:solidFill>
                <a:latin typeface="Slack-Lato"/>
                <a:ea typeface="Lato Medium" panose="020F0502020204030203" pitchFamily="34" charset="0"/>
                <a:cs typeface="Lato Medium" panose="020F0502020204030203" pitchFamily="34" charset="0"/>
              </a:rPr>
              <a:t>, we have entered into two $75M hedges, over the coming weeks we will enter into additional hedges.</a:t>
            </a:r>
          </a:p>
          <a:p>
            <a:pPr marL="171450" indent="-171450">
              <a:spcBef>
                <a:spcPts val="1200"/>
              </a:spcBef>
              <a:buFont typeface="Arial" panose="020B0604020202020204" pitchFamily="34" charset="0"/>
              <a:buChar char="•"/>
              <a:defRPr/>
            </a:pPr>
            <a:r>
              <a:rPr lang="en-US" sz="1200" kern="0">
                <a:solidFill>
                  <a:prstClr val="black"/>
                </a:solidFill>
                <a:latin typeface="Gilroy" panose="00000500000000000000"/>
                <a:cs typeface="Arial" panose="020B0604020202020204" pitchFamily="34" charset="0"/>
              </a:rPr>
              <a:t>The</a:t>
            </a:r>
            <a:r>
              <a:rPr lang="en-US" sz="1200" b="1" kern="0">
                <a:solidFill>
                  <a:prstClr val="black"/>
                </a:solidFill>
                <a:latin typeface="Gilroy" panose="00000500000000000000"/>
                <a:cs typeface="Arial" panose="020B0604020202020204" pitchFamily="34" charset="0"/>
              </a:rPr>
              <a:t> weighted average LTC in Q1-25 is 46% </a:t>
            </a:r>
            <a:r>
              <a:rPr lang="en-US" sz="1200" kern="0">
                <a:solidFill>
                  <a:prstClr val="black"/>
                </a:solidFill>
                <a:latin typeface="Gilroy" panose="00000500000000000000"/>
                <a:cs typeface="Arial" panose="020B0604020202020204" pitchFamily="34" charset="0"/>
              </a:rPr>
              <a:t>(excluding subline). The weighted average leverage including subline was 58%</a:t>
            </a:r>
            <a:endParaRPr kumimoji="0" lang="en-US" sz="1200" i="0" u="none" strike="noStrike" kern="0" cap="none" spc="0" normalizeH="0" baseline="0" noProof="0">
              <a:ln>
                <a:noFill/>
              </a:ln>
              <a:solidFill>
                <a:prstClr val="black"/>
              </a:solidFill>
              <a:effectLst/>
              <a:uLnTx/>
              <a:uFillTx/>
              <a:latin typeface="Gilroy" panose="00000500000000000000"/>
              <a:cs typeface="Arial" panose="020B0604020202020204" pitchFamily="34" charset="0"/>
            </a:endParaRPr>
          </a:p>
        </p:txBody>
      </p:sp>
      <p:sp>
        <p:nvSpPr>
          <p:cNvPr id="5" name="TextBox 4">
            <a:extLst>
              <a:ext uri="{FF2B5EF4-FFF2-40B4-BE49-F238E27FC236}">
                <a16:creationId xmlns:a16="http://schemas.microsoft.com/office/drawing/2014/main" id="{E8A80A9C-B030-9F80-023E-4A81300577F0}"/>
              </a:ext>
            </a:extLst>
          </p:cNvPr>
          <p:cNvSpPr txBox="1"/>
          <p:nvPr/>
        </p:nvSpPr>
        <p:spPr>
          <a:xfrm>
            <a:off x="561073" y="6412534"/>
            <a:ext cx="5166360" cy="276999"/>
          </a:xfrm>
          <a:prstGeom prst="rect">
            <a:avLst/>
          </a:prstGeom>
          <a:noFill/>
        </p:spPr>
        <p:txBody>
          <a:bodyPr wrap="square" rtlCol="0">
            <a:spAutoFit/>
          </a:bodyPr>
          <a:lstStyle/>
          <a:p>
            <a:r>
              <a:rPr lang="en-US" sz="1200"/>
              <a:t>* The Cap and SWAP hedging effect is associated with the credit Facility.</a:t>
            </a:r>
          </a:p>
        </p:txBody>
      </p:sp>
      <p:sp>
        <p:nvSpPr>
          <p:cNvPr id="8" name="TextBox 7">
            <a:extLst>
              <a:ext uri="{FF2B5EF4-FFF2-40B4-BE49-F238E27FC236}">
                <a16:creationId xmlns:a16="http://schemas.microsoft.com/office/drawing/2014/main" id="{83F9E9D2-C27C-73DC-C7F4-A78E5C8A975C}"/>
              </a:ext>
            </a:extLst>
          </p:cNvPr>
          <p:cNvSpPr txBox="1"/>
          <p:nvPr/>
        </p:nvSpPr>
        <p:spPr>
          <a:xfrm>
            <a:off x="3984304" y="6027257"/>
            <a:ext cx="427265" cy="253916"/>
          </a:xfrm>
          <a:prstGeom prst="rect">
            <a:avLst/>
          </a:prstGeom>
          <a:solidFill>
            <a:schemeClr val="accent1">
              <a:lumMod val="60000"/>
              <a:lumOff val="40000"/>
            </a:schemeClr>
          </a:solidFill>
        </p:spPr>
        <p:txBody>
          <a:bodyPr wrap="square" rtlCol="0">
            <a:spAutoFit/>
          </a:bodyPr>
          <a:lstStyle/>
          <a:p>
            <a:r>
              <a:rPr lang="en-US" sz="1050" b="1"/>
              <a:t>61%</a:t>
            </a:r>
          </a:p>
        </p:txBody>
      </p:sp>
      <p:sp>
        <p:nvSpPr>
          <p:cNvPr id="10" name="TextBox 9">
            <a:extLst>
              <a:ext uri="{FF2B5EF4-FFF2-40B4-BE49-F238E27FC236}">
                <a16:creationId xmlns:a16="http://schemas.microsoft.com/office/drawing/2014/main" id="{1F460D30-F354-C4C1-B906-D1541F5D952E}"/>
              </a:ext>
            </a:extLst>
          </p:cNvPr>
          <p:cNvSpPr txBox="1"/>
          <p:nvPr/>
        </p:nvSpPr>
        <p:spPr>
          <a:xfrm>
            <a:off x="5143607" y="6029001"/>
            <a:ext cx="427265" cy="253916"/>
          </a:xfrm>
          <a:prstGeom prst="rect">
            <a:avLst/>
          </a:prstGeom>
          <a:solidFill>
            <a:schemeClr val="accent1">
              <a:lumMod val="60000"/>
              <a:lumOff val="40000"/>
            </a:schemeClr>
          </a:solidFill>
        </p:spPr>
        <p:txBody>
          <a:bodyPr wrap="square" rtlCol="0">
            <a:spAutoFit/>
          </a:bodyPr>
          <a:lstStyle/>
          <a:p>
            <a:r>
              <a:rPr lang="en-US" sz="1050" b="1"/>
              <a:t>63%</a:t>
            </a:r>
          </a:p>
        </p:txBody>
      </p:sp>
      <p:sp>
        <p:nvSpPr>
          <p:cNvPr id="16" name="TextBox 15">
            <a:extLst>
              <a:ext uri="{FF2B5EF4-FFF2-40B4-BE49-F238E27FC236}">
                <a16:creationId xmlns:a16="http://schemas.microsoft.com/office/drawing/2014/main" id="{8B4772B3-1B37-5DB8-BEEA-8349D18B36CE}"/>
              </a:ext>
            </a:extLst>
          </p:cNvPr>
          <p:cNvSpPr txBox="1"/>
          <p:nvPr/>
        </p:nvSpPr>
        <p:spPr>
          <a:xfrm>
            <a:off x="2819390" y="6030745"/>
            <a:ext cx="427265" cy="253916"/>
          </a:xfrm>
          <a:prstGeom prst="rect">
            <a:avLst/>
          </a:prstGeom>
          <a:solidFill>
            <a:schemeClr val="accent1">
              <a:lumMod val="60000"/>
              <a:lumOff val="40000"/>
            </a:schemeClr>
          </a:solidFill>
        </p:spPr>
        <p:txBody>
          <a:bodyPr wrap="square" rtlCol="0">
            <a:spAutoFit/>
          </a:bodyPr>
          <a:lstStyle/>
          <a:p>
            <a:r>
              <a:rPr lang="en-US" sz="1050" b="1"/>
              <a:t>58%</a:t>
            </a:r>
          </a:p>
        </p:txBody>
      </p:sp>
      <p:sp>
        <p:nvSpPr>
          <p:cNvPr id="17" name="TextBox 16">
            <a:extLst>
              <a:ext uri="{FF2B5EF4-FFF2-40B4-BE49-F238E27FC236}">
                <a16:creationId xmlns:a16="http://schemas.microsoft.com/office/drawing/2014/main" id="{6C64ADAF-91F0-BB2E-5C39-9936C7E94B83}"/>
              </a:ext>
            </a:extLst>
          </p:cNvPr>
          <p:cNvSpPr txBox="1"/>
          <p:nvPr/>
        </p:nvSpPr>
        <p:spPr>
          <a:xfrm>
            <a:off x="598278" y="6025513"/>
            <a:ext cx="427265" cy="253916"/>
          </a:xfrm>
          <a:prstGeom prst="rect">
            <a:avLst/>
          </a:prstGeom>
          <a:solidFill>
            <a:schemeClr val="accent1">
              <a:lumMod val="60000"/>
              <a:lumOff val="40000"/>
            </a:schemeClr>
          </a:solidFill>
        </p:spPr>
        <p:txBody>
          <a:bodyPr wrap="square" rtlCol="0">
            <a:spAutoFit/>
          </a:bodyPr>
          <a:lstStyle/>
          <a:p>
            <a:r>
              <a:rPr lang="en-US" sz="1050" b="1"/>
              <a:t>52%</a:t>
            </a:r>
          </a:p>
        </p:txBody>
      </p:sp>
      <p:sp>
        <p:nvSpPr>
          <p:cNvPr id="18" name="TextBox 17">
            <a:extLst>
              <a:ext uri="{FF2B5EF4-FFF2-40B4-BE49-F238E27FC236}">
                <a16:creationId xmlns:a16="http://schemas.microsoft.com/office/drawing/2014/main" id="{52F429E4-EF84-AEF2-CE68-13A4E689DC55}"/>
              </a:ext>
            </a:extLst>
          </p:cNvPr>
          <p:cNvSpPr txBox="1"/>
          <p:nvPr/>
        </p:nvSpPr>
        <p:spPr>
          <a:xfrm>
            <a:off x="103105" y="6028438"/>
            <a:ext cx="457200" cy="248065"/>
          </a:xfrm>
          <a:prstGeom prst="rect">
            <a:avLst/>
          </a:prstGeom>
          <a:solidFill>
            <a:schemeClr val="accent1">
              <a:lumMod val="60000"/>
              <a:lumOff val="40000"/>
            </a:schemeClr>
          </a:solidFill>
        </p:spPr>
        <p:txBody>
          <a:bodyPr wrap="square" rtlCol="0">
            <a:spAutoFit/>
          </a:bodyPr>
          <a:lstStyle/>
          <a:p>
            <a:pPr algn="ctr"/>
            <a:r>
              <a:rPr lang="en-US" sz="1000" b="1"/>
              <a:t>LTC</a:t>
            </a:r>
          </a:p>
        </p:txBody>
      </p:sp>
      <p:graphicFrame>
        <p:nvGraphicFramePr>
          <p:cNvPr id="11" name="Chart 10">
            <a:extLst>
              <a:ext uri="{FF2B5EF4-FFF2-40B4-BE49-F238E27FC236}">
                <a16:creationId xmlns:a16="http://schemas.microsoft.com/office/drawing/2014/main" id="{638AC4BB-0C05-4AE5-88F0-2A2FE8E57A1D}"/>
              </a:ext>
            </a:extLst>
          </p:cNvPr>
          <p:cNvGraphicFramePr>
            <a:graphicFrameLocks/>
          </p:cNvGraphicFramePr>
          <p:nvPr>
            <p:extLst>
              <p:ext uri="{D42A27DB-BD31-4B8C-83A1-F6EECF244321}">
                <p14:modId xmlns:p14="http://schemas.microsoft.com/office/powerpoint/2010/main" val="3726668132"/>
              </p:ext>
            </p:extLst>
          </p:nvPr>
        </p:nvGraphicFramePr>
        <p:xfrm>
          <a:off x="-39072" y="3095200"/>
          <a:ext cx="8382000" cy="30396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FFDD431F-6F79-CC5A-8421-4E74BB94CB71}"/>
              </a:ext>
            </a:extLst>
          </p:cNvPr>
          <p:cNvGraphicFramePr>
            <a:graphicFrameLocks/>
          </p:cNvGraphicFramePr>
          <p:nvPr>
            <p:extLst>
              <p:ext uri="{D42A27DB-BD31-4B8C-83A1-F6EECF244321}">
                <p14:modId xmlns:p14="http://schemas.microsoft.com/office/powerpoint/2010/main" val="586596651"/>
              </p:ext>
            </p:extLst>
          </p:nvPr>
        </p:nvGraphicFramePr>
        <p:xfrm>
          <a:off x="8072702" y="3095200"/>
          <a:ext cx="4016193" cy="344326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92224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8C2748-579F-FADE-24B0-31C8B9C05E59}"/>
              </a:ext>
            </a:extLst>
          </p:cNvPr>
          <p:cNvGraphicFramePr>
            <a:graphicFrameLocks noChangeAspect="1"/>
          </p:cNvGraphicFramePr>
          <p:nvPr>
            <p:custDataLst>
              <p:tags r:id="rId1"/>
            </p:custDataLst>
            <p:extLst>
              <p:ext uri="{D42A27DB-BD31-4B8C-83A1-F6EECF244321}">
                <p14:modId xmlns:p14="http://schemas.microsoft.com/office/powerpoint/2010/main" val="3903130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688C2748-579F-FADE-24B0-31C8B9C05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8" name="Table 7">
            <a:extLst>
              <a:ext uri="{FF2B5EF4-FFF2-40B4-BE49-F238E27FC236}">
                <a16:creationId xmlns:a16="http://schemas.microsoft.com/office/drawing/2014/main" id="{FF8211EC-AF88-6349-8BAA-94DB78FF8221}"/>
              </a:ext>
            </a:extLst>
          </p:cNvPr>
          <p:cNvGraphicFramePr>
            <a:graphicFrameLocks noGrp="1"/>
          </p:cNvGraphicFramePr>
          <p:nvPr>
            <p:extLst>
              <p:ext uri="{D42A27DB-BD31-4B8C-83A1-F6EECF244321}">
                <p14:modId xmlns:p14="http://schemas.microsoft.com/office/powerpoint/2010/main" val="1935833649"/>
              </p:ext>
            </p:extLst>
          </p:nvPr>
        </p:nvGraphicFramePr>
        <p:xfrm>
          <a:off x="458310" y="1531888"/>
          <a:ext cx="11275380" cy="3376318"/>
        </p:xfrm>
        <a:graphic>
          <a:graphicData uri="http://schemas.openxmlformats.org/drawingml/2006/table">
            <a:tbl>
              <a:tblPr firstRow="1">
                <a:tableStyleId>{1FECB4D8-DB02-4DC6-A0A2-4F2EBAE1DC90}</a:tableStyleId>
              </a:tblPr>
              <a:tblGrid>
                <a:gridCol w="1321350">
                  <a:extLst>
                    <a:ext uri="{9D8B030D-6E8A-4147-A177-3AD203B41FA5}">
                      <a16:colId xmlns:a16="http://schemas.microsoft.com/office/drawing/2014/main" val="2021302988"/>
                    </a:ext>
                  </a:extLst>
                </a:gridCol>
                <a:gridCol w="1429784">
                  <a:extLst>
                    <a:ext uri="{9D8B030D-6E8A-4147-A177-3AD203B41FA5}">
                      <a16:colId xmlns:a16="http://schemas.microsoft.com/office/drawing/2014/main" val="2813591230"/>
                    </a:ext>
                  </a:extLst>
                </a:gridCol>
                <a:gridCol w="1458572">
                  <a:extLst>
                    <a:ext uri="{9D8B030D-6E8A-4147-A177-3AD203B41FA5}">
                      <a16:colId xmlns:a16="http://schemas.microsoft.com/office/drawing/2014/main" val="3605371561"/>
                    </a:ext>
                  </a:extLst>
                </a:gridCol>
                <a:gridCol w="1410592">
                  <a:extLst>
                    <a:ext uri="{9D8B030D-6E8A-4147-A177-3AD203B41FA5}">
                      <a16:colId xmlns:a16="http://schemas.microsoft.com/office/drawing/2014/main" val="867593600"/>
                    </a:ext>
                  </a:extLst>
                </a:gridCol>
                <a:gridCol w="1521184">
                  <a:extLst>
                    <a:ext uri="{9D8B030D-6E8A-4147-A177-3AD203B41FA5}">
                      <a16:colId xmlns:a16="http://schemas.microsoft.com/office/drawing/2014/main" val="3413412050"/>
                    </a:ext>
                  </a:extLst>
                </a:gridCol>
                <a:gridCol w="1377966">
                  <a:extLst>
                    <a:ext uri="{9D8B030D-6E8A-4147-A177-3AD203B41FA5}">
                      <a16:colId xmlns:a16="http://schemas.microsoft.com/office/drawing/2014/main" val="3901942223"/>
                    </a:ext>
                  </a:extLst>
                </a:gridCol>
                <a:gridCol w="1377966">
                  <a:extLst>
                    <a:ext uri="{9D8B030D-6E8A-4147-A177-3AD203B41FA5}">
                      <a16:colId xmlns:a16="http://schemas.microsoft.com/office/drawing/2014/main" val="3434071220"/>
                    </a:ext>
                  </a:extLst>
                </a:gridCol>
                <a:gridCol w="1377966">
                  <a:extLst>
                    <a:ext uri="{9D8B030D-6E8A-4147-A177-3AD203B41FA5}">
                      <a16:colId xmlns:a16="http://schemas.microsoft.com/office/drawing/2014/main" val="558116979"/>
                    </a:ext>
                  </a:extLst>
                </a:gridCol>
              </a:tblGrid>
              <a:tr h="325428">
                <a:tc>
                  <a:txBody>
                    <a:bodyPr/>
                    <a:lstStyle/>
                    <a:p>
                      <a:pPr algn="l" fontAlgn="b">
                        <a:spcBef>
                          <a:spcPts val="600"/>
                        </a:spcBef>
                      </a:pPr>
                      <a:r>
                        <a:rPr lang="en-US" sz="1400" b="1" i="0" u="none" strike="noStrike">
                          <a:solidFill>
                            <a:srgbClr val="FFFFFF"/>
                          </a:solidFill>
                          <a:effectLst/>
                          <a:latin typeface="Gilroy" panose="00000500000000000000"/>
                        </a:rPr>
                        <a:t>Loan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Covenant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Threshold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NOI Basis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NOI Adjustments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Q1 2025 Value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Q1 2025 YOC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spcBef>
                          <a:spcPts val="600"/>
                        </a:spcBef>
                      </a:pPr>
                      <a:r>
                        <a:rPr lang="en-US" sz="1400" b="1" i="0" u="none" strike="noStrike">
                          <a:solidFill>
                            <a:srgbClr val="FFFFFF"/>
                          </a:solidFill>
                          <a:effectLst/>
                          <a:latin typeface="Gilroy" panose="00000500000000000000"/>
                        </a:rPr>
                        <a:t>Occupancy*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40942835"/>
                  </a:ext>
                </a:extLst>
              </a:tr>
              <a:tr h="610178">
                <a:tc>
                  <a:txBody>
                    <a:bodyPr/>
                    <a:lstStyle/>
                    <a:p>
                      <a:pPr algn="l" fontAlgn="b">
                        <a:spcBef>
                          <a:spcPts val="600"/>
                        </a:spcBef>
                      </a:pPr>
                      <a:r>
                        <a:rPr lang="en-US" sz="1400" b="1" i="0" u="none" strike="noStrike">
                          <a:effectLst/>
                          <a:latin typeface="Gilroy" panose="00000500000000000000"/>
                        </a:rPr>
                        <a:t>Apollo</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Debt Yield</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a:effectLst/>
                          <a:latin typeface="Gilroy" panose="00000500000000000000"/>
                        </a:rPr>
                        <a:t>8.75%, 9.00%, 9.25%</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5% Vacancy / Credit Loss</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mj-lt"/>
                          <a:ea typeface="+mn-ea"/>
                          <a:cs typeface="+mn-cs"/>
                        </a:rPr>
                        <a:t>10.5</a:t>
                      </a: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6.24%</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96.7%</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80367428"/>
                  </a:ext>
                </a:extLst>
              </a:tr>
              <a:tr h="610178">
                <a:tc>
                  <a:txBody>
                    <a:bodyPr/>
                    <a:lstStyle/>
                    <a:p>
                      <a:pPr algn="l" fontAlgn="b">
                        <a:spcBef>
                          <a:spcPts val="600"/>
                        </a:spcBef>
                      </a:pPr>
                      <a:r>
                        <a:rPr lang="en-US" sz="1400" b="1" i="0" u="none" strike="noStrike">
                          <a:effectLst/>
                          <a:latin typeface="Gilroy" panose="00000500000000000000"/>
                        </a:rPr>
                        <a:t>New York Life</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Debt Yield</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8.50%</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Current Qtr x4</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$0.15 SF Reserves</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11.5%</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6.98%</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98.8%</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855775807"/>
                  </a:ext>
                </a:extLst>
              </a:tr>
              <a:tr h="610178">
                <a:tc>
                  <a:txBody>
                    <a:bodyPr/>
                    <a:lstStyle/>
                    <a:p>
                      <a:pPr algn="l" fontAlgn="b">
                        <a:spcBef>
                          <a:spcPts val="600"/>
                        </a:spcBef>
                      </a:pPr>
                      <a:r>
                        <a:rPr lang="en-US" sz="1400" b="1" i="0" u="none" strike="noStrike">
                          <a:effectLst/>
                          <a:latin typeface="Gilroy" panose="00000500000000000000"/>
                        </a:rPr>
                        <a:t>Blackstone</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DSCR (Debt Yield)</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1.25x (8.16%)</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Net CF/ Debt Service</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AR Adj</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1.51x (9.9%)</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6.26%</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100%</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894538807"/>
                  </a:ext>
                </a:extLst>
              </a:tr>
              <a:tr h="610178">
                <a:tc>
                  <a:txBody>
                    <a:bodyPr/>
                    <a:lstStyle/>
                    <a:p>
                      <a:pPr algn="l" fontAlgn="b">
                        <a:spcBef>
                          <a:spcPts val="600"/>
                        </a:spcBef>
                      </a:pPr>
                      <a:r>
                        <a:rPr lang="en-US" sz="1400" b="1" i="0" u="none" strike="noStrike">
                          <a:effectLst/>
                          <a:latin typeface="Gilroy" panose="00000500000000000000"/>
                        </a:rPr>
                        <a:t>Credit Facility</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Implied DSCR</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1.30x</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$0.15 SF</a:t>
                      </a:r>
                    </a:p>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AR 60+</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1.89x</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a:ln>
                            <a:noFill/>
                          </a:ln>
                          <a:solidFill>
                            <a:prstClr val="black"/>
                          </a:solidFill>
                          <a:effectLst/>
                          <a:uLnTx/>
                          <a:uFillTx/>
                          <a:latin typeface="Gilroy" panose="00000500000000000000"/>
                          <a:ea typeface="+mn-ea"/>
                          <a:cs typeface="+mn-cs"/>
                        </a:rPr>
                        <a:t>5.45%</a:t>
                      </a:r>
                    </a:p>
                  </a:txBody>
                  <a:tcPr marL="0" marR="0" marT="0" marB="0"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a:ln>
                            <a:noFill/>
                          </a:ln>
                          <a:solidFill>
                            <a:prstClr val="black"/>
                          </a:solidFill>
                          <a:effectLst/>
                          <a:uLnTx/>
                          <a:uFillTx/>
                          <a:latin typeface="Gilroy" panose="00000500000000000000"/>
                          <a:ea typeface="+mn-ea"/>
                          <a:cs typeface="+mn-cs"/>
                        </a:rPr>
                        <a:t>88.9%</a:t>
                      </a:r>
                    </a:p>
                  </a:txBody>
                  <a:tcPr marL="0" marR="0" marT="0" marB="0"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20206479"/>
                  </a:ext>
                </a:extLst>
              </a:tr>
              <a:tr h="610178">
                <a:tc>
                  <a:txBody>
                    <a:bodyPr/>
                    <a:lstStyle/>
                    <a:p>
                      <a:pPr algn="l" fontAlgn="b">
                        <a:spcBef>
                          <a:spcPts val="600"/>
                        </a:spcBef>
                      </a:pPr>
                      <a:r>
                        <a:rPr lang="en-US" sz="1400" b="1" i="0" u="none" strike="noStrike">
                          <a:effectLst/>
                          <a:latin typeface="Gilroy" panose="00000500000000000000"/>
                        </a:rPr>
                        <a:t>Fund level</a:t>
                      </a:r>
                    </a:p>
                  </a:txBody>
                  <a:tcPr anchor="ctr">
                    <a:lnL w="12700" cmpd="sng">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fontAlgn="b">
                        <a:spcBef>
                          <a:spcPts val="600"/>
                        </a:spcBef>
                        <a:buFont typeface="Arial" panose="020B0604020202020204" pitchFamily="34" charset="0"/>
                        <a:buNone/>
                      </a:pPr>
                      <a:r>
                        <a:rPr lang="en-US" sz="1400" b="0" i="0" u="none" strike="noStrike">
                          <a:effectLst/>
                          <a:latin typeface="Gilroy" panose="00000500000000000000"/>
                        </a:rPr>
                        <a:t>FCCR</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1.50x</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T12</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N/A</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1.73x</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5.52%</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600"/>
                        </a:spcBef>
                        <a:spcAft>
                          <a:spcPts val="0"/>
                        </a:spcAft>
                        <a:buClrTx/>
                        <a:buSzTx/>
                        <a:buFont typeface="Arial" panose="020B0604020202020204" pitchFamily="34" charset="0"/>
                        <a:buNone/>
                        <a:tabLst/>
                        <a:defRPr/>
                      </a:pPr>
                      <a:r>
                        <a:rPr kumimoji="0" lang="en-US" sz="1400" b="1" i="0" u="none" strike="noStrike" kern="0" cap="none" spc="0" normalizeH="0" baseline="0" noProof="0">
                          <a:ln>
                            <a:noFill/>
                          </a:ln>
                          <a:solidFill>
                            <a:prstClr val="black"/>
                          </a:solidFill>
                          <a:effectLst/>
                          <a:uLnTx/>
                          <a:uFillTx/>
                          <a:latin typeface="Gilroy" panose="00000500000000000000"/>
                          <a:ea typeface="+mn-ea"/>
                          <a:cs typeface="+mn-cs"/>
                        </a:rPr>
                        <a:t>93.2%</a:t>
                      </a:r>
                    </a:p>
                  </a:txBody>
                  <a:tcPr anchor="ctr">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543452918"/>
                  </a:ext>
                </a:extLst>
              </a:tr>
            </a:tbl>
          </a:graphicData>
        </a:graphic>
      </p:graphicFrame>
      <p:sp>
        <p:nvSpPr>
          <p:cNvPr id="3" name="Title 3">
            <a:extLst>
              <a:ext uri="{FF2B5EF4-FFF2-40B4-BE49-F238E27FC236}">
                <a16:creationId xmlns:a16="http://schemas.microsoft.com/office/drawing/2014/main" id="{6CBA2537-3CE5-03B5-57E0-8BA324E1380A}"/>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Main Debt Covenants Overview</a:t>
            </a:r>
            <a:endParaRPr lang="en-US" i="1" kern="0">
              <a:solidFill>
                <a:schemeClr val="tx1"/>
              </a:solidFill>
            </a:endParaRPr>
          </a:p>
        </p:txBody>
      </p:sp>
      <p:sp>
        <p:nvSpPr>
          <p:cNvPr id="2" name="TextBox 1">
            <a:extLst>
              <a:ext uri="{FF2B5EF4-FFF2-40B4-BE49-F238E27FC236}">
                <a16:creationId xmlns:a16="http://schemas.microsoft.com/office/drawing/2014/main" id="{647D7644-D2CE-7C2B-5A89-892692E1B3E4}"/>
              </a:ext>
            </a:extLst>
          </p:cNvPr>
          <p:cNvSpPr txBox="1"/>
          <p:nvPr/>
        </p:nvSpPr>
        <p:spPr>
          <a:xfrm>
            <a:off x="168102" y="6300545"/>
            <a:ext cx="10666890" cy="261610"/>
          </a:xfrm>
          <a:prstGeom prst="rect">
            <a:avLst/>
          </a:prstGeom>
          <a:noFill/>
        </p:spPr>
        <p:txBody>
          <a:bodyPr wrap="square" rtlCol="0">
            <a:spAutoFit/>
          </a:bodyPr>
          <a:lstStyle/>
          <a:p>
            <a:r>
              <a:rPr lang="en-US" sz="1100" i="1">
                <a:latin typeface="Gilroy" panose="00000500000000000000"/>
              </a:rPr>
              <a:t>* Occupancy figures are physical occupancy for Apollo, NYL, and BX, acquisition occupancy for Credit Facility, and adjusted occupancy for Fund Level</a:t>
            </a:r>
          </a:p>
        </p:txBody>
      </p:sp>
    </p:spTree>
    <p:extLst>
      <p:ext uri="{BB962C8B-B14F-4D97-AF65-F5344CB8AC3E}">
        <p14:creationId xmlns:p14="http://schemas.microsoft.com/office/powerpoint/2010/main" val="1939480629"/>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7D8F-F770-130A-61BA-F1CB5AF08213}"/>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E9CA7D6-9B3B-6336-FD94-D379F428A0C8}"/>
              </a:ext>
            </a:extLst>
          </p:cNvPr>
          <p:cNvGraphicFramePr>
            <a:graphicFrameLocks noChangeAspect="1"/>
          </p:cNvGraphicFramePr>
          <p:nvPr>
            <p:custDataLst>
              <p:tags r:id="rId1"/>
            </p:custDataLst>
            <p:extLst>
              <p:ext uri="{D42A27DB-BD31-4B8C-83A1-F6EECF244321}">
                <p14:modId xmlns:p14="http://schemas.microsoft.com/office/powerpoint/2010/main" val="1412132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EE9CA7D6-9B3B-6336-FD94-D379F428A0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264080A1-1469-DBBF-3355-6EFC3208778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263DB41-CCD1-E65E-44B8-DEC501E74B78}"/>
              </a:ext>
            </a:extLst>
          </p:cNvPr>
          <p:cNvSpPr/>
          <p:nvPr/>
        </p:nvSpPr>
        <p:spPr>
          <a:xfrm>
            <a:off x="5039846" y="12378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p>
        </p:txBody>
      </p:sp>
      <p:sp>
        <p:nvSpPr>
          <p:cNvPr id="23" name="Oval 22">
            <a:extLst>
              <a:ext uri="{FF2B5EF4-FFF2-40B4-BE49-F238E27FC236}">
                <a16:creationId xmlns:a16="http://schemas.microsoft.com/office/drawing/2014/main" id="{74155762-A9A6-CA92-46B0-D0B82CF44E16}"/>
              </a:ext>
            </a:extLst>
          </p:cNvPr>
          <p:cNvSpPr/>
          <p:nvPr/>
        </p:nvSpPr>
        <p:spPr>
          <a:xfrm>
            <a:off x="3348162" y="123178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24" name="Oval 23">
            <a:extLst>
              <a:ext uri="{FF2B5EF4-FFF2-40B4-BE49-F238E27FC236}">
                <a16:creationId xmlns:a16="http://schemas.microsoft.com/office/drawing/2014/main" id="{F3CDC36F-6AE2-EAB1-340A-7BD6A44D7C98}"/>
              </a:ext>
            </a:extLst>
          </p:cNvPr>
          <p:cNvSpPr/>
          <p:nvPr/>
        </p:nvSpPr>
        <p:spPr>
          <a:xfrm>
            <a:off x="4194004" y="123785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27" name="Oval 26">
            <a:extLst>
              <a:ext uri="{FF2B5EF4-FFF2-40B4-BE49-F238E27FC236}">
                <a16:creationId xmlns:a16="http://schemas.microsoft.com/office/drawing/2014/main" id="{DD400DEE-22F0-29AA-BDE3-18694739BDBD}"/>
              </a:ext>
            </a:extLst>
          </p:cNvPr>
          <p:cNvSpPr/>
          <p:nvPr/>
        </p:nvSpPr>
        <p:spPr>
          <a:xfrm>
            <a:off x="5885688" y="1231787"/>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p>
        </p:txBody>
      </p:sp>
      <p:sp>
        <p:nvSpPr>
          <p:cNvPr id="31" name="Rectangle 30">
            <a:extLst>
              <a:ext uri="{FF2B5EF4-FFF2-40B4-BE49-F238E27FC236}">
                <a16:creationId xmlns:a16="http://schemas.microsoft.com/office/drawing/2014/main" id="{A64F4768-A2EE-A553-6744-682268E2CFE4}"/>
              </a:ext>
            </a:extLst>
          </p:cNvPr>
          <p:cNvSpPr/>
          <p:nvPr/>
        </p:nvSpPr>
        <p:spPr>
          <a:xfrm>
            <a:off x="6748918" y="1790427"/>
            <a:ext cx="4640112" cy="40246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050" b="1" u="sng">
                <a:solidFill>
                  <a:schemeClr val="tx1"/>
                </a:solidFill>
                <a:latin typeface="Gilroy" panose="00000500000000000000"/>
                <a:cs typeface="Arial" panose="020B0604020202020204" pitchFamily="34" charset="0"/>
              </a:rPr>
              <a:t>Joyce Kilmer  -</a:t>
            </a:r>
            <a:endParaRPr lang="en-US" sz="1050">
              <a:solidFill>
                <a:schemeClr val="tx1"/>
              </a:solidFill>
              <a:highlight>
                <a:srgbClr val="00FFFF"/>
              </a:highlight>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total actual contribution is higher than the expected because the loan had not closed yet at time of contribution. To fund the construction, we made additional contributions. We will receive proceeds once the loan is finalized and spent 39% of the budget.</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With 90% of entitlements secured, demolition of existing buildings will start on June 1st when the tenant vacates.</a:t>
            </a:r>
          </a:p>
          <a:p>
            <a:pPr>
              <a:spcBef>
                <a:spcPts val="600"/>
              </a:spcBef>
            </a:pPr>
            <a:r>
              <a:rPr lang="en-US" sz="1050" b="1" u="sng">
                <a:solidFill>
                  <a:schemeClr val="tx1"/>
                </a:solidFill>
                <a:latin typeface="Gilroy" panose="00000500000000000000"/>
                <a:cs typeface="Arial" panose="020B0604020202020204" pitchFamily="34" charset="0"/>
              </a:rPr>
              <a:t>Hazel Park 295 (30% Completed)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JV has called 80% of all contributions and has spent 34% of the budget.</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The project is currently under construction and the building envelope is set to be completed in Q2. A construction loan was closed on April 14th with Pinnacle Bank. </a:t>
            </a:r>
          </a:p>
          <a:p>
            <a:pPr>
              <a:spcBef>
                <a:spcPts val="600"/>
              </a:spcBef>
            </a:pPr>
            <a:r>
              <a:rPr lang="en-US" sz="1050" b="1" u="sng">
                <a:solidFill>
                  <a:schemeClr val="tx1"/>
                </a:solidFill>
                <a:latin typeface="Gilroy" panose="00000500000000000000"/>
                <a:cs typeface="Arial" panose="020B0604020202020204" pitchFamily="34" charset="0"/>
              </a:rPr>
              <a:t>Lincoln Swisher – </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JV has called 66% of  the total contribution and has spent 20% of the budget.</a:t>
            </a: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Full approvals to start construction work in the next 4-6 weeks. </a:t>
            </a:r>
            <a:endParaRPr lang="en-US" sz="1050" b="1">
              <a:solidFill>
                <a:schemeClr val="tx1"/>
              </a:solidFill>
              <a:latin typeface="Gilroy" panose="00000500000000000000"/>
              <a:cs typeface="Arial" panose="020B0604020202020204" pitchFamily="34" charset="0"/>
            </a:endParaRPr>
          </a:p>
          <a:p>
            <a:pPr>
              <a:spcBef>
                <a:spcPts val="600"/>
              </a:spcBef>
            </a:pPr>
            <a:r>
              <a:rPr lang="en-US" sz="1050" b="1" u="sng">
                <a:solidFill>
                  <a:schemeClr val="tx1"/>
                </a:solidFill>
                <a:latin typeface="Gilroy" panose="00000500000000000000"/>
                <a:cs typeface="Arial" panose="020B0604020202020204" pitchFamily="34" charset="0"/>
              </a:rPr>
              <a:t>Swedesboro -</a:t>
            </a:r>
            <a:endParaRPr lang="en-US" sz="1050">
              <a:solidFill>
                <a:schemeClr val="tx1"/>
              </a:solidFill>
              <a:highlight>
                <a:srgbClr val="00FFFF"/>
              </a:highlight>
              <a:latin typeface="Gilroy" panose="00000500000000000000"/>
              <a:cs typeface="Arial" panose="020B0604020202020204" pitchFamily="34" charset="0"/>
            </a:endParaRPr>
          </a:p>
          <a:p>
            <a:pPr marL="171450" indent="-171450">
              <a:spcBef>
                <a:spcPts val="600"/>
              </a:spcBef>
              <a:buFont typeface="Arial" panose="020B0604020202020204" pitchFamily="34" charset="0"/>
              <a:buChar char="•"/>
            </a:pPr>
            <a:r>
              <a:rPr lang="en-US" sz="1050">
                <a:solidFill>
                  <a:schemeClr val="tx1"/>
                </a:solidFill>
                <a:latin typeface="Gilroy" panose="00000500000000000000"/>
                <a:cs typeface="Arial" panose="020B0604020202020204" pitchFamily="34" charset="0"/>
              </a:rPr>
              <a:t>Land clearing began in mid-March. Site improvements are scheduled to start in mid-May .</a:t>
            </a:r>
          </a:p>
          <a:p>
            <a:pPr>
              <a:spcBef>
                <a:spcPts val="600"/>
              </a:spcBef>
            </a:pPr>
            <a:endParaRPr lang="en-US" sz="1050">
              <a:solidFill>
                <a:schemeClr val="tx1"/>
              </a:solidFill>
              <a:latin typeface="Gilroy" panose="00000500000000000000"/>
              <a:cs typeface="Arial" panose="020B0604020202020204" pitchFamily="34" charset="0"/>
            </a:endParaRPr>
          </a:p>
        </p:txBody>
      </p:sp>
      <p:sp>
        <p:nvSpPr>
          <p:cNvPr id="40" name="Oval 39">
            <a:extLst>
              <a:ext uri="{FF2B5EF4-FFF2-40B4-BE49-F238E27FC236}">
                <a16:creationId xmlns:a16="http://schemas.microsoft.com/office/drawing/2014/main" id="{6AFE60C6-B475-C84F-6142-5D3D7DD3F0EA}"/>
              </a:ext>
            </a:extLst>
          </p:cNvPr>
          <p:cNvSpPr/>
          <p:nvPr/>
        </p:nvSpPr>
        <p:spPr>
          <a:xfrm>
            <a:off x="6499195" y="4951108"/>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4</a:t>
            </a:r>
            <a:endParaRPr lang="en-US" sz="1200" b="1"/>
          </a:p>
        </p:txBody>
      </p:sp>
      <p:sp>
        <p:nvSpPr>
          <p:cNvPr id="41" name="Oval 40">
            <a:extLst>
              <a:ext uri="{FF2B5EF4-FFF2-40B4-BE49-F238E27FC236}">
                <a16:creationId xmlns:a16="http://schemas.microsoft.com/office/drawing/2014/main" id="{505A7A14-06CD-289D-00C8-D593A4FA54B0}"/>
              </a:ext>
            </a:extLst>
          </p:cNvPr>
          <p:cNvSpPr/>
          <p:nvPr/>
        </p:nvSpPr>
        <p:spPr>
          <a:xfrm>
            <a:off x="6501464" y="426680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42" name="Oval 41">
            <a:extLst>
              <a:ext uri="{FF2B5EF4-FFF2-40B4-BE49-F238E27FC236}">
                <a16:creationId xmlns:a16="http://schemas.microsoft.com/office/drawing/2014/main" id="{13F494F6-FFB7-224D-A9E7-594CBC5C70E4}"/>
              </a:ext>
            </a:extLst>
          </p:cNvPr>
          <p:cNvSpPr/>
          <p:nvPr/>
        </p:nvSpPr>
        <p:spPr>
          <a:xfrm>
            <a:off x="6500012" y="3232783"/>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43" name="Oval 42">
            <a:extLst>
              <a:ext uri="{FF2B5EF4-FFF2-40B4-BE49-F238E27FC236}">
                <a16:creationId xmlns:a16="http://schemas.microsoft.com/office/drawing/2014/main" id="{79404402-3F89-5F01-828A-7320E0BFF6B4}"/>
              </a:ext>
            </a:extLst>
          </p:cNvPr>
          <p:cNvSpPr/>
          <p:nvPr/>
        </p:nvSpPr>
        <p:spPr>
          <a:xfrm>
            <a:off x="6495718" y="184363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30" name="Rectangle 29">
            <a:extLst>
              <a:ext uri="{FF2B5EF4-FFF2-40B4-BE49-F238E27FC236}">
                <a16:creationId xmlns:a16="http://schemas.microsoft.com/office/drawing/2014/main" id="{9D1B883D-2F92-9C37-9733-CF42022C6CC0}"/>
              </a:ext>
            </a:extLst>
          </p:cNvPr>
          <p:cNvSpPr/>
          <p:nvPr/>
        </p:nvSpPr>
        <p:spPr>
          <a:xfrm>
            <a:off x="6744400" y="1471454"/>
            <a:ext cx="4659749" cy="343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Gilroy" panose="00000500000000000000"/>
                <a:cs typeface="Arial" panose="020B0604020202020204" pitchFamily="34" charset="0"/>
              </a:rPr>
              <a:t>Key Takeaways</a:t>
            </a:r>
          </a:p>
        </p:txBody>
      </p:sp>
      <p:sp>
        <p:nvSpPr>
          <p:cNvPr id="3" name="Title 3">
            <a:extLst>
              <a:ext uri="{FF2B5EF4-FFF2-40B4-BE49-F238E27FC236}">
                <a16:creationId xmlns:a16="http://schemas.microsoft.com/office/drawing/2014/main" id="{6A1E6E1A-7352-8ECB-D9A1-C43E88DD77E7}"/>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Development Deals</a:t>
            </a:r>
            <a:r>
              <a:rPr lang="en-US" b="0">
                <a:solidFill>
                  <a:schemeClr val="tx1"/>
                </a:solidFill>
              </a:rPr>
              <a:t>| </a:t>
            </a:r>
            <a:r>
              <a:rPr lang="en-US">
                <a:solidFill>
                  <a:schemeClr val="tx1"/>
                </a:solidFill>
              </a:rPr>
              <a:t>Project Analysis</a:t>
            </a:r>
            <a:endParaRPr lang="en-US" i="1" kern="0">
              <a:solidFill>
                <a:schemeClr val="tx1"/>
              </a:solidFill>
            </a:endParaRPr>
          </a:p>
        </p:txBody>
      </p:sp>
      <p:pic>
        <p:nvPicPr>
          <p:cNvPr id="5" name="Picture 4">
            <a:extLst>
              <a:ext uri="{FF2B5EF4-FFF2-40B4-BE49-F238E27FC236}">
                <a16:creationId xmlns:a16="http://schemas.microsoft.com/office/drawing/2014/main" id="{0948F5A7-141F-46C8-EF69-742A553AA12C}"/>
              </a:ext>
            </a:extLst>
          </p:cNvPr>
          <p:cNvPicPr>
            <a:picLocks noChangeAspect="1"/>
          </p:cNvPicPr>
          <p:nvPr/>
        </p:nvPicPr>
        <p:blipFill>
          <a:blip r:embed="rId6"/>
          <a:stretch>
            <a:fillRect/>
          </a:stretch>
        </p:blipFill>
        <p:spPr>
          <a:xfrm>
            <a:off x="457200" y="1471454"/>
            <a:ext cx="6000964" cy="4283078"/>
          </a:xfrm>
          <a:prstGeom prst="rect">
            <a:avLst/>
          </a:prstGeom>
        </p:spPr>
      </p:pic>
    </p:spTree>
    <p:extLst>
      <p:ext uri="{BB962C8B-B14F-4D97-AF65-F5344CB8AC3E}">
        <p14:creationId xmlns:p14="http://schemas.microsoft.com/office/powerpoint/2010/main" val="174302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Diagonal Corners Rounded 42">
            <a:extLst>
              <a:ext uri="{FF2B5EF4-FFF2-40B4-BE49-F238E27FC236}">
                <a16:creationId xmlns:a16="http://schemas.microsoft.com/office/drawing/2014/main" id="{8BD8AA42-613D-2235-8310-D2E648C28451}"/>
              </a:ext>
            </a:extLst>
          </p:cNvPr>
          <p:cNvSpPr/>
          <p:nvPr/>
        </p:nvSpPr>
        <p:spPr>
          <a:xfrm>
            <a:off x="6509279" y="5759309"/>
            <a:ext cx="5288776" cy="793630"/>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5" name="Straight Connector 4">
            <a:extLst>
              <a:ext uri="{FF2B5EF4-FFF2-40B4-BE49-F238E27FC236}">
                <a16:creationId xmlns:a16="http://schemas.microsoft.com/office/drawing/2014/main" id="{364A2B17-A625-C915-47D3-054DFF7C35A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Rectangle: Diagonal Corners Rounded 6">
            <a:extLst>
              <a:ext uri="{FF2B5EF4-FFF2-40B4-BE49-F238E27FC236}">
                <a16:creationId xmlns:a16="http://schemas.microsoft.com/office/drawing/2014/main" id="{B581B4E7-42C5-0522-A5A3-B78FB0ADBCDE}"/>
              </a:ext>
            </a:extLst>
          </p:cNvPr>
          <p:cNvSpPr/>
          <p:nvPr/>
        </p:nvSpPr>
        <p:spPr>
          <a:xfrm>
            <a:off x="6533142" y="3850141"/>
            <a:ext cx="5264914" cy="793630"/>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9" name="TextBox 8">
            <a:extLst>
              <a:ext uri="{FF2B5EF4-FFF2-40B4-BE49-F238E27FC236}">
                <a16:creationId xmlns:a16="http://schemas.microsoft.com/office/drawing/2014/main" id="{E761DB0D-1846-C251-9883-C6970E2A3F30}"/>
              </a:ext>
            </a:extLst>
          </p:cNvPr>
          <p:cNvSpPr txBox="1">
            <a:spLocks noChangeArrowheads="1"/>
          </p:cNvSpPr>
          <p:nvPr/>
        </p:nvSpPr>
        <p:spPr bwMode="auto">
          <a:xfrm>
            <a:off x="7478153" y="3919559"/>
            <a:ext cx="4565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200" b="0" i="0" u="sng" strike="noStrike" baseline="0">
                <a:solidFill>
                  <a:srgbClr val="000000"/>
                </a:solidFill>
              </a:rPr>
              <a:t>Turnover Costs </a:t>
            </a:r>
            <a:r>
              <a:rPr lang="en-US" sz="1200" b="0" i="0" u="none" strike="noStrike" baseline="0">
                <a:solidFill>
                  <a:srgbClr val="000000"/>
                </a:solidFill>
              </a:rPr>
              <a:t>represent the estimated obligations incurred in connection with the signing of a lease; including leasing commissions and tenant improvements.</a:t>
            </a:r>
            <a:endParaRPr lang="en-IL" sz="1200"/>
          </a:p>
        </p:txBody>
      </p:sp>
      <p:grpSp>
        <p:nvGrpSpPr>
          <p:cNvPr id="17" name="Group 16">
            <a:extLst>
              <a:ext uri="{FF2B5EF4-FFF2-40B4-BE49-F238E27FC236}">
                <a16:creationId xmlns:a16="http://schemas.microsoft.com/office/drawing/2014/main" id="{FA4E3159-DC9E-CB8F-9367-ADED49DF279C}"/>
              </a:ext>
            </a:extLst>
          </p:cNvPr>
          <p:cNvGrpSpPr/>
          <p:nvPr/>
        </p:nvGrpSpPr>
        <p:grpSpPr>
          <a:xfrm>
            <a:off x="6533141" y="3850148"/>
            <a:ext cx="965938" cy="793623"/>
            <a:chOff x="280579" y="4267200"/>
            <a:chExt cx="1115242" cy="1318450"/>
          </a:xfrm>
        </p:grpSpPr>
        <p:sp>
          <p:nvSpPr>
            <p:cNvPr id="8" name="Rectangle: Diagonal Corners Rounded 7">
              <a:extLst>
                <a:ext uri="{FF2B5EF4-FFF2-40B4-BE49-F238E27FC236}">
                  <a16:creationId xmlns:a16="http://schemas.microsoft.com/office/drawing/2014/main" id="{D84CA8CD-E939-E231-7D29-524DE3A70B28}"/>
                </a:ext>
              </a:extLst>
            </p:cNvPr>
            <p:cNvSpPr/>
            <p:nvPr/>
          </p:nvSpPr>
          <p:spPr>
            <a:xfrm>
              <a:off x="280579" y="4267200"/>
              <a:ext cx="1115242" cy="1318450"/>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2" name="Graphic 11" descr="Open book outline">
              <a:extLst>
                <a:ext uri="{FF2B5EF4-FFF2-40B4-BE49-F238E27FC236}">
                  <a16:creationId xmlns:a16="http://schemas.microsoft.com/office/drawing/2014/main" id="{F403846B-FF60-88AE-7664-D81BD46D24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88" y="4541325"/>
              <a:ext cx="893423" cy="841373"/>
            </a:xfrm>
            <a:prstGeom prst="rect">
              <a:avLst/>
            </a:prstGeom>
          </p:spPr>
        </p:pic>
      </p:grpSp>
      <p:sp>
        <p:nvSpPr>
          <p:cNvPr id="3" name="Rectangle 2">
            <a:extLst>
              <a:ext uri="{FF2B5EF4-FFF2-40B4-BE49-F238E27FC236}">
                <a16:creationId xmlns:a16="http://schemas.microsoft.com/office/drawing/2014/main" id="{E88356DE-70FE-798E-54D7-82646537AB89}"/>
              </a:ext>
            </a:extLst>
          </p:cNvPr>
          <p:cNvSpPr/>
          <p:nvPr/>
        </p:nvSpPr>
        <p:spPr>
          <a:xfrm>
            <a:off x="539035" y="3978769"/>
            <a:ext cx="5748808" cy="344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10" name="Rectangle 9">
            <a:extLst>
              <a:ext uri="{FF2B5EF4-FFF2-40B4-BE49-F238E27FC236}">
                <a16:creationId xmlns:a16="http://schemas.microsoft.com/office/drawing/2014/main" id="{235CCF06-64CB-BC19-B96C-C36CF62D0045}"/>
              </a:ext>
            </a:extLst>
          </p:cNvPr>
          <p:cNvSpPr/>
          <p:nvPr/>
        </p:nvSpPr>
        <p:spPr>
          <a:xfrm>
            <a:off x="536226" y="4311064"/>
            <a:ext cx="5748808" cy="234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CAPEX of Q1-2025 of $5.9M, which represent 36.3% out of the Fund’s NOI</a:t>
            </a:r>
          </a:p>
          <a:p>
            <a:pPr marL="171450" indent="-171450">
              <a:spcBef>
                <a:spcPts val="1800"/>
              </a:spcBef>
              <a:buFont typeface="Arial" panose="020B0604020202020204" pitchFamily="34" charset="0"/>
              <a:buChar char="•"/>
            </a:pPr>
            <a:r>
              <a:rPr lang="en-US" sz="1200" b="1">
                <a:solidFill>
                  <a:schemeClr val="tx1"/>
                </a:solidFill>
                <a:latin typeface="Gilroy" panose="00000500000000000000"/>
                <a:ea typeface="Lato Medium" panose="020F0502020204030203" pitchFamily="34" charset="0"/>
                <a:cs typeface="Lato Medium" panose="020F0502020204030203" pitchFamily="34" charset="0"/>
              </a:rPr>
              <a:t>Main investments: </a:t>
            </a:r>
          </a:p>
          <a:p>
            <a:pPr marL="628650" lvl="2" indent="-171450">
              <a:spcBef>
                <a:spcPts val="1800"/>
              </a:spcBef>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Interior build out on the renovation of 120-200 Adams ($900K) and 4450 Alpha Rd roof repairs ($630k).</a:t>
            </a:r>
          </a:p>
          <a:p>
            <a:pPr marL="628650" lvl="2" indent="-171450">
              <a:spcBef>
                <a:spcPts val="1800"/>
              </a:spcBef>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Leasing commissions for a 10-year lease for the Beard Integrated Systems lease at 1501 Kings (TX)-($925k) and renewal of a lease at 1400 Beaver (GA). ($250K)</a:t>
            </a:r>
          </a:p>
          <a:p>
            <a:pPr marL="171450" indent="-171450">
              <a:spcBef>
                <a:spcPts val="1800"/>
              </a:spcBef>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Inception to date the Fund invested $30.1M CAPEX, which are 30.45% out of the NOI.</a:t>
            </a:r>
          </a:p>
        </p:txBody>
      </p:sp>
      <p:sp>
        <p:nvSpPr>
          <p:cNvPr id="29" name="Rectangle: Diagonal Corners Rounded 28">
            <a:extLst>
              <a:ext uri="{FF2B5EF4-FFF2-40B4-BE49-F238E27FC236}">
                <a16:creationId xmlns:a16="http://schemas.microsoft.com/office/drawing/2014/main" id="{15859479-57B8-5A55-25FD-1B46AD8B1BDA}"/>
              </a:ext>
            </a:extLst>
          </p:cNvPr>
          <p:cNvSpPr/>
          <p:nvPr/>
        </p:nvSpPr>
        <p:spPr>
          <a:xfrm>
            <a:off x="6533141" y="4838443"/>
            <a:ext cx="5288776" cy="793630"/>
          </a:xfrm>
          <a:prstGeom prst="round2DiagRect">
            <a:avLst>
              <a:gd name="adj1" fmla="val 26492"/>
              <a:gd name="adj2" fmla="val 0"/>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0" name="TextBox 29">
            <a:extLst>
              <a:ext uri="{FF2B5EF4-FFF2-40B4-BE49-F238E27FC236}">
                <a16:creationId xmlns:a16="http://schemas.microsoft.com/office/drawing/2014/main" id="{6EC2EAE9-BEB4-69FF-B347-8600E01F433C}"/>
              </a:ext>
            </a:extLst>
          </p:cNvPr>
          <p:cNvSpPr txBox="1">
            <a:spLocks noChangeArrowheads="1"/>
          </p:cNvSpPr>
          <p:nvPr/>
        </p:nvSpPr>
        <p:spPr bwMode="auto">
          <a:xfrm>
            <a:off x="7479627" y="4948500"/>
            <a:ext cx="43224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r>
              <a:rPr lang="en-US" sz="1200" u="sng"/>
              <a:t>Property Improvements per square foot (SF) </a:t>
            </a:r>
            <a:r>
              <a:rPr lang="en-US" sz="1200"/>
              <a:t>is calculated as Property Improvements for the quarter divided by the WASF (Weighted Average per Square Foot) for the period. </a:t>
            </a:r>
            <a:endParaRPr lang="en-IL" sz="1200"/>
          </a:p>
        </p:txBody>
      </p:sp>
      <p:grpSp>
        <p:nvGrpSpPr>
          <p:cNvPr id="31" name="Group 30">
            <a:extLst>
              <a:ext uri="{FF2B5EF4-FFF2-40B4-BE49-F238E27FC236}">
                <a16:creationId xmlns:a16="http://schemas.microsoft.com/office/drawing/2014/main" id="{5D705C8B-4A57-B3FF-17AE-A1D3B09D3223}"/>
              </a:ext>
            </a:extLst>
          </p:cNvPr>
          <p:cNvGrpSpPr/>
          <p:nvPr/>
        </p:nvGrpSpPr>
        <p:grpSpPr>
          <a:xfrm>
            <a:off x="6509279" y="4773251"/>
            <a:ext cx="966371" cy="821580"/>
            <a:chOff x="280579" y="4267200"/>
            <a:chExt cx="1115242" cy="1374349"/>
          </a:xfrm>
        </p:grpSpPr>
        <p:sp>
          <p:nvSpPr>
            <p:cNvPr id="32" name="Rectangle: Diagonal Corners Rounded 31">
              <a:extLst>
                <a:ext uri="{FF2B5EF4-FFF2-40B4-BE49-F238E27FC236}">
                  <a16:creationId xmlns:a16="http://schemas.microsoft.com/office/drawing/2014/main" id="{3A0F95BA-BE7B-852A-17EC-3AC8AC19322E}"/>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33" name="Graphic 32" descr="Open book outline">
              <a:extLst>
                <a:ext uri="{FF2B5EF4-FFF2-40B4-BE49-F238E27FC236}">
                  <a16:creationId xmlns:a16="http://schemas.microsoft.com/office/drawing/2014/main" id="{ED924BBB-4C66-3FCE-B12D-A49E006BFF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88" y="4541325"/>
              <a:ext cx="893423" cy="841373"/>
            </a:xfrm>
            <a:prstGeom prst="rect">
              <a:avLst/>
            </a:prstGeom>
          </p:spPr>
        </p:pic>
      </p:grpSp>
      <p:grpSp>
        <p:nvGrpSpPr>
          <p:cNvPr id="39" name="Group 38">
            <a:extLst>
              <a:ext uri="{FF2B5EF4-FFF2-40B4-BE49-F238E27FC236}">
                <a16:creationId xmlns:a16="http://schemas.microsoft.com/office/drawing/2014/main" id="{29BFBF3C-ED4C-41CF-E7FD-38A69DDE3CBF}"/>
              </a:ext>
            </a:extLst>
          </p:cNvPr>
          <p:cNvGrpSpPr/>
          <p:nvPr/>
        </p:nvGrpSpPr>
        <p:grpSpPr>
          <a:xfrm>
            <a:off x="6485417" y="5759309"/>
            <a:ext cx="966371" cy="821580"/>
            <a:chOff x="280579" y="4267200"/>
            <a:chExt cx="1115242" cy="1374349"/>
          </a:xfrm>
        </p:grpSpPr>
        <p:sp>
          <p:nvSpPr>
            <p:cNvPr id="40" name="Rectangle: Diagonal Corners Rounded 39">
              <a:extLst>
                <a:ext uri="{FF2B5EF4-FFF2-40B4-BE49-F238E27FC236}">
                  <a16:creationId xmlns:a16="http://schemas.microsoft.com/office/drawing/2014/main" id="{09C72217-2EF2-7DD6-2C0A-4CEAD1B7B24D}"/>
                </a:ext>
              </a:extLst>
            </p:cNvPr>
            <p:cNvSpPr/>
            <p:nvPr/>
          </p:nvSpPr>
          <p:spPr>
            <a:xfrm>
              <a:off x="280579" y="4267200"/>
              <a:ext cx="1115242" cy="1374349"/>
            </a:xfrm>
            <a:prstGeom prst="round2DiagRect">
              <a:avLst>
                <a:gd name="adj1" fmla="val 26492"/>
                <a:gd name="adj2" fmla="val 0"/>
              </a:avLst>
            </a:prstGeom>
            <a:solidFill>
              <a:srgbClr val="ADB2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41" name="Graphic 40" descr="Open book outline">
              <a:extLst>
                <a:ext uri="{FF2B5EF4-FFF2-40B4-BE49-F238E27FC236}">
                  <a16:creationId xmlns:a16="http://schemas.microsoft.com/office/drawing/2014/main" id="{7520BF52-CE89-0814-D2D2-E2C82B7EE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88" y="4541325"/>
              <a:ext cx="893423" cy="841373"/>
            </a:xfrm>
            <a:prstGeom prst="rect">
              <a:avLst/>
            </a:prstGeom>
          </p:spPr>
        </p:pic>
      </p:grpSp>
      <p:sp>
        <p:nvSpPr>
          <p:cNvPr id="44" name="TextBox 43">
            <a:extLst>
              <a:ext uri="{FF2B5EF4-FFF2-40B4-BE49-F238E27FC236}">
                <a16:creationId xmlns:a16="http://schemas.microsoft.com/office/drawing/2014/main" id="{E264071B-0939-DDD3-2CEF-2760F35B0B51}"/>
              </a:ext>
            </a:extLst>
          </p:cNvPr>
          <p:cNvSpPr txBox="1">
            <a:spLocks noChangeArrowheads="1"/>
          </p:cNvSpPr>
          <p:nvPr/>
        </p:nvSpPr>
        <p:spPr bwMode="auto">
          <a:xfrm>
            <a:off x="7463718" y="5872151"/>
            <a:ext cx="43224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a:solidFill>
                  <a:srgbClr val="000000"/>
                </a:solidFill>
                <a:latin typeface="Gilroy" panose="00000500000000000000"/>
              </a:rPr>
              <a:t>Property Improvements</a:t>
            </a:r>
            <a:r>
              <a:rPr lang="en-US" sz="1200">
                <a:solidFill>
                  <a:srgbClr val="000000"/>
                </a:solidFill>
                <a:latin typeface="Gilroy" panose="00000500000000000000"/>
              </a:rPr>
              <a:t> includes non-recoverable </a:t>
            </a:r>
            <a:r>
              <a:rPr lang="en-US" sz="1200" err="1">
                <a:solidFill>
                  <a:srgbClr val="000000"/>
                </a:solidFill>
                <a:latin typeface="Gilroy" panose="00000500000000000000"/>
              </a:rPr>
              <a:t>CapEx</a:t>
            </a:r>
            <a:r>
              <a:rPr lang="en-US" sz="1200">
                <a:solidFill>
                  <a:srgbClr val="000000"/>
                </a:solidFill>
                <a:latin typeface="Gilroy" panose="00000500000000000000"/>
              </a:rPr>
              <a:t> items + CM Fees.</a:t>
            </a:r>
            <a:endParaRPr lang="en-US" sz="1200" i="0" u="sng" strike="noStrike" baseline="0">
              <a:solidFill>
                <a:srgbClr val="000000"/>
              </a:solidFill>
              <a:latin typeface="Gilroy" panose="00000500000000000000"/>
            </a:endParaRPr>
          </a:p>
        </p:txBody>
      </p:sp>
      <p:graphicFrame>
        <p:nvGraphicFramePr>
          <p:cNvPr id="45" name="Chart 44">
            <a:extLst>
              <a:ext uri="{FF2B5EF4-FFF2-40B4-BE49-F238E27FC236}">
                <a16:creationId xmlns:a16="http://schemas.microsoft.com/office/drawing/2014/main" id="{00000000-0008-0000-0B00-000003000000}"/>
              </a:ext>
            </a:extLst>
          </p:cNvPr>
          <p:cNvGraphicFramePr>
            <a:graphicFrameLocks/>
          </p:cNvGraphicFramePr>
          <p:nvPr>
            <p:extLst>
              <p:ext uri="{D42A27DB-BD31-4B8C-83A1-F6EECF244321}">
                <p14:modId xmlns:p14="http://schemas.microsoft.com/office/powerpoint/2010/main" val="3594550441"/>
              </p:ext>
            </p:extLst>
          </p:nvPr>
        </p:nvGraphicFramePr>
        <p:xfrm>
          <a:off x="6629202" y="1054201"/>
          <a:ext cx="4819720" cy="2743957"/>
        </p:xfrm>
        <a:graphic>
          <a:graphicData uri="http://schemas.openxmlformats.org/drawingml/2006/chart">
            <c:chart xmlns:c="http://schemas.openxmlformats.org/drawingml/2006/chart" xmlns:r="http://schemas.openxmlformats.org/officeDocument/2006/relationships" r:id="rId5"/>
          </a:graphicData>
        </a:graphic>
      </p:graphicFrame>
      <p:pic>
        <p:nvPicPr>
          <p:cNvPr id="53" name="Picture 52">
            <a:extLst>
              <a:ext uri="{FF2B5EF4-FFF2-40B4-BE49-F238E27FC236}">
                <a16:creationId xmlns:a16="http://schemas.microsoft.com/office/drawing/2014/main" id="{B79AF2F5-4275-3C6A-0B07-5D07CD838C28}"/>
              </a:ext>
            </a:extLst>
          </p:cNvPr>
          <p:cNvPicPr>
            <a:picLocks noChangeAspect="1"/>
          </p:cNvPicPr>
          <p:nvPr/>
        </p:nvPicPr>
        <p:blipFill>
          <a:blip r:embed="rId6"/>
          <a:stretch>
            <a:fillRect/>
          </a:stretch>
        </p:blipFill>
        <p:spPr>
          <a:xfrm>
            <a:off x="539035" y="1118353"/>
            <a:ext cx="5768795" cy="2679802"/>
          </a:xfrm>
          <a:prstGeom prst="rect">
            <a:avLst/>
          </a:prstGeom>
        </p:spPr>
      </p:pic>
      <p:sp>
        <p:nvSpPr>
          <p:cNvPr id="4" name="Title 3">
            <a:extLst>
              <a:ext uri="{FF2B5EF4-FFF2-40B4-BE49-F238E27FC236}">
                <a16:creationId xmlns:a16="http://schemas.microsoft.com/office/drawing/2014/main" id="{70C68E0A-6816-432C-E8E9-BB580CC1CD77}"/>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CAPEX, Tenants Improvements &amp; Leasing Commissions</a:t>
            </a:r>
            <a:endParaRPr lang="en-US" i="1" kern="0">
              <a:solidFill>
                <a:schemeClr val="tx1"/>
              </a:solidFill>
            </a:endParaRPr>
          </a:p>
        </p:txBody>
      </p:sp>
    </p:spTree>
    <p:extLst>
      <p:ext uri="{BB962C8B-B14F-4D97-AF65-F5344CB8AC3E}">
        <p14:creationId xmlns:p14="http://schemas.microsoft.com/office/powerpoint/2010/main" val="364545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781-8368-F2C1-E5DD-0BFBFDA6607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A9C3484A-6198-0622-ABBD-EB12C6871E7C}"/>
              </a:ext>
            </a:extLst>
          </p:cNvPr>
          <p:cNvSpPr/>
          <p:nvPr/>
        </p:nvSpPr>
        <p:spPr>
          <a:xfrm>
            <a:off x="4223013" y="3347472"/>
            <a:ext cx="3398519" cy="26869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The internal KPIs are based on management's definitions and are not governed by IFRS or US GAAP. </a:t>
            </a:r>
          </a:p>
          <a:p>
            <a:pPr marL="0" indent="0" algn="l" eaLnBrk="1" hangingPunct="1">
              <a:buFont typeface="Arial" panose="020B0604020202020204" pitchFamily="34" charset="0"/>
              <a:buNone/>
            </a:pP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Since termination fees are a one-time income, they will be excluded from Core FFO and NOI. </a:t>
            </a:r>
          </a:p>
          <a:p>
            <a:pPr marL="171450" indent="-171450" algn="l" eaLnBrk="1" hangingPunct="1">
              <a:buFont typeface="Arial" panose="020B0604020202020204" pitchFamily="34" charset="0"/>
              <a:buChar char="•"/>
            </a:pPr>
            <a:endParaRPr lang="en-US" sz="120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lgn="l" eaLnBrk="1" hangingPunct="1">
              <a:buFont typeface="Arial" panose="020B0604020202020204" pitchFamily="34" charset="0"/>
              <a:buChar char="•"/>
            </a:pPr>
            <a:r>
              <a:rPr lang="en-US" sz="1200" kern="1200">
                <a:solidFill>
                  <a:schemeClr val="tx1"/>
                </a:solidFill>
                <a:latin typeface="Gilroy" panose="00000500000000000000"/>
                <a:ea typeface="Lato Medium" panose="020F0502020204030203" pitchFamily="34" charset="0"/>
                <a:cs typeface="Lato Medium" panose="020F0502020204030203" pitchFamily="34" charset="0"/>
              </a:rPr>
              <a:t>However, in cases where the termination fee compensates for loss of income, the relevant amount may be included in the non-GAAP KPIs, as determined by management.</a:t>
            </a:r>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p:txBody>
      </p:sp>
      <p:sp>
        <p:nvSpPr>
          <p:cNvPr id="17" name="Rectangle 16">
            <a:extLst>
              <a:ext uri="{FF2B5EF4-FFF2-40B4-BE49-F238E27FC236}">
                <a16:creationId xmlns:a16="http://schemas.microsoft.com/office/drawing/2014/main" id="{B67EB046-E4DD-5BF2-055E-7472F91B102F}"/>
              </a:ext>
            </a:extLst>
          </p:cNvPr>
          <p:cNvSpPr/>
          <p:nvPr/>
        </p:nvSpPr>
        <p:spPr>
          <a:xfrm>
            <a:off x="7911093" y="3025056"/>
            <a:ext cx="3398519" cy="391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bg1"/>
                </a:solidFill>
                <a:latin typeface="Gilroy" panose="00000500000000000000"/>
              </a:rPr>
              <a:t>Key Bank Covenant Calculation: NOI Excluded; EBITDA Included</a:t>
            </a:r>
          </a:p>
        </p:txBody>
      </p:sp>
      <p:sp>
        <p:nvSpPr>
          <p:cNvPr id="33" name="Rectangle 32">
            <a:extLst>
              <a:ext uri="{FF2B5EF4-FFF2-40B4-BE49-F238E27FC236}">
                <a16:creationId xmlns:a16="http://schemas.microsoft.com/office/drawing/2014/main" id="{DD8587D9-57B0-CAF9-0AD9-2C9E6637FCAA}"/>
              </a:ext>
            </a:extLst>
          </p:cNvPr>
          <p:cNvSpPr/>
          <p:nvPr/>
        </p:nvSpPr>
        <p:spPr>
          <a:xfrm>
            <a:off x="7911093" y="3416724"/>
            <a:ext cx="3398519" cy="264947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Under the credit agreement definition, termination fees are excluded from NOI in the </a:t>
            </a:r>
            <a:r>
              <a:rPr lang="en-US" sz="1200" b="1" kern="1200">
                <a:solidFill>
                  <a:schemeClr val="tx1"/>
                </a:solidFill>
                <a:latin typeface="Gilroy" panose="00000500000000000000"/>
                <a:ea typeface="Lato Medium" panose="020F0502020204030203" pitchFamily="34" charset="0"/>
                <a:cs typeface="Lato Medium" panose="020F0502020204030203" pitchFamily="34" charset="0"/>
              </a:rPr>
              <a:t>Implied DSCR </a:t>
            </a: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test for availability determination.</a:t>
            </a: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a:p>
            <a:pPr marL="171450" indent="-171450">
              <a:buFont typeface="Arial" panose="020B0604020202020204" pitchFamily="34" charset="0"/>
              <a:buChar char="•"/>
            </a:pP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However, per the credit facility agreement, termination fees will be included in EBITDA ( which is used for </a:t>
            </a:r>
            <a:r>
              <a:rPr lang="en-US" sz="1200" b="1" kern="1200">
                <a:solidFill>
                  <a:schemeClr val="tx1"/>
                </a:solidFill>
                <a:latin typeface="Gilroy" panose="00000500000000000000"/>
                <a:ea typeface="Lato Medium" panose="020F0502020204030203" pitchFamily="34" charset="0"/>
                <a:cs typeface="Lato Medium" panose="020F0502020204030203" pitchFamily="34" charset="0"/>
              </a:rPr>
              <a:t>FCCR Test </a:t>
            </a:r>
            <a:r>
              <a:rPr lang="en-US" sz="1200" b="0" kern="1200">
                <a:solidFill>
                  <a:schemeClr val="tx1"/>
                </a:solidFill>
                <a:latin typeface="Gilroy" panose="00000500000000000000"/>
                <a:ea typeface="Lato Medium" panose="020F0502020204030203" pitchFamily="34" charset="0"/>
                <a:cs typeface="Lato Medium" panose="020F0502020204030203" pitchFamily="34" charset="0"/>
              </a:rPr>
              <a:t>)if they are part of net income in the audited financial statement (which applies here).</a:t>
            </a: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p:txBody>
      </p:sp>
      <p:sp>
        <p:nvSpPr>
          <p:cNvPr id="43" name="Rectangle 42">
            <a:extLst>
              <a:ext uri="{FF2B5EF4-FFF2-40B4-BE49-F238E27FC236}">
                <a16:creationId xmlns:a16="http://schemas.microsoft.com/office/drawing/2014/main" id="{ECEE054B-889E-E6AC-6834-6360980874C6}"/>
              </a:ext>
            </a:extLst>
          </p:cNvPr>
          <p:cNvSpPr/>
          <p:nvPr/>
        </p:nvSpPr>
        <p:spPr>
          <a:xfrm>
            <a:off x="640079" y="3027249"/>
            <a:ext cx="3293373" cy="575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Gilroy" panose="00000500000000000000"/>
              </a:rPr>
              <a:t>Audited Financial Statement: Proceeds Recorded as Revenue, Boosting Net Income</a:t>
            </a:r>
            <a:endParaRPr lang="en-US" sz="1400" b="1" i="1">
              <a:solidFill>
                <a:schemeClr val="bg1"/>
              </a:solidFill>
              <a:latin typeface="Gilroy" panose="00000500000000000000"/>
            </a:endParaRPr>
          </a:p>
        </p:txBody>
      </p:sp>
      <p:sp>
        <p:nvSpPr>
          <p:cNvPr id="44" name="Rectangle 43">
            <a:extLst>
              <a:ext uri="{FF2B5EF4-FFF2-40B4-BE49-F238E27FC236}">
                <a16:creationId xmlns:a16="http://schemas.microsoft.com/office/drawing/2014/main" id="{3A2A5A08-0167-024F-20FE-9232352AA1A1}"/>
              </a:ext>
            </a:extLst>
          </p:cNvPr>
          <p:cNvSpPr/>
          <p:nvPr/>
        </p:nvSpPr>
        <p:spPr>
          <a:xfrm>
            <a:off x="640079" y="3418918"/>
            <a:ext cx="3293373" cy="26640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In the audited financial statement, termination fees will increase both the fund's revenue and net income. </a:t>
            </a:r>
          </a:p>
          <a:p>
            <a:endParaRPr lang="en-US" sz="1200">
              <a:solidFill>
                <a:schemeClr val="tx1"/>
              </a:solidFill>
              <a:latin typeface="Gilroy" panose="00000500000000000000"/>
              <a:ea typeface="Lato Medium" panose="020F0502020204030203" pitchFamily="34" charset="0"/>
              <a:cs typeface="Lato Medium" panose="020F0502020204030203" pitchFamily="34" charset="0"/>
            </a:endParaRPr>
          </a:p>
          <a:p>
            <a:pPr marL="285750" indent="-285750">
              <a:buFont typeface="Arial" panose="020B0604020202020204" pitchFamily="34" charset="0"/>
              <a:buChar char="•"/>
            </a:pPr>
            <a:r>
              <a:rPr lang="en-US" sz="1200">
                <a:solidFill>
                  <a:schemeClr val="tx1"/>
                </a:solidFill>
                <a:latin typeface="Gilroy" panose="00000500000000000000"/>
                <a:ea typeface="Lato Medium" panose="020F0502020204030203" pitchFamily="34" charset="0"/>
                <a:cs typeface="Lato Medium" panose="020F0502020204030203" pitchFamily="34" charset="0"/>
              </a:rPr>
              <a:t>As a reminder, Non-GAAP KPIs like NOI and Core FFO are not presented in the audited financial statement</a:t>
            </a: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a:p>
            <a:endParaRPr lang="en-US" sz="1200" b="0" kern="1200">
              <a:solidFill>
                <a:schemeClr val="tx1"/>
              </a:solidFill>
              <a:latin typeface="Gilroy" panose="00000500000000000000"/>
              <a:ea typeface="Lato Medium" panose="020F0502020204030203" pitchFamily="34" charset="0"/>
              <a:cs typeface="Lato Medium" panose="020F0502020204030203" pitchFamily="34" charset="0"/>
            </a:endParaRPr>
          </a:p>
        </p:txBody>
      </p:sp>
      <p:sp>
        <p:nvSpPr>
          <p:cNvPr id="45" name="Rectangle 44">
            <a:extLst>
              <a:ext uri="{FF2B5EF4-FFF2-40B4-BE49-F238E27FC236}">
                <a16:creationId xmlns:a16="http://schemas.microsoft.com/office/drawing/2014/main" id="{A3B6999F-67C9-1E9F-BDDC-A18B2B6937CD}"/>
              </a:ext>
            </a:extLst>
          </p:cNvPr>
          <p:cNvSpPr/>
          <p:nvPr/>
        </p:nvSpPr>
        <p:spPr>
          <a:xfrm>
            <a:off x="4223013" y="3025056"/>
            <a:ext cx="3398519" cy="403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Gilroy" panose="00000500000000000000"/>
              </a:rPr>
              <a:t>FPR: Proceeds Typically Excluded from Non-GAAP KPIs (FFO/NOI)</a:t>
            </a:r>
            <a:endParaRPr lang="en-US" sz="1400" b="1" i="1">
              <a:solidFill>
                <a:schemeClr val="bg1"/>
              </a:solidFill>
              <a:latin typeface="Gilroy" panose="00000500000000000000"/>
            </a:endParaRPr>
          </a:p>
        </p:txBody>
      </p:sp>
      <p:pic>
        <p:nvPicPr>
          <p:cNvPr id="5" name="Picture 4">
            <a:extLst>
              <a:ext uri="{FF2B5EF4-FFF2-40B4-BE49-F238E27FC236}">
                <a16:creationId xmlns:a16="http://schemas.microsoft.com/office/drawing/2014/main" id="{EB2C0E67-545F-02A0-CFE3-C6881E8FDD8F}"/>
              </a:ext>
            </a:extLst>
          </p:cNvPr>
          <p:cNvPicPr>
            <a:picLocks noChangeAspect="1"/>
          </p:cNvPicPr>
          <p:nvPr/>
        </p:nvPicPr>
        <p:blipFill>
          <a:blip r:embed="rId4"/>
          <a:stretch>
            <a:fillRect/>
          </a:stretch>
        </p:blipFill>
        <p:spPr>
          <a:xfrm>
            <a:off x="640079" y="1286786"/>
            <a:ext cx="10652760" cy="1348088"/>
          </a:xfrm>
          <a:prstGeom prst="rect">
            <a:avLst/>
          </a:prstGeom>
        </p:spPr>
      </p:pic>
      <p:sp>
        <p:nvSpPr>
          <p:cNvPr id="4" name="Title 3">
            <a:extLst>
              <a:ext uri="{FF2B5EF4-FFF2-40B4-BE49-F238E27FC236}">
                <a16:creationId xmlns:a16="http://schemas.microsoft.com/office/drawing/2014/main" id="{4D3916AC-AAD9-78F8-BEF2-A5A8E9203766}"/>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160">
                <a:solidFill>
                  <a:schemeClr val="tx1"/>
                </a:solidFill>
                <a:latin typeface="Gilroy" panose="00000500000000000000"/>
              </a:rPr>
              <a:t>Termination Fee</a:t>
            </a:r>
            <a:endParaRPr lang="en-US" i="1" kern="0">
              <a:solidFill>
                <a:schemeClr val="tx1"/>
              </a:solidFill>
            </a:endParaRPr>
          </a:p>
        </p:txBody>
      </p:sp>
    </p:spTree>
    <p:extLst>
      <p:ext uri="{BB962C8B-B14F-4D97-AF65-F5344CB8AC3E}">
        <p14:creationId xmlns:p14="http://schemas.microsoft.com/office/powerpoint/2010/main" val="2764371917"/>
      </p:ext>
    </p:extLst>
  </p:cSld>
  <p:clrMapOvr>
    <a:masterClrMapping/>
  </p:clrMapOvr>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A30839-675F-6DB3-DD48-703C8E0914A0}"/>
              </a:ext>
            </a:extLst>
          </p:cNvPr>
          <p:cNvSpPr/>
          <p:nvPr/>
        </p:nvSpPr>
        <p:spPr>
          <a:xfrm>
            <a:off x="7751381" y="1162510"/>
            <a:ext cx="3526219" cy="375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8" name="Rectangle 7">
            <a:extLst>
              <a:ext uri="{FF2B5EF4-FFF2-40B4-BE49-F238E27FC236}">
                <a16:creationId xmlns:a16="http://schemas.microsoft.com/office/drawing/2014/main" id="{6422E03F-B5F1-7A97-4465-E09868E72126}"/>
              </a:ext>
            </a:extLst>
          </p:cNvPr>
          <p:cNvSpPr/>
          <p:nvPr/>
        </p:nvSpPr>
        <p:spPr>
          <a:xfrm>
            <a:off x="7751381" y="1529336"/>
            <a:ext cx="3526219" cy="31038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Aggregate cash for fund operating account and property operating accounts. Maintained in JPM, KeyBank and Citizens</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Funds held by the various development JVs and  MS Co-Invest.</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Cannabis tenant – per KeyBank – cannot use these funds</a:t>
            </a:r>
          </a:p>
          <a:p>
            <a:pPr>
              <a:spcBef>
                <a:spcPts val="1800"/>
              </a:spcBef>
            </a:pPr>
            <a:endParaRPr lang="en-US" sz="1200">
              <a:solidFill>
                <a:schemeClr val="tx1"/>
              </a:solidFill>
              <a:latin typeface="Gilroy" panose="00000500000000000000"/>
              <a:cs typeface="Arial" panose="020B0604020202020204" pitchFamily="34" charset="0"/>
            </a:endParaRPr>
          </a:p>
        </p:txBody>
      </p:sp>
      <p:sp>
        <p:nvSpPr>
          <p:cNvPr id="9" name="Oval 8">
            <a:extLst>
              <a:ext uri="{FF2B5EF4-FFF2-40B4-BE49-F238E27FC236}">
                <a16:creationId xmlns:a16="http://schemas.microsoft.com/office/drawing/2014/main" id="{D5E98BC7-4B9D-4809-5333-80E1C649571E}"/>
              </a:ext>
            </a:extLst>
          </p:cNvPr>
          <p:cNvSpPr/>
          <p:nvPr/>
        </p:nvSpPr>
        <p:spPr>
          <a:xfrm>
            <a:off x="7494422" y="198807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0" name="Oval 9">
            <a:extLst>
              <a:ext uri="{FF2B5EF4-FFF2-40B4-BE49-F238E27FC236}">
                <a16:creationId xmlns:a16="http://schemas.microsoft.com/office/drawing/2014/main" id="{A169B1D1-FDDA-CAD9-C83A-CD72F4AA1AD0}"/>
              </a:ext>
            </a:extLst>
          </p:cNvPr>
          <p:cNvSpPr/>
          <p:nvPr/>
        </p:nvSpPr>
        <p:spPr>
          <a:xfrm>
            <a:off x="7495498" y="2820216"/>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2" name="Oval 11">
            <a:extLst>
              <a:ext uri="{FF2B5EF4-FFF2-40B4-BE49-F238E27FC236}">
                <a16:creationId xmlns:a16="http://schemas.microsoft.com/office/drawing/2014/main" id="{F2837CE7-C4D1-63D7-8100-99AE92B8CB38}"/>
              </a:ext>
            </a:extLst>
          </p:cNvPr>
          <p:cNvSpPr/>
          <p:nvPr/>
        </p:nvSpPr>
        <p:spPr>
          <a:xfrm>
            <a:off x="7494422" y="3346705"/>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13" name="Oval 12">
            <a:extLst>
              <a:ext uri="{FF2B5EF4-FFF2-40B4-BE49-F238E27FC236}">
                <a16:creationId xmlns:a16="http://schemas.microsoft.com/office/drawing/2014/main" id="{FB34F265-9600-01A6-7092-F79FC5064728}"/>
              </a:ext>
            </a:extLst>
          </p:cNvPr>
          <p:cNvSpPr/>
          <p:nvPr/>
        </p:nvSpPr>
        <p:spPr>
          <a:xfrm>
            <a:off x="393294" y="1489501"/>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14" name="Oval 13">
            <a:extLst>
              <a:ext uri="{FF2B5EF4-FFF2-40B4-BE49-F238E27FC236}">
                <a16:creationId xmlns:a16="http://schemas.microsoft.com/office/drawing/2014/main" id="{C71A15E6-A37B-9165-AD9B-FF2D9250302F}"/>
              </a:ext>
            </a:extLst>
          </p:cNvPr>
          <p:cNvSpPr/>
          <p:nvPr/>
        </p:nvSpPr>
        <p:spPr>
          <a:xfrm>
            <a:off x="396992" y="1711599"/>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6" name="Oval 15">
            <a:extLst>
              <a:ext uri="{FF2B5EF4-FFF2-40B4-BE49-F238E27FC236}">
                <a16:creationId xmlns:a16="http://schemas.microsoft.com/office/drawing/2014/main" id="{FD22D05C-49F7-E0B1-A108-675DC88E9C1E}"/>
              </a:ext>
            </a:extLst>
          </p:cNvPr>
          <p:cNvSpPr/>
          <p:nvPr/>
        </p:nvSpPr>
        <p:spPr>
          <a:xfrm>
            <a:off x="393294" y="1905784"/>
            <a:ext cx="210312" cy="16459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3</a:t>
            </a:r>
            <a:endParaRPr lang="en-US" sz="1200" b="1"/>
          </a:p>
        </p:txBody>
      </p:sp>
      <p:sp>
        <p:nvSpPr>
          <p:cNvPr id="2" name="Title 3">
            <a:extLst>
              <a:ext uri="{FF2B5EF4-FFF2-40B4-BE49-F238E27FC236}">
                <a16:creationId xmlns:a16="http://schemas.microsoft.com/office/drawing/2014/main" id="{C5E93974-0A88-F912-F817-34676AE1BF24}"/>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BS Exhibit</a:t>
            </a:r>
            <a:endParaRPr lang="en-US" i="1" kern="0">
              <a:solidFill>
                <a:schemeClr val="tx1"/>
              </a:solidFill>
            </a:endParaRPr>
          </a:p>
        </p:txBody>
      </p:sp>
      <p:pic>
        <p:nvPicPr>
          <p:cNvPr id="3" name="Picture 2">
            <a:extLst>
              <a:ext uri="{FF2B5EF4-FFF2-40B4-BE49-F238E27FC236}">
                <a16:creationId xmlns:a16="http://schemas.microsoft.com/office/drawing/2014/main" id="{9AF54EDC-9990-D013-A19C-32A65F856321}"/>
              </a:ext>
            </a:extLst>
          </p:cNvPr>
          <p:cNvPicPr>
            <a:picLocks noChangeAspect="1"/>
          </p:cNvPicPr>
          <p:nvPr/>
        </p:nvPicPr>
        <p:blipFill>
          <a:blip r:embed="rId2"/>
          <a:stretch>
            <a:fillRect/>
          </a:stretch>
        </p:blipFill>
        <p:spPr>
          <a:xfrm>
            <a:off x="663084" y="1162510"/>
            <a:ext cx="6673850" cy="3470628"/>
          </a:xfrm>
          <a:prstGeom prst="rect">
            <a:avLst/>
          </a:prstGeom>
        </p:spPr>
      </p:pic>
    </p:spTree>
    <p:extLst>
      <p:ext uri="{BB962C8B-B14F-4D97-AF65-F5344CB8AC3E}">
        <p14:creationId xmlns:p14="http://schemas.microsoft.com/office/powerpoint/2010/main" val="2374741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3600">
                <a:solidFill>
                  <a:schemeClr val="tx1"/>
                </a:solidFill>
              </a:rPr>
              <a:t>Sources &amp; Uses</a:t>
            </a:r>
          </a:p>
        </p:txBody>
      </p:sp>
    </p:spTree>
    <p:extLst>
      <p:ext uri="{BB962C8B-B14F-4D97-AF65-F5344CB8AC3E}">
        <p14:creationId xmlns:p14="http://schemas.microsoft.com/office/powerpoint/2010/main" val="1991779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A5BAC8-DC1C-BEDE-4D4F-9AC03664B9AA}"/>
              </a:ext>
            </a:extLst>
          </p:cNvPr>
          <p:cNvSpPr/>
          <p:nvPr/>
        </p:nvSpPr>
        <p:spPr>
          <a:xfrm>
            <a:off x="6479455" y="1110123"/>
            <a:ext cx="4029558" cy="35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7" name="Rectangle 6">
            <a:extLst>
              <a:ext uri="{FF2B5EF4-FFF2-40B4-BE49-F238E27FC236}">
                <a16:creationId xmlns:a16="http://schemas.microsoft.com/office/drawing/2014/main" id="{4AE4A310-EA97-51F4-9E9A-FB0103138E29}"/>
              </a:ext>
            </a:extLst>
          </p:cNvPr>
          <p:cNvSpPr/>
          <p:nvPr/>
        </p:nvSpPr>
        <p:spPr>
          <a:xfrm>
            <a:off x="6479455" y="1461323"/>
            <a:ext cx="4029558" cy="44057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As of today, the fund has </a:t>
            </a:r>
            <a:r>
              <a:rPr lang="en-US" sz="1200" b="1">
                <a:solidFill>
                  <a:schemeClr val="tx1"/>
                </a:solidFill>
                <a:latin typeface="Gilroy" panose="00000500000000000000"/>
                <a:cs typeface="Arial" panose="020B0604020202020204" pitchFamily="34" charset="0"/>
              </a:rPr>
              <a:t>enough resources </a:t>
            </a:r>
            <a:r>
              <a:rPr lang="en-US" sz="1200">
                <a:solidFill>
                  <a:schemeClr val="tx1"/>
                </a:solidFill>
                <a:latin typeface="Gilroy" panose="00000500000000000000"/>
                <a:cs typeface="Arial" panose="020B0604020202020204" pitchFamily="34" charset="0"/>
              </a:rPr>
              <a:t>to fund all the deals in the pipeline other than Maple Tree.</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In anticipation of Maple Tree Closing, we are proposing a potential additional capital call for </a:t>
            </a:r>
            <a:r>
              <a:rPr lang="en-US" sz="1200" b="1">
                <a:solidFill>
                  <a:schemeClr val="tx1"/>
                </a:solidFill>
                <a:latin typeface="Gilroy" panose="00000500000000000000"/>
                <a:cs typeface="Arial" panose="020B0604020202020204" pitchFamily="34" charset="0"/>
              </a:rPr>
              <a:t>$274M </a:t>
            </a:r>
            <a:r>
              <a:rPr lang="en-US" sz="1200">
                <a:solidFill>
                  <a:schemeClr val="tx1"/>
                </a:solidFill>
                <a:latin typeface="Gilroy" panose="00000500000000000000"/>
                <a:cs typeface="Arial" panose="020B0604020202020204" pitchFamily="34" charset="0"/>
              </a:rPr>
              <a:t>for</a:t>
            </a:r>
            <a:r>
              <a:rPr lang="en-US" sz="1200" b="1">
                <a:solidFill>
                  <a:schemeClr val="tx1"/>
                </a:solidFill>
                <a:latin typeface="Gilroy" panose="00000500000000000000"/>
                <a:cs typeface="Arial" panose="020B0604020202020204" pitchFamily="34" charset="0"/>
              </a:rPr>
              <a:t> </a:t>
            </a:r>
            <a:r>
              <a:rPr lang="en-US" sz="1200">
                <a:solidFill>
                  <a:schemeClr val="tx1"/>
                </a:solidFill>
                <a:latin typeface="Gilroy" panose="00000500000000000000"/>
                <a:cs typeface="Arial" panose="020B0604020202020204" pitchFamily="34" charset="0"/>
              </a:rPr>
              <a:t>late May/early June, with funding mid June. Proceeds will be used for the acquisition of </a:t>
            </a:r>
            <a:r>
              <a:rPr lang="en-US" sz="1200" b="1">
                <a:solidFill>
                  <a:schemeClr val="tx1"/>
                </a:solidFill>
                <a:latin typeface="Gilroy" panose="00000500000000000000"/>
                <a:cs typeface="Arial" panose="020B0604020202020204" pitchFamily="34" charset="0"/>
              </a:rPr>
              <a:t>Maple Tree</a:t>
            </a:r>
            <a:r>
              <a:rPr lang="en-US" sz="1200">
                <a:solidFill>
                  <a:schemeClr val="tx1"/>
                </a:solidFill>
                <a:latin typeface="Gilroy" panose="00000500000000000000"/>
                <a:cs typeface="Arial" panose="020B0604020202020204" pitchFamily="34" charset="0"/>
              </a:rPr>
              <a:t>, which is scheduled to close late June.</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This capital call will bring us to </a:t>
            </a:r>
            <a:r>
              <a:rPr lang="en-US" sz="1200" b="1">
                <a:solidFill>
                  <a:schemeClr val="tx1"/>
                </a:solidFill>
                <a:latin typeface="Gilroy" panose="00000500000000000000"/>
                <a:cs typeface="Arial" panose="020B0604020202020204" pitchFamily="34" charset="0"/>
              </a:rPr>
              <a:t>95% </a:t>
            </a:r>
            <a:r>
              <a:rPr lang="en-US" sz="1200">
                <a:solidFill>
                  <a:schemeClr val="tx1"/>
                </a:solidFill>
                <a:latin typeface="Gilroy" panose="00000500000000000000"/>
                <a:cs typeface="Arial" panose="020B0604020202020204" pitchFamily="34" charset="0"/>
              </a:rPr>
              <a:t>of all commitments, maintaining a </a:t>
            </a:r>
            <a:r>
              <a:rPr lang="en-US" sz="1200" b="1">
                <a:solidFill>
                  <a:schemeClr val="tx1"/>
                </a:solidFill>
                <a:latin typeface="Gilroy" panose="00000500000000000000"/>
                <a:cs typeface="Arial" panose="020B0604020202020204" pitchFamily="34" charset="0"/>
              </a:rPr>
              <a:t>5% </a:t>
            </a:r>
            <a:r>
              <a:rPr lang="en-US" sz="1200">
                <a:solidFill>
                  <a:schemeClr val="tx1"/>
                </a:solidFill>
                <a:latin typeface="Gilroy" panose="00000500000000000000"/>
                <a:cs typeface="Arial" panose="020B0604020202020204" pitchFamily="34" charset="0"/>
              </a:rPr>
              <a:t>fund reserve. </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Since the Refi is expected to be closed in early July, we are expecting to receive temporary additional commitment on the Credit Facility from KeyBank for </a:t>
            </a:r>
            <a:r>
              <a:rPr lang="en-US" sz="1200" b="1">
                <a:solidFill>
                  <a:schemeClr val="tx1"/>
                </a:solidFill>
                <a:latin typeface="Gilroy" panose="00000500000000000000"/>
                <a:cs typeface="Arial" panose="020B0604020202020204" pitchFamily="34" charset="0"/>
              </a:rPr>
              <a:t>$100M.</a:t>
            </a:r>
          </a:p>
          <a:p>
            <a:pPr marL="171450" indent="-171450">
              <a:spcBef>
                <a:spcPts val="18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After the acquisition of Maple Tree, the Fund </a:t>
            </a:r>
            <a:r>
              <a:rPr lang="en-US" sz="1200" b="1">
                <a:solidFill>
                  <a:schemeClr val="tx1"/>
                </a:solidFill>
                <a:latin typeface="Gilroy" panose="00000500000000000000"/>
                <a:cs typeface="Arial" panose="020B0604020202020204" pitchFamily="34" charset="0"/>
              </a:rPr>
              <a:t>will pause future acquisitions </a:t>
            </a:r>
            <a:r>
              <a:rPr lang="en-US" sz="1200">
                <a:solidFill>
                  <a:schemeClr val="tx1"/>
                </a:solidFill>
                <a:latin typeface="Gilroy" panose="00000500000000000000"/>
                <a:cs typeface="Arial" panose="020B0604020202020204" pitchFamily="34" charset="0"/>
              </a:rPr>
              <a:t>until Maple Tree is stabilized.</a:t>
            </a:r>
          </a:p>
        </p:txBody>
      </p:sp>
      <p:sp>
        <p:nvSpPr>
          <p:cNvPr id="18" name="TextBox 17">
            <a:extLst>
              <a:ext uri="{FF2B5EF4-FFF2-40B4-BE49-F238E27FC236}">
                <a16:creationId xmlns:a16="http://schemas.microsoft.com/office/drawing/2014/main" id="{E78A742B-E648-65C0-319A-F6077DF28822}"/>
              </a:ext>
            </a:extLst>
          </p:cNvPr>
          <p:cNvSpPr txBox="1"/>
          <p:nvPr/>
        </p:nvSpPr>
        <p:spPr>
          <a:xfrm>
            <a:off x="168102" y="6300545"/>
            <a:ext cx="10666890" cy="261610"/>
          </a:xfrm>
          <a:prstGeom prst="rect">
            <a:avLst/>
          </a:prstGeom>
          <a:noFill/>
        </p:spPr>
        <p:txBody>
          <a:bodyPr wrap="square" rtlCol="0">
            <a:spAutoFit/>
          </a:bodyPr>
          <a:lstStyle/>
          <a:p>
            <a:r>
              <a:rPr lang="en-US" sz="1100" i="1">
                <a:latin typeface="Gilroy" panose="00000500000000000000"/>
              </a:rPr>
              <a:t>(1) The above schedule omits future capital needs for development as separate development loans will be entered.</a:t>
            </a:r>
          </a:p>
        </p:txBody>
      </p:sp>
      <p:pic>
        <p:nvPicPr>
          <p:cNvPr id="17" name="Picture 16">
            <a:extLst>
              <a:ext uri="{FF2B5EF4-FFF2-40B4-BE49-F238E27FC236}">
                <a16:creationId xmlns:a16="http://schemas.microsoft.com/office/drawing/2014/main" id="{B92C0678-7EA1-D136-9927-77EC8E4F011D}"/>
              </a:ext>
            </a:extLst>
          </p:cNvPr>
          <p:cNvPicPr>
            <a:picLocks noChangeAspect="1"/>
          </p:cNvPicPr>
          <p:nvPr/>
        </p:nvPicPr>
        <p:blipFill>
          <a:blip r:embed="rId3"/>
          <a:stretch>
            <a:fillRect/>
          </a:stretch>
        </p:blipFill>
        <p:spPr>
          <a:xfrm>
            <a:off x="426720" y="1000475"/>
            <a:ext cx="5669280" cy="5184686"/>
          </a:xfrm>
          <a:prstGeom prst="rect">
            <a:avLst/>
          </a:prstGeom>
        </p:spPr>
      </p:pic>
      <p:sp>
        <p:nvSpPr>
          <p:cNvPr id="19" name="TextBox 18">
            <a:extLst>
              <a:ext uri="{FF2B5EF4-FFF2-40B4-BE49-F238E27FC236}">
                <a16:creationId xmlns:a16="http://schemas.microsoft.com/office/drawing/2014/main" id="{82F9AA3E-6293-8F5E-8128-4EBDA2616481}"/>
              </a:ext>
            </a:extLst>
          </p:cNvPr>
          <p:cNvSpPr txBox="1"/>
          <p:nvPr/>
        </p:nvSpPr>
        <p:spPr>
          <a:xfrm>
            <a:off x="168102" y="6518613"/>
            <a:ext cx="10666890" cy="261610"/>
          </a:xfrm>
          <a:prstGeom prst="rect">
            <a:avLst/>
          </a:prstGeom>
          <a:noFill/>
        </p:spPr>
        <p:txBody>
          <a:bodyPr wrap="square" rtlCol="0">
            <a:spAutoFit/>
          </a:bodyPr>
          <a:lstStyle/>
          <a:p>
            <a:r>
              <a:rPr lang="en-US" sz="1100" i="1">
                <a:latin typeface="Gilroy" panose="00000500000000000000"/>
              </a:rPr>
              <a:t>*The total projected credit facility availability will be reliant on the total DSCR as well as the additional $100M bridge loan. </a:t>
            </a:r>
          </a:p>
        </p:txBody>
      </p:sp>
      <p:sp>
        <p:nvSpPr>
          <p:cNvPr id="8" name="Title 3">
            <a:extLst>
              <a:ext uri="{FF2B5EF4-FFF2-40B4-BE49-F238E27FC236}">
                <a16:creationId xmlns:a16="http://schemas.microsoft.com/office/drawing/2014/main" id="{2845B7BC-EC70-5575-435A-F74E550CC65D}"/>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Sources and Uses – Next Capital Call </a:t>
            </a:r>
            <a:r>
              <a:rPr lang="en-US" sz="2400" baseline="30000">
                <a:solidFill>
                  <a:schemeClr val="tx1"/>
                </a:solidFill>
              </a:rPr>
              <a:t>(1)</a:t>
            </a:r>
            <a:endParaRPr lang="en-US" i="1" kern="0">
              <a:solidFill>
                <a:schemeClr val="tx1"/>
              </a:solidFill>
            </a:endParaRPr>
          </a:p>
        </p:txBody>
      </p:sp>
    </p:spTree>
    <p:extLst>
      <p:ext uri="{BB962C8B-B14F-4D97-AF65-F5344CB8AC3E}">
        <p14:creationId xmlns:p14="http://schemas.microsoft.com/office/powerpoint/2010/main" val="3280965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59281CD-160F-6127-42A9-A60057DF3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D59281CD-160F-6127-42A9-A60057DF3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6EEB1EF2-3D0A-F481-EA69-1ACD706EC8F6}"/>
              </a:ext>
            </a:extLst>
          </p:cNvPr>
          <p:cNvSpPr/>
          <p:nvPr/>
        </p:nvSpPr>
        <p:spPr>
          <a:xfrm>
            <a:off x="480539" y="2018473"/>
            <a:ext cx="10610426" cy="2817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800">
              <a:solidFill>
                <a:schemeClr val="tx2"/>
              </a:solidFill>
              <a:latin typeface="Gilroy" panose="00000500000000000000"/>
            </a:endParaRPr>
          </a:p>
          <a:p>
            <a:endParaRPr lang="en-US" sz="1800">
              <a:solidFill>
                <a:schemeClr val="tx2"/>
              </a:solidFill>
              <a:latin typeface="Gilroy" panose="00000500000000000000"/>
            </a:endParaRPr>
          </a:p>
          <a:p>
            <a:pPr marL="285750" indent="-285750">
              <a:buFont typeface="Arial" panose="020B0604020202020204" pitchFamily="34" charset="0"/>
              <a:buChar char="•"/>
            </a:pPr>
            <a:endParaRPr lang="en-US" sz="1400">
              <a:solidFill>
                <a:schemeClr val="tx2"/>
              </a:solidFill>
              <a:latin typeface="Gilroy" panose="00000500000000000000"/>
            </a:endParaRPr>
          </a:p>
        </p:txBody>
      </p:sp>
      <p:sp>
        <p:nvSpPr>
          <p:cNvPr id="7" name="Rectangle 6">
            <a:extLst>
              <a:ext uri="{FF2B5EF4-FFF2-40B4-BE49-F238E27FC236}">
                <a16:creationId xmlns:a16="http://schemas.microsoft.com/office/drawing/2014/main" id="{5278E109-328A-61A8-0086-9F4A6DCE6B22}"/>
              </a:ext>
            </a:extLst>
          </p:cNvPr>
          <p:cNvSpPr/>
          <p:nvPr/>
        </p:nvSpPr>
        <p:spPr>
          <a:xfrm>
            <a:off x="532303" y="3894729"/>
            <a:ext cx="7961776" cy="232446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900"/>
              </a:spcBef>
              <a:buFont typeface="Arial" panose="020B0604020202020204" pitchFamily="34" charset="0"/>
              <a:buChar char="•"/>
            </a:pPr>
            <a:r>
              <a:rPr lang="en-US" sz="1400" b="0" i="0">
                <a:solidFill>
                  <a:schemeClr val="tx1"/>
                </a:solidFill>
                <a:effectLst/>
                <a:latin typeface="Gilroy" panose="00000500000000000000"/>
              </a:rPr>
              <a:t>As of 3/31, the fund acquired properties with a total cost of $1.197M ITD and $84M QTD. </a:t>
            </a:r>
            <a:r>
              <a:rPr lang="en-US" sz="1400">
                <a:solidFill>
                  <a:schemeClr val="tx1"/>
                </a:solidFill>
                <a:latin typeface="Gilroy" panose="00000500000000000000"/>
              </a:rPr>
              <a:t>As of quarter end, there was another $130M of identified deals for April.</a:t>
            </a:r>
            <a:endParaRPr lang="en-US" sz="1400" b="0" i="0">
              <a:solidFill>
                <a:schemeClr val="tx1"/>
              </a:solidFill>
              <a:effectLst/>
              <a:latin typeface="Gilroy" panose="00000500000000000000"/>
            </a:endParaRPr>
          </a:p>
          <a:p>
            <a:pPr marL="171450" indent="-171450">
              <a:spcBef>
                <a:spcPts val="900"/>
              </a:spcBef>
              <a:buFont typeface="Arial" panose="020B0604020202020204" pitchFamily="34" charset="0"/>
              <a:buChar char="•"/>
            </a:pPr>
            <a:r>
              <a:rPr lang="en-US" sz="1400" b="0" i="0">
                <a:solidFill>
                  <a:schemeClr val="tx1"/>
                </a:solidFill>
                <a:effectLst/>
                <a:latin typeface="Gilroy" panose="00000500000000000000"/>
              </a:rPr>
              <a:t>There were $597M in equity calls</a:t>
            </a:r>
            <a:r>
              <a:rPr lang="en-US" sz="1400">
                <a:solidFill>
                  <a:schemeClr val="tx1"/>
                </a:solidFill>
                <a:latin typeface="Gilroy" panose="00000500000000000000"/>
              </a:rPr>
              <a:t>, i</a:t>
            </a:r>
            <a:r>
              <a:rPr lang="en-US" sz="1400" b="0" i="0">
                <a:solidFill>
                  <a:schemeClr val="tx1"/>
                </a:solidFill>
                <a:effectLst/>
                <a:latin typeface="Gilroy" panose="00000500000000000000"/>
              </a:rPr>
              <a:t>ncluding $100M call in the </a:t>
            </a:r>
            <a:r>
              <a:rPr lang="en-US" sz="1400">
                <a:solidFill>
                  <a:schemeClr val="tx1"/>
                </a:solidFill>
                <a:latin typeface="Gilroy" panose="00000500000000000000"/>
              </a:rPr>
              <a:t>current quarter. </a:t>
            </a:r>
            <a:r>
              <a:rPr lang="en-US" sz="1400" b="0" i="0">
                <a:solidFill>
                  <a:schemeClr val="tx1"/>
                </a:solidFill>
                <a:effectLst/>
                <a:latin typeface="Gilroy" panose="00000500000000000000"/>
              </a:rPr>
              <a:t>Approximately 64% of all commitments have been called.</a:t>
            </a:r>
            <a:endParaRPr lang="en-US" sz="1400">
              <a:solidFill>
                <a:schemeClr val="tx1"/>
              </a:solidFill>
              <a:latin typeface="Gilroy" panose="00000500000000000000"/>
            </a:endParaRPr>
          </a:p>
          <a:p>
            <a:pPr marL="171450" indent="-171450">
              <a:spcBef>
                <a:spcPts val="900"/>
              </a:spcBef>
              <a:buFont typeface="Arial" panose="020B0604020202020204" pitchFamily="34" charset="0"/>
              <a:buChar char="•"/>
            </a:pPr>
            <a:r>
              <a:rPr lang="en-US" sz="1400">
                <a:solidFill>
                  <a:schemeClr val="tx1"/>
                </a:solidFill>
                <a:latin typeface="Gilroy" panose="00000500000000000000"/>
              </a:rPr>
              <a:t>Currently, the fund has</a:t>
            </a:r>
            <a:r>
              <a:rPr lang="en-US" sz="1400" b="0" i="0">
                <a:solidFill>
                  <a:schemeClr val="tx1"/>
                </a:solidFill>
                <a:effectLst/>
                <a:latin typeface="Gilroy" panose="00000500000000000000"/>
              </a:rPr>
              <a:t> $664M in outstanding debt. </a:t>
            </a:r>
            <a:endParaRPr lang="en-US" sz="1400">
              <a:solidFill>
                <a:schemeClr val="tx1"/>
              </a:solidFill>
              <a:highlight>
                <a:srgbClr val="FFFF00"/>
              </a:highlight>
              <a:latin typeface="Gilroy" panose="00000500000000000000"/>
            </a:endParaRPr>
          </a:p>
        </p:txBody>
      </p:sp>
      <p:sp>
        <p:nvSpPr>
          <p:cNvPr id="9" name="Arrow: Right 8">
            <a:extLst>
              <a:ext uri="{FF2B5EF4-FFF2-40B4-BE49-F238E27FC236}">
                <a16:creationId xmlns:a16="http://schemas.microsoft.com/office/drawing/2014/main" id="{33699066-EE88-0A0A-9308-F9B87EF59EE8}"/>
              </a:ext>
            </a:extLst>
          </p:cNvPr>
          <p:cNvSpPr/>
          <p:nvPr/>
        </p:nvSpPr>
        <p:spPr>
          <a:xfrm>
            <a:off x="7808279" y="2835348"/>
            <a:ext cx="685800" cy="2425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EEC72F-7455-0E39-3250-1181611ED189}"/>
              </a:ext>
            </a:extLst>
          </p:cNvPr>
          <p:cNvSpPr txBox="1"/>
          <p:nvPr/>
        </p:nvSpPr>
        <p:spPr>
          <a:xfrm>
            <a:off x="8967082" y="66309"/>
            <a:ext cx="2206040"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t>READY FOR REVIEW –</a:t>
            </a:r>
          </a:p>
          <a:p>
            <a:pPr algn="ctr"/>
            <a:r>
              <a:rPr lang="en-US"/>
              <a:t>Fund Finance</a:t>
            </a:r>
          </a:p>
        </p:txBody>
      </p:sp>
      <p:pic>
        <p:nvPicPr>
          <p:cNvPr id="16" name="Picture 15">
            <a:extLst>
              <a:ext uri="{FF2B5EF4-FFF2-40B4-BE49-F238E27FC236}">
                <a16:creationId xmlns:a16="http://schemas.microsoft.com/office/drawing/2014/main" id="{3317B2DC-7907-E5ED-179C-6088D64287CB}"/>
              </a:ext>
            </a:extLst>
          </p:cNvPr>
          <p:cNvPicPr>
            <a:picLocks noChangeAspect="1"/>
          </p:cNvPicPr>
          <p:nvPr/>
        </p:nvPicPr>
        <p:blipFill>
          <a:blip r:embed="rId6"/>
          <a:stretch>
            <a:fillRect/>
          </a:stretch>
        </p:blipFill>
        <p:spPr>
          <a:xfrm>
            <a:off x="874629" y="1466600"/>
            <a:ext cx="6616700" cy="2101850"/>
          </a:xfrm>
          <a:prstGeom prst="rect">
            <a:avLst/>
          </a:prstGeom>
          <a:ln>
            <a:solidFill>
              <a:srgbClr val="000000"/>
            </a:solidFill>
          </a:ln>
        </p:spPr>
      </p:pic>
      <p:sp>
        <p:nvSpPr>
          <p:cNvPr id="21" name="Title 3">
            <a:extLst>
              <a:ext uri="{FF2B5EF4-FFF2-40B4-BE49-F238E27FC236}">
                <a16:creationId xmlns:a16="http://schemas.microsoft.com/office/drawing/2014/main" id="{F6B43287-248A-C497-1B6A-A115CC01055F}"/>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sz="2400">
                <a:solidFill>
                  <a:schemeClr val="tx1"/>
                </a:solidFill>
              </a:rPr>
              <a:t>Sources and Uses | End of Q1 -25</a:t>
            </a:r>
            <a:endParaRPr lang="en-US" sz="2000" i="1" kern="0">
              <a:solidFill>
                <a:schemeClr val="tx1"/>
              </a:solidFill>
            </a:endParaRPr>
          </a:p>
        </p:txBody>
      </p:sp>
      <p:pic>
        <p:nvPicPr>
          <p:cNvPr id="2" name="Picture 1">
            <a:extLst>
              <a:ext uri="{FF2B5EF4-FFF2-40B4-BE49-F238E27FC236}">
                <a16:creationId xmlns:a16="http://schemas.microsoft.com/office/drawing/2014/main" id="{7CB44F52-09CD-B80F-C573-C5FF57A63CF9}"/>
              </a:ext>
            </a:extLst>
          </p:cNvPr>
          <p:cNvPicPr>
            <a:picLocks noChangeAspect="1"/>
          </p:cNvPicPr>
          <p:nvPr/>
        </p:nvPicPr>
        <p:blipFill>
          <a:blip r:embed="rId7"/>
          <a:stretch>
            <a:fillRect/>
          </a:stretch>
        </p:blipFill>
        <p:spPr>
          <a:xfrm>
            <a:off x="8968261" y="1466600"/>
            <a:ext cx="2743200" cy="4081719"/>
          </a:xfrm>
          <a:prstGeom prst="rect">
            <a:avLst/>
          </a:prstGeom>
          <a:ln>
            <a:solidFill>
              <a:srgbClr val="000000"/>
            </a:solidFill>
          </a:ln>
        </p:spPr>
      </p:pic>
    </p:spTree>
    <p:extLst>
      <p:ext uri="{BB962C8B-B14F-4D97-AF65-F5344CB8AC3E}">
        <p14:creationId xmlns:p14="http://schemas.microsoft.com/office/powerpoint/2010/main" val="2900389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2778EBD-2FBB-96E5-8E43-C12128E1FA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B2778EBD-2FBB-96E5-8E43-C12128E1FA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EF04F43-5BB3-2162-0FC1-9B3B8A37C108}"/>
              </a:ext>
            </a:extLst>
          </p:cNvPr>
          <p:cNvSpPr>
            <a:spLocks noGrp="1"/>
          </p:cNvSpPr>
          <p:nvPr>
            <p:ph type="title"/>
          </p:nvPr>
        </p:nvSpPr>
        <p:spPr/>
        <p:txBody>
          <a:bodyPr vert="horz">
            <a:normAutofit/>
          </a:bodyPr>
          <a:lstStyle/>
          <a:p>
            <a:r>
              <a:rPr lang="en-US"/>
              <a:t>Fund Hypothetical Performance Forecast </a:t>
            </a:r>
            <a:r>
              <a:rPr lang="en-US" b="0"/>
              <a:t>| Credit Facility Collateral Pool Covenants</a:t>
            </a:r>
          </a:p>
        </p:txBody>
      </p:sp>
      <p:graphicFrame>
        <p:nvGraphicFramePr>
          <p:cNvPr id="19" name="Table 18">
            <a:extLst>
              <a:ext uri="{FF2B5EF4-FFF2-40B4-BE49-F238E27FC236}">
                <a16:creationId xmlns:a16="http://schemas.microsoft.com/office/drawing/2014/main" id="{49540E8A-165F-A27F-250F-D46AF55EE765}"/>
              </a:ext>
            </a:extLst>
          </p:cNvPr>
          <p:cNvGraphicFramePr>
            <a:graphicFrameLocks noGrp="1"/>
          </p:cNvGraphicFramePr>
          <p:nvPr/>
        </p:nvGraphicFramePr>
        <p:xfrm>
          <a:off x="762554" y="1266621"/>
          <a:ext cx="10671048" cy="5128260"/>
        </p:xfrm>
        <a:graphic>
          <a:graphicData uri="http://schemas.openxmlformats.org/drawingml/2006/table">
            <a:tbl>
              <a:tblPr/>
              <a:tblGrid>
                <a:gridCol w="2898648">
                  <a:extLst>
                    <a:ext uri="{9D8B030D-6E8A-4147-A177-3AD203B41FA5}">
                      <a16:colId xmlns:a16="http://schemas.microsoft.com/office/drawing/2014/main" val="74985616"/>
                    </a:ext>
                  </a:extLst>
                </a:gridCol>
                <a:gridCol w="1554480">
                  <a:extLst>
                    <a:ext uri="{9D8B030D-6E8A-4147-A177-3AD203B41FA5}">
                      <a16:colId xmlns:a16="http://schemas.microsoft.com/office/drawing/2014/main" val="2661885076"/>
                    </a:ext>
                  </a:extLst>
                </a:gridCol>
                <a:gridCol w="1554480">
                  <a:extLst>
                    <a:ext uri="{9D8B030D-6E8A-4147-A177-3AD203B41FA5}">
                      <a16:colId xmlns:a16="http://schemas.microsoft.com/office/drawing/2014/main" val="286696399"/>
                    </a:ext>
                  </a:extLst>
                </a:gridCol>
                <a:gridCol w="1554480">
                  <a:extLst>
                    <a:ext uri="{9D8B030D-6E8A-4147-A177-3AD203B41FA5}">
                      <a16:colId xmlns:a16="http://schemas.microsoft.com/office/drawing/2014/main" val="3046268786"/>
                    </a:ext>
                  </a:extLst>
                </a:gridCol>
                <a:gridCol w="1554480">
                  <a:extLst>
                    <a:ext uri="{9D8B030D-6E8A-4147-A177-3AD203B41FA5}">
                      <a16:colId xmlns:a16="http://schemas.microsoft.com/office/drawing/2014/main" val="2029561795"/>
                    </a:ext>
                  </a:extLst>
                </a:gridCol>
                <a:gridCol w="1554480">
                  <a:extLst>
                    <a:ext uri="{9D8B030D-6E8A-4147-A177-3AD203B41FA5}">
                      <a16:colId xmlns:a16="http://schemas.microsoft.com/office/drawing/2014/main" val="939598277"/>
                    </a:ext>
                  </a:extLst>
                </a:gridCol>
              </a:tblGrid>
              <a:tr h="36576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Covenant</a:t>
                      </a:r>
                    </a:p>
                  </a:txBody>
                  <a:tcPr marL="7620" marR="7620" marT="7620" marB="0" anchor="ctr">
                    <a:lnL>
                      <a:noFill/>
                    </a:lnL>
                    <a:lnR>
                      <a:noFill/>
                    </a:lnR>
                    <a:lnT>
                      <a:noFill/>
                    </a:lnT>
                    <a:lnB w="12700" cap="flat" cmpd="sng" algn="ctr">
                      <a:solidFill>
                        <a:schemeClr val="bg1"/>
                      </a:solidFill>
                      <a:prstDash val="solid"/>
                      <a:round/>
                      <a:headEnd type="none" w="med" len="med"/>
                      <a:tailEnd type="none" w="med" len="med"/>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Min/Max</a:t>
                      </a:r>
                    </a:p>
                  </a:txBody>
                  <a:tcPr marL="7620" marR="7620" marT="7620" marB="0" anchor="ctr">
                    <a:lnL>
                      <a:noFill/>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bg1"/>
                      </a:solidFill>
                      <a:prstDash val="solid"/>
                      <a:round/>
                      <a:headEnd type="none" w="med" len="med"/>
                      <a:tailEnd type="none" w="med" len="med"/>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ea typeface="+mn-ea"/>
                          <a:cs typeface="+mn-cs"/>
                        </a:rPr>
                        <a:t>Before Refi – All Properties</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After Refi – All Properties</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tc>
                  <a:txBody>
                    <a:bodyPr/>
                    <a:lstStyle/>
                    <a:p>
                      <a:pPr marL="0" marR="0" lvl="0" indent="0" algn="ctr" eaLnBrk="1" fontAlgn="ctr" latinLnBrk="0" hangingPunct="1">
                        <a:lnSpc>
                          <a:spcPct val="100000"/>
                        </a:lnSpc>
                        <a:spcBef>
                          <a:spcPts val="0"/>
                        </a:spcBef>
                        <a:spcAft>
                          <a:spcPts val="0"/>
                        </a:spcAft>
                        <a:buClrTx/>
                        <a:buSzTx/>
                        <a:buFontTx/>
                        <a:buNone/>
                      </a:pPr>
                      <a:r>
                        <a:rPr lang="en-US" sz="1200" b="1" i="0" u="none" strike="noStrike" noProof="0">
                          <a:solidFill>
                            <a:srgbClr val="FFFFFF"/>
                          </a:solidFill>
                          <a:effectLst/>
                          <a:latin typeface="Gilroy" panose="00000500000000000000"/>
                          <a:ea typeface="+mn-ea"/>
                          <a:cs typeface="+mn-cs"/>
                        </a:rPr>
                        <a:t>Before Refi –</a:t>
                      </a:r>
                    </a:p>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noProof="0">
                          <a:solidFill>
                            <a:srgbClr val="FFFFFF"/>
                          </a:solidFill>
                          <a:effectLst/>
                          <a:latin typeface="Gilroy" panose="00000500000000000000"/>
                          <a:ea typeface="+mn-ea"/>
                          <a:cs typeface="+mn-cs"/>
                        </a:rPr>
                        <a:t>W/ Exclusions</a:t>
                      </a:r>
                      <a:r>
                        <a:rPr lang="en-US" sz="1200" b="1" i="0" u="none" strike="noStrike" baseline="30000" noProof="0">
                          <a:solidFill>
                            <a:srgbClr val="FFFFFF"/>
                          </a:solidFill>
                          <a:effectLst/>
                          <a:latin typeface="Gilroy" panose="00000500000000000000"/>
                          <a:ea typeface="+mn-ea"/>
                          <a:cs typeface="+mn-cs"/>
                        </a:rPr>
                        <a:t>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a:solidFill>
                        <a:schemeClr val="tx1"/>
                      </a:solidFill>
                    </a:lnT>
                    <a:lnB w="0">
                      <a:noFill/>
                    </a:lnB>
                    <a:lnTlToBr w="0">
                      <a:noFill/>
                    </a:lnTlToBr>
                    <a:lnBlToTr w="0">
                      <a:noFill/>
                    </a:lnBlToTr>
                    <a:solidFill>
                      <a:srgbClr val="333F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After Refi –</a:t>
                      </a:r>
                    </a:p>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W/ Exclusions</a:t>
                      </a:r>
                      <a:r>
                        <a:rPr lang="en-US" sz="1200" b="1" i="0" u="none" strike="noStrike" baseline="30000">
                          <a:solidFill>
                            <a:srgbClr val="FFFFFF"/>
                          </a:solidFill>
                          <a:effectLst/>
                          <a:latin typeface="Gilroy" panose="00000500000000000000"/>
                        </a:rPr>
                        <a:t>1</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extLst>
                  <a:ext uri="{0D108BD9-81ED-4DB2-BD59-A6C34878D82A}">
                    <a16:rowId xmlns:a16="http://schemas.microsoft.com/office/drawing/2014/main" val="2846643218"/>
                  </a:ext>
                </a:extLst>
              </a:tr>
              <a:tr h="594360">
                <a:tc>
                  <a:txBody>
                    <a:bodyPr/>
                    <a:lstStyle/>
                    <a:p>
                      <a:pPr algn="ctr" fontAlgn="ctr"/>
                      <a:r>
                        <a:rPr lang="en-US" sz="1600" b="0" i="0" u="none" strike="noStrike">
                          <a:solidFill>
                            <a:srgbClr val="3A3838"/>
                          </a:solidFill>
                          <a:effectLst/>
                          <a:latin typeface="Gilroy" panose="00000500000000000000"/>
                        </a:rPr>
                        <a:t>Debt Availability</a:t>
                      </a:r>
                      <a:r>
                        <a:rPr lang="en-US" sz="1600" b="0" i="0" u="none" strike="noStrike" baseline="30000">
                          <a:solidFill>
                            <a:srgbClr val="3A3838"/>
                          </a:solidFill>
                          <a:effectLst/>
                          <a:latin typeface="Gilroy" panose="00000500000000000000"/>
                        </a:rPr>
                        <a:t>2</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&gt;$175M</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$617.3M</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$349.5M</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$631.1M</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$361.1M</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2560284934"/>
                  </a:ext>
                </a:extLst>
              </a:tr>
              <a:tr h="594360">
                <a:tc>
                  <a:txBody>
                    <a:bodyPr/>
                    <a:lstStyle/>
                    <a:p>
                      <a:pPr algn="ctr" fontAlgn="ctr"/>
                      <a:r>
                        <a:rPr lang="en-US" sz="1600" b="0" i="0" u="none" strike="noStrike">
                          <a:solidFill>
                            <a:srgbClr val="3A3838"/>
                          </a:solidFill>
                          <a:effectLst/>
                          <a:latin typeface="Gilroy" panose="00000500000000000000"/>
                        </a:rPr>
                        <a:t>Occupancy</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&gt;85.0%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89%</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83%</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gn="ctr">
                        <a:buNone/>
                      </a:pPr>
                      <a:r>
                        <a:rPr lang="en-US" sz="1600" b="1" i="0" u="none" strike="noStrike">
                          <a:solidFill>
                            <a:srgbClr val="000000"/>
                          </a:solidFill>
                          <a:effectLst/>
                          <a:latin typeface="Gilroy" panose="00000500000000000000"/>
                        </a:rPr>
                        <a:t>93%</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90%</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1713883005"/>
                  </a:ext>
                </a:extLst>
              </a:tr>
              <a:tr h="594360">
                <a:tc>
                  <a:txBody>
                    <a:bodyPr/>
                    <a:lstStyle/>
                    <a:p>
                      <a:pPr algn="ctr" fontAlgn="ctr"/>
                      <a:r>
                        <a:rPr lang="en-US" sz="1600" b="0" i="0" u="none" strike="noStrike">
                          <a:solidFill>
                            <a:srgbClr val="3A3838"/>
                          </a:solidFill>
                          <a:effectLst/>
                          <a:latin typeface="Gilroy" panose="00000500000000000000"/>
                        </a:rPr>
                        <a:t>Collateral Pool Value</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&gt;$300M</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$1,254M</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$748M</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$1,175M</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$694M</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2538840572"/>
                  </a:ext>
                </a:extLst>
              </a:tr>
              <a:tr h="594360">
                <a:tc>
                  <a:txBody>
                    <a:bodyPr/>
                    <a:lstStyle/>
                    <a:p>
                      <a:pPr algn="ctr" fontAlgn="ctr"/>
                      <a:r>
                        <a:rPr lang="en-US" sz="1600" b="0" i="0" u="none" strike="noStrike">
                          <a:solidFill>
                            <a:srgbClr val="3A3838"/>
                          </a:solidFill>
                          <a:effectLst/>
                          <a:latin typeface="Gilroy" panose="00000500000000000000"/>
                        </a:rPr>
                        <a:t>Collateral Pool Properties</a:t>
                      </a:r>
                      <a:r>
                        <a:rPr lang="en-US" sz="1600" b="0" i="0" u="none" strike="noStrike" baseline="30000">
                          <a:solidFill>
                            <a:srgbClr val="3A3838"/>
                          </a:solidFill>
                          <a:effectLst/>
                          <a:latin typeface="Gilroy" panose="00000500000000000000"/>
                        </a:rPr>
                        <a:t>3</a:t>
                      </a:r>
                      <a:endParaRPr lang="en-US" sz="1600" b="0" i="0" u="none" strike="noStrike">
                        <a:solidFill>
                          <a:srgbClr val="3A3838"/>
                        </a:solidFill>
                        <a:effectLst/>
                        <a:latin typeface="Gilroy" panose="00000500000000000000"/>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&gt;30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137</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90</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127</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82</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1992344329"/>
                  </a:ext>
                </a:extLst>
              </a:tr>
              <a:tr h="594360">
                <a:tc>
                  <a:txBody>
                    <a:bodyPr/>
                    <a:lstStyle/>
                    <a:p>
                      <a:pPr algn="ctr" fontAlgn="ctr"/>
                      <a:r>
                        <a:rPr lang="en-US" sz="1600" b="0" i="0" u="none" strike="noStrike">
                          <a:solidFill>
                            <a:srgbClr val="3A3838"/>
                          </a:solidFill>
                          <a:effectLst/>
                          <a:latin typeface="Gilroy" panose="00000500000000000000"/>
                        </a:rPr>
                        <a:t>WALT</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&gt;2.0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2.7</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2.2</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2.9</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2.4</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988361366"/>
                  </a:ext>
                </a:extLst>
              </a:tr>
              <a:tr h="594360">
                <a:tc>
                  <a:txBody>
                    <a:bodyPr/>
                    <a:lstStyle/>
                    <a:p>
                      <a:pPr algn="ctr" fontAlgn="ctr"/>
                      <a:r>
                        <a:rPr lang="en-US" sz="1600" b="0" i="0" u="none" strike="noStrike">
                          <a:solidFill>
                            <a:srgbClr val="3A3838"/>
                          </a:solidFill>
                          <a:effectLst/>
                          <a:latin typeface="Gilroy" panose="00000500000000000000"/>
                        </a:rPr>
                        <a:t>Tenant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&lt;15.0%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2.9%</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5.1%</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3.0%</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5.2%</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967895330"/>
                  </a:ext>
                </a:extLst>
              </a:tr>
              <a:tr h="594360">
                <a:tc>
                  <a:txBody>
                    <a:bodyPr/>
                    <a:lstStyle/>
                    <a:p>
                      <a:pPr algn="ctr" fontAlgn="ctr"/>
                      <a:r>
                        <a:rPr lang="en-US" sz="1600" b="0" i="0" u="none" strike="noStrike">
                          <a:solidFill>
                            <a:srgbClr val="3A3838"/>
                          </a:solidFill>
                          <a:effectLst/>
                          <a:latin typeface="Gilroy" panose="00000500000000000000"/>
                        </a:rPr>
                        <a:t>Single Property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&lt;15.0%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3.0%</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4.4%</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3.2%</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4.7%</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395886578"/>
                  </a:ext>
                </a:extLst>
              </a:tr>
              <a:tr h="594360">
                <a:tc>
                  <a:txBody>
                    <a:bodyPr/>
                    <a:lstStyle/>
                    <a:p>
                      <a:pPr algn="ctr" fontAlgn="ctr"/>
                      <a:r>
                        <a:rPr lang="en-US" sz="1600" b="0" i="0" u="none" strike="noStrike">
                          <a:solidFill>
                            <a:srgbClr val="3A3838"/>
                          </a:solidFill>
                          <a:effectLst/>
                          <a:latin typeface="Gilroy" panose="00000500000000000000"/>
                        </a:rPr>
                        <a:t>MSA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solidFill>
                      <a:srgbClr val="F2F2F2"/>
                    </a:solidFill>
                  </a:tcPr>
                </a:tc>
                <a:tc>
                  <a:txBody>
                    <a:bodyPr/>
                    <a:lstStyle/>
                    <a:p>
                      <a:pPr algn="ctr" fontAlgn="ctr"/>
                      <a:r>
                        <a:rPr lang="en-US" sz="1600" b="0" i="1" u="none" strike="noStrike">
                          <a:solidFill>
                            <a:srgbClr val="000000"/>
                          </a:solidFill>
                          <a:effectLst/>
                          <a:latin typeface="Gilroy" panose="00000500000000000000"/>
                        </a:rPr>
                        <a:t>&lt;30.0%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bg1"/>
                    </a:solidFill>
                  </a:tcPr>
                </a:tc>
                <a:tc>
                  <a:txBody>
                    <a:bodyPr/>
                    <a:lstStyle/>
                    <a:p>
                      <a:pPr marL="0" indent="0" algn="ctr" fontAlgn="ctr">
                        <a:buNone/>
                      </a:pPr>
                      <a:r>
                        <a:rPr lang="en-US" sz="1600" b="1" i="0" u="none" strike="noStrike">
                          <a:solidFill>
                            <a:srgbClr val="000000"/>
                          </a:solidFill>
                          <a:effectLst/>
                          <a:latin typeface="Gilroy" panose="00000500000000000000"/>
                        </a:rPr>
                        <a:t>17.0%</a:t>
                      </a:r>
                    </a:p>
                  </a:txBody>
                  <a:tcPr marL="7620" marR="7620" marT="7620" marB="0" anchor="ctr">
                    <a:lnL w="12700" cap="flat" cmpd="sng" algn="ctr">
                      <a:solidFill>
                        <a:schemeClr val="tx1"/>
                      </a:solidFill>
                      <a:prstDash val="solid"/>
                      <a:round/>
                      <a:headEnd type="none" w="med" len="med"/>
                      <a:tailEnd type="none" w="med" len="med"/>
                    </a:lnL>
                    <a:lnR>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indent="0" algn="ctr" fontAlgn="ctr">
                        <a:buNone/>
                      </a:pPr>
                      <a:r>
                        <a:rPr lang="en-US" sz="1600" b="1" i="0" u="none" strike="noStrike">
                          <a:solidFill>
                            <a:srgbClr val="000000"/>
                          </a:solidFill>
                          <a:effectLst/>
                          <a:latin typeface="Gilroy" panose="00000500000000000000"/>
                        </a:rPr>
                        <a:t>18.8%</a:t>
                      </a:r>
                    </a:p>
                  </a:txBody>
                  <a:tcPr marL="7620" marR="7620" marT="7620" marB="0" anchor="ctr">
                    <a:lnL>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marL="0" lvl="0" indent="0" algn="ctr">
                        <a:buNone/>
                      </a:pPr>
                      <a:r>
                        <a:rPr lang="en-US" sz="1600" b="1" i="0" u="none" strike="noStrike">
                          <a:solidFill>
                            <a:srgbClr val="000000"/>
                          </a:solidFill>
                          <a:effectLst/>
                          <a:latin typeface="Gilroy" panose="00000500000000000000"/>
                        </a:rPr>
                        <a:t>18.1%</a:t>
                      </a:r>
                    </a:p>
                  </a:txBody>
                  <a:tcPr marL="7620" marR="7620" marT="7620" marB="0" anchor="ctr">
                    <a:lnL w="12700" cap="flat" cmpd="sng" algn="ctr">
                      <a:solidFill>
                        <a:schemeClr val="tx1"/>
                      </a:solidFill>
                      <a:prstDash val="solid"/>
                      <a:round/>
                      <a:headEnd type="none" w="med" len="med"/>
                      <a:tailEnd type="none" w="med" len="med"/>
                    </a:lnL>
                    <a:lnR w="0">
                      <a:noFill/>
                    </a:lnR>
                    <a:lnT w="0">
                      <a:noFill/>
                    </a:lnT>
                    <a:lnB w="0">
                      <a:noFill/>
                    </a:lnB>
                    <a:lnTlToBr w="0">
                      <a:noFill/>
                    </a:lnTlToBr>
                    <a:lnBlToTr w="0">
                      <a:noFill/>
                    </a:lnBlToTr>
                    <a:solidFill>
                      <a:srgbClr val="D1E8B2"/>
                    </a:solidFill>
                  </a:tcPr>
                </a:tc>
                <a:tc>
                  <a:txBody>
                    <a:bodyPr/>
                    <a:lstStyle/>
                    <a:p>
                      <a:pPr marL="0" indent="0" algn="ctr" fontAlgn="ctr">
                        <a:buNone/>
                      </a:pPr>
                      <a:r>
                        <a:rPr lang="en-US" sz="1600" b="1" i="0" u="none" strike="noStrike">
                          <a:solidFill>
                            <a:srgbClr val="000000"/>
                          </a:solidFill>
                          <a:effectLst/>
                          <a:latin typeface="Gilroy" panose="00000500000000000000"/>
                        </a:rPr>
                        <a:t>20.2%</a:t>
                      </a:r>
                    </a:p>
                  </a:txBody>
                  <a:tcPr marL="7620" marR="7620" marT="7620" marB="0" anchor="ctr">
                    <a:lnL w="0" cap="flat" cmpd="sng" algn="ctr">
                      <a:noFill/>
                      <a:prstDash val="sysDash"/>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72568828"/>
                  </a:ext>
                </a:extLst>
              </a:tr>
            </a:tbl>
          </a:graphicData>
        </a:graphic>
      </p:graphicFrame>
      <p:sp>
        <p:nvSpPr>
          <p:cNvPr id="10" name="TextBox 9">
            <a:extLst>
              <a:ext uri="{FF2B5EF4-FFF2-40B4-BE49-F238E27FC236}">
                <a16:creationId xmlns:a16="http://schemas.microsoft.com/office/drawing/2014/main" id="{39F9E0D2-F35A-1C2A-A78C-C9434D7F2388}"/>
              </a:ext>
            </a:extLst>
          </p:cNvPr>
          <p:cNvSpPr txBox="1"/>
          <p:nvPr/>
        </p:nvSpPr>
        <p:spPr>
          <a:xfrm>
            <a:off x="762553" y="6429715"/>
            <a:ext cx="10417511" cy="400110"/>
          </a:xfrm>
          <a:prstGeom prst="rect">
            <a:avLst/>
          </a:prstGeom>
          <a:noFill/>
        </p:spPr>
        <p:txBody>
          <a:bodyPr wrap="square" numCol="2">
            <a:spAutoFit/>
          </a:bodyPr>
          <a:lstStyle/>
          <a:p>
            <a:pPr marL="228600" indent="-228600">
              <a:buFont typeface="+mj-lt"/>
              <a:buAutoNum type="arabicPeriod"/>
            </a:pPr>
            <a:r>
              <a:rPr lang="en-US" sz="1000">
                <a:solidFill>
                  <a:schemeClr val="dk1"/>
                </a:solidFill>
                <a:latin typeface="Gilroy" panose="00000500000000000000" pitchFamily="50" charset="0"/>
              </a:rPr>
              <a:t>Removes vacant properties with negative T12 NOI from the credit facility pool.  </a:t>
            </a:r>
          </a:p>
          <a:p>
            <a:pPr marL="228600" indent="-228600">
              <a:buFont typeface="+mj-lt"/>
              <a:buAutoNum type="arabicPeriod"/>
            </a:pPr>
            <a:r>
              <a:rPr lang="en-US" sz="1000">
                <a:solidFill>
                  <a:schemeClr val="dk1"/>
                </a:solidFill>
                <a:latin typeface="Gilroy" panose="00000500000000000000" pitchFamily="50" charset="0"/>
              </a:rPr>
              <a:t>Uses T12 NOI as of Q2 2025.</a:t>
            </a:r>
          </a:p>
          <a:p>
            <a:pPr marL="228600" indent="-228600">
              <a:buFont typeface="+mj-lt"/>
              <a:buAutoNum type="arabicPeriod"/>
            </a:pPr>
            <a:r>
              <a:rPr lang="en-US" sz="1000">
                <a:solidFill>
                  <a:schemeClr val="dk1"/>
                </a:solidFill>
                <a:latin typeface="Gilroy" panose="00000500000000000000" pitchFamily="50" charset="0"/>
              </a:rPr>
              <a:t>Uses the 12/31/2024 FMV for same store assets plus the estimated purchase prices of identified future acquisitions and less estimated sale prices of identified future dispositions </a:t>
            </a:r>
          </a:p>
        </p:txBody>
      </p:sp>
    </p:spTree>
    <p:extLst>
      <p:ext uri="{BB962C8B-B14F-4D97-AF65-F5344CB8AC3E}">
        <p14:creationId xmlns:p14="http://schemas.microsoft.com/office/powerpoint/2010/main" val="23879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347AE-4D26-72B2-79B2-19E9530DFEF2}"/>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BB2BED7-58EB-211F-495B-7EB5E08087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1" name="think-cell data - do not delete" hidden="1">
                        <a:extLst>
                          <a:ext uri="{FF2B5EF4-FFF2-40B4-BE49-F238E27FC236}">
                            <a16:creationId xmlns:a16="http://schemas.microsoft.com/office/drawing/2014/main" id="{ABB2BED7-58EB-211F-495B-7EB5E08087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44391043-BE0B-9F79-93BF-7BC58DB1B0B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D69607-CBA8-741C-BB23-76DA6C7FCD5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6EAB71-B84E-B190-E848-9E99D7B5281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8288BF-8076-9170-A915-7F45B9BE1E5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FECA21-2E8A-0CF4-FB0C-DB938EBC24A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7C04D5-C65C-86F6-6AC0-08793BD19A4A}"/>
              </a:ext>
            </a:extLst>
          </p:cNvPr>
          <p:cNvSpPr>
            <a:spLocks noGrp="1"/>
          </p:cNvSpPr>
          <p:nvPr>
            <p:ph type="title"/>
          </p:nvPr>
        </p:nvSpPr>
        <p:spPr/>
        <p:txBody>
          <a:bodyPr vert="horz">
            <a:normAutofit/>
          </a:bodyPr>
          <a:lstStyle/>
          <a:p>
            <a:pPr algn="l" rtl="0"/>
            <a:r>
              <a:rPr lang="en-US"/>
              <a:t>Executive Summary </a:t>
            </a:r>
            <a:r>
              <a:rPr lang="en-US" b="0"/>
              <a:t>| Financial Overview</a:t>
            </a:r>
          </a:p>
        </p:txBody>
      </p:sp>
      <p:sp>
        <p:nvSpPr>
          <p:cNvPr id="4" name="Content Placeholder 3">
            <a:extLst>
              <a:ext uri="{FF2B5EF4-FFF2-40B4-BE49-F238E27FC236}">
                <a16:creationId xmlns:a16="http://schemas.microsoft.com/office/drawing/2014/main" id="{5358BBEC-F608-1C7A-E2C1-CE1895804031}"/>
              </a:ext>
            </a:extLst>
          </p:cNvPr>
          <p:cNvSpPr>
            <a:spLocks noGrp="1"/>
          </p:cNvSpPr>
          <p:nvPr>
            <p:ph idx="1"/>
          </p:nvPr>
        </p:nvSpPr>
        <p:spPr>
          <a:xfrm>
            <a:off x="760476" y="1204892"/>
            <a:ext cx="10671048" cy="5303520"/>
          </a:xfrm>
        </p:spPr>
        <p:txBody>
          <a:bodyPr anchor="ctr">
            <a:noAutofit/>
          </a:bodyPr>
          <a:lstStyle/>
          <a:p>
            <a:pPr algn="l" rtl="0">
              <a:spcBef>
                <a:spcPts val="400"/>
              </a:spcBef>
            </a:pPr>
            <a:r>
              <a:rPr lang="en-US" sz="1600" b="1">
                <a:solidFill>
                  <a:srgbClr val="374151"/>
                </a:solidFill>
                <a:latin typeface="Gilroy" panose="00000500000000000000"/>
              </a:rPr>
              <a:t>Financing &amp; Leverage:</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Cash basis effective </a:t>
            </a:r>
            <a:r>
              <a:rPr lang="en-US" sz="1400" b="1">
                <a:solidFill>
                  <a:srgbClr val="374151"/>
                </a:solidFill>
                <a:latin typeface="Gilroy" panose="00000500000000000000"/>
              </a:rPr>
              <a:t>interest rate was 5.81% excluding the subline </a:t>
            </a:r>
            <a:r>
              <a:rPr lang="en-US" sz="1400">
                <a:solidFill>
                  <a:srgbClr val="374151"/>
                </a:solidFill>
                <a:latin typeface="Gilroy" panose="00000500000000000000"/>
              </a:rPr>
              <a:t>and 5.92% including the subline</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The </a:t>
            </a:r>
            <a:r>
              <a:rPr lang="en-US" sz="1400" b="1">
                <a:solidFill>
                  <a:srgbClr val="374151"/>
                </a:solidFill>
                <a:latin typeface="Gilroy" panose="00000500000000000000"/>
              </a:rPr>
              <a:t>economical effective interest rate in Q4 was 6.59% excluding the subline </a:t>
            </a:r>
            <a:r>
              <a:rPr lang="en-US" sz="1400">
                <a:solidFill>
                  <a:srgbClr val="374151"/>
                </a:solidFill>
                <a:latin typeface="Gilroy" panose="00000500000000000000"/>
              </a:rPr>
              <a:t>and 6.58% including the subline. This factors in the impact of unused fees, cap amortization, and financing costs amortization</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The </a:t>
            </a:r>
            <a:r>
              <a:rPr lang="en-US" sz="1400" b="1">
                <a:solidFill>
                  <a:srgbClr val="374151"/>
                </a:solidFill>
                <a:latin typeface="Gilroy" panose="00000500000000000000"/>
              </a:rPr>
              <a:t>outstanding debt as of the end of Q4 was $663M, </a:t>
            </a:r>
            <a:r>
              <a:rPr lang="en-US" sz="1400">
                <a:solidFill>
                  <a:srgbClr val="374151"/>
                </a:solidFill>
                <a:latin typeface="Gilroy" panose="00000500000000000000"/>
              </a:rPr>
              <a:t>spread across $248M credit facility, $150M subline, $94.5M Apollo, $90M NYL, and  $81.5M BX. </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The overall weighted avg. LTC for Q1-25 (including the subline) stands at 58%. </a:t>
            </a:r>
            <a:r>
              <a:rPr lang="en-US" sz="1400" b="1">
                <a:solidFill>
                  <a:srgbClr val="374151"/>
                </a:solidFill>
                <a:latin typeface="Gilroy" panose="00000500000000000000"/>
              </a:rPr>
              <a:t>Excluding the subline, the weighted average LTC was 46%</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There are </a:t>
            </a:r>
            <a:r>
              <a:rPr lang="en-US" sz="1400" b="1">
                <a:solidFill>
                  <a:srgbClr val="374151"/>
                </a:solidFill>
                <a:latin typeface="Gilroy" panose="00000500000000000000"/>
              </a:rPr>
              <a:t>6 properties (not including development deals) outside of the pool</a:t>
            </a:r>
            <a:r>
              <a:rPr lang="en-US" sz="1400">
                <a:solidFill>
                  <a:srgbClr val="374151"/>
                </a:solidFill>
                <a:latin typeface="Gilroy" panose="00000500000000000000"/>
              </a:rPr>
              <a:t> due to vacancies,</a:t>
            </a:r>
            <a:r>
              <a:rPr lang="en-US" sz="1400" b="1">
                <a:solidFill>
                  <a:srgbClr val="374151"/>
                </a:solidFill>
                <a:latin typeface="Gilroy" panose="00000500000000000000"/>
              </a:rPr>
              <a:t> </a:t>
            </a:r>
            <a:r>
              <a:rPr lang="en-US" sz="1400">
                <a:solidFill>
                  <a:srgbClr val="374151"/>
                </a:solidFill>
                <a:latin typeface="Gilroy" panose="00000500000000000000"/>
              </a:rPr>
              <a:t>totaling $38M Total Cost. </a:t>
            </a:r>
          </a:p>
          <a:p>
            <a:pPr marL="628650" lvl="1" indent="-342900" algn="l" rtl="0">
              <a:spcBef>
                <a:spcPts val="400"/>
              </a:spcBef>
              <a:buFont typeface="Arial" panose="020B0604020202020204" pitchFamily="34" charset="0"/>
              <a:buChar char="•"/>
            </a:pPr>
            <a:r>
              <a:rPr lang="en-US" sz="1400">
                <a:solidFill>
                  <a:srgbClr val="374151"/>
                </a:solidFill>
                <a:latin typeface="Gilroy" panose="00000500000000000000"/>
              </a:rPr>
              <a:t>The Fund is </a:t>
            </a:r>
            <a:r>
              <a:rPr lang="en-US" sz="1400" b="1">
                <a:solidFill>
                  <a:srgbClr val="374151"/>
                </a:solidFill>
                <a:latin typeface="Gilroy" panose="00000500000000000000"/>
              </a:rPr>
              <a:t>working on a CMBS refi </a:t>
            </a:r>
            <a:r>
              <a:rPr lang="en-US" sz="1400">
                <a:solidFill>
                  <a:srgbClr val="374151"/>
                </a:solidFill>
                <a:latin typeface="Gilroy" panose="00000500000000000000"/>
              </a:rPr>
              <a:t>for a pool of 47 properties expected to generate $340M-$370M in loan proceeds.</a:t>
            </a:r>
          </a:p>
          <a:p>
            <a:pPr algn="l" rtl="0">
              <a:spcBef>
                <a:spcPts val="4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Sources &amp; Uses:</a:t>
            </a:r>
          </a:p>
          <a:p>
            <a:pPr marL="571500" lvl="1" indent="-285750">
              <a:buFont typeface="Arial" panose="020B0604020202020204" pitchFamily="34" charset="0"/>
              <a:buChar char="•"/>
            </a:pPr>
            <a:r>
              <a:rPr lang="en-US" sz="1400">
                <a:solidFill>
                  <a:srgbClr val="374151"/>
                </a:solidFill>
                <a:latin typeface="Gilroy" panose="00000500000000000000"/>
              </a:rPr>
              <a:t>As of the end of Q1 2025, the fund has acquired </a:t>
            </a:r>
            <a:r>
              <a:rPr lang="en-US" sz="1400" b="1">
                <a:solidFill>
                  <a:srgbClr val="374151"/>
                </a:solidFill>
                <a:latin typeface="Gilroy" panose="00000500000000000000"/>
              </a:rPr>
              <a:t>$1,197M Total Cost (including land) and spent $35M on </a:t>
            </a:r>
            <a:r>
              <a:rPr lang="en-US" sz="1400" b="1" err="1">
                <a:solidFill>
                  <a:srgbClr val="374151"/>
                </a:solidFill>
                <a:latin typeface="Gilroy" panose="00000500000000000000"/>
              </a:rPr>
              <a:t>CapEx</a:t>
            </a:r>
            <a:r>
              <a:rPr lang="en-US" sz="1400" b="1">
                <a:solidFill>
                  <a:srgbClr val="374151"/>
                </a:solidFill>
                <a:latin typeface="Gilroy" panose="00000500000000000000"/>
              </a:rPr>
              <a:t> for operating and development properties &amp; $32M on other uses</a:t>
            </a:r>
          </a:p>
          <a:p>
            <a:pPr marL="571500" lvl="1" indent="-285750">
              <a:buFont typeface="Arial" panose="020B0604020202020204" pitchFamily="34" charset="0"/>
              <a:buChar char="•"/>
            </a:pPr>
            <a:r>
              <a:rPr lang="en-US" sz="1400">
                <a:solidFill>
                  <a:srgbClr val="374151"/>
                </a:solidFill>
                <a:latin typeface="Gilroy" panose="00000500000000000000"/>
              </a:rPr>
              <a:t>The $32M other uses include, but are not limited to, origination fees, hedging costs, and financing the surplus of expenses over revenue (i.e., J-Curve).</a:t>
            </a:r>
          </a:p>
          <a:p>
            <a:pPr marL="571500" lvl="1" indent="-285750">
              <a:buFont typeface="Arial" panose="020B0604020202020204" pitchFamily="34" charset="0"/>
              <a:buChar char="•"/>
            </a:pPr>
            <a:r>
              <a:rPr lang="en-US" sz="1400">
                <a:solidFill>
                  <a:srgbClr val="374151"/>
                </a:solidFill>
                <a:latin typeface="Gilroy" panose="00000500000000000000"/>
              </a:rPr>
              <a:t>These uses were financed through </a:t>
            </a:r>
            <a:r>
              <a:rPr lang="en-US" sz="1400" b="1">
                <a:solidFill>
                  <a:srgbClr val="374151"/>
                </a:solidFill>
                <a:latin typeface="Gilroy" panose="00000500000000000000"/>
              </a:rPr>
              <a:t>$597M in equity calls </a:t>
            </a:r>
            <a:r>
              <a:rPr lang="en-US" sz="1400">
                <a:solidFill>
                  <a:srgbClr val="374151"/>
                </a:solidFill>
                <a:latin typeface="Gilroy" panose="00000500000000000000"/>
              </a:rPr>
              <a:t>(out of a total $916M, including MS JV) and </a:t>
            </a:r>
            <a:r>
              <a:rPr lang="en-US" sz="1400" b="1">
                <a:solidFill>
                  <a:srgbClr val="374151"/>
                </a:solidFill>
                <a:latin typeface="Gilroy" panose="00000500000000000000"/>
              </a:rPr>
              <a:t>$664M in debt</a:t>
            </a:r>
            <a:r>
              <a:rPr lang="en-US" sz="1400">
                <a:solidFill>
                  <a:srgbClr val="374151"/>
                </a:solidFill>
                <a:latin typeface="Gilroy" panose="00000500000000000000"/>
              </a:rPr>
              <a:t>.</a:t>
            </a:r>
          </a:p>
          <a:p>
            <a:pPr marL="571500" lvl="1" indent="-285750">
              <a:buFont typeface="Arial" panose="020B0604020202020204" pitchFamily="34" charset="0"/>
              <a:buChar char="•"/>
            </a:pPr>
            <a:r>
              <a:rPr lang="en-US" sz="1400">
                <a:solidFill>
                  <a:srgbClr val="374151"/>
                </a:solidFill>
                <a:latin typeface="Gilroy" panose="00000500000000000000"/>
              </a:rPr>
              <a:t>The Fund currently has enough debt availability under the credit facility to </a:t>
            </a:r>
            <a:r>
              <a:rPr lang="en-US" sz="1400" b="1">
                <a:solidFill>
                  <a:srgbClr val="374151"/>
                </a:solidFill>
                <a:latin typeface="Gilroy" panose="00000500000000000000"/>
              </a:rPr>
              <a:t>support ~$130M of additional deals </a:t>
            </a:r>
            <a:r>
              <a:rPr lang="en-US" sz="1400">
                <a:solidFill>
                  <a:srgbClr val="374151"/>
                </a:solidFill>
                <a:latin typeface="Gilroy" panose="00000500000000000000"/>
              </a:rPr>
              <a:t>before requiring the next capital call. These debt proceeds will be used for identified pipeline until a capital call is required. Upon the next capital call, the Fund will be required to repay a portion of the Subline.</a:t>
            </a:r>
          </a:p>
          <a:p>
            <a:pPr marL="571500" lvl="1" indent="-285750">
              <a:buFont typeface="Arial" panose="020B0604020202020204" pitchFamily="34" charset="0"/>
              <a:buChar char="•"/>
            </a:pPr>
            <a:r>
              <a:rPr lang="en-US" sz="1400">
                <a:solidFill>
                  <a:srgbClr val="374151"/>
                </a:solidFill>
                <a:latin typeface="Gilroy" panose="00000500000000000000"/>
              </a:rPr>
              <a:t>The next </a:t>
            </a:r>
            <a:r>
              <a:rPr lang="en-US" sz="1400" b="1">
                <a:solidFill>
                  <a:srgbClr val="374151"/>
                </a:solidFill>
                <a:latin typeface="Gilroy" panose="00000500000000000000"/>
              </a:rPr>
              <a:t>capital call of $274M will be executed in June </a:t>
            </a:r>
            <a:r>
              <a:rPr lang="en-US" sz="1400">
                <a:solidFill>
                  <a:srgbClr val="374151"/>
                </a:solidFill>
                <a:latin typeface="Gilroy" panose="00000500000000000000"/>
              </a:rPr>
              <a:t>which will help the fund acquire Maple Tree portfolio which is $330M.</a:t>
            </a:r>
            <a:endParaRPr lang="en-US" sz="1400" b="1">
              <a:solidFill>
                <a:srgbClr val="374151"/>
              </a:solidFill>
              <a:latin typeface="Gilroy" panose="00000500000000000000"/>
            </a:endParaRPr>
          </a:p>
        </p:txBody>
      </p:sp>
    </p:spTree>
    <p:extLst>
      <p:ext uri="{BB962C8B-B14F-4D97-AF65-F5344CB8AC3E}">
        <p14:creationId xmlns:p14="http://schemas.microsoft.com/office/powerpoint/2010/main" val="1612620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E9A958-CF4A-6313-47BB-3C3364F65F0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F2B7F9-3676-FAAE-1B13-F51E921EBF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A4F2B7F9-3676-FAAE-1B13-F51E921EBFC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F517FCA-19D6-9AD7-9636-C7762EB9A197}"/>
              </a:ext>
            </a:extLst>
          </p:cNvPr>
          <p:cNvSpPr>
            <a:spLocks noGrp="1"/>
          </p:cNvSpPr>
          <p:nvPr>
            <p:ph type="title"/>
          </p:nvPr>
        </p:nvSpPr>
        <p:spPr/>
        <p:txBody>
          <a:bodyPr vert="horz"/>
          <a:lstStyle/>
          <a:p>
            <a:r>
              <a:rPr lang="en-US"/>
              <a:t>Fund Hypothetical Performance Forecast </a:t>
            </a:r>
            <a:r>
              <a:rPr lang="en-US" b="0"/>
              <a:t>| Sources &amp; Uses</a:t>
            </a:r>
          </a:p>
        </p:txBody>
      </p:sp>
      <p:graphicFrame>
        <p:nvGraphicFramePr>
          <p:cNvPr id="10" name="Table 3">
            <a:extLst>
              <a:ext uri="{FF2B5EF4-FFF2-40B4-BE49-F238E27FC236}">
                <a16:creationId xmlns:a16="http://schemas.microsoft.com/office/drawing/2014/main" id="{B44660C0-834D-6B18-820E-0A60840A5C27}"/>
              </a:ext>
            </a:extLst>
          </p:cNvPr>
          <p:cNvGraphicFramePr>
            <a:graphicFrameLocks noGrp="1"/>
          </p:cNvGraphicFramePr>
          <p:nvPr/>
        </p:nvGraphicFramePr>
        <p:xfrm>
          <a:off x="760476" y="1109901"/>
          <a:ext cx="10671048" cy="5382768"/>
        </p:xfrm>
        <a:graphic>
          <a:graphicData uri="http://schemas.openxmlformats.org/drawingml/2006/table">
            <a:tbl>
              <a:tblPr firstRow="1" bandRow="1">
                <a:tableStyleId>{5C22544A-7EE6-4342-B048-85BDC9FD1C3A}</a:tableStyleId>
              </a:tblPr>
              <a:tblGrid>
                <a:gridCol w="889030">
                  <a:extLst>
                    <a:ext uri="{9D8B030D-6E8A-4147-A177-3AD203B41FA5}">
                      <a16:colId xmlns:a16="http://schemas.microsoft.com/office/drawing/2014/main" val="3089530397"/>
                    </a:ext>
                  </a:extLst>
                </a:gridCol>
                <a:gridCol w="2375378">
                  <a:extLst>
                    <a:ext uri="{9D8B030D-6E8A-4147-A177-3AD203B41FA5}">
                      <a16:colId xmlns:a16="http://schemas.microsoft.com/office/drawing/2014/main" val="665732737"/>
                    </a:ext>
                  </a:extLst>
                </a:gridCol>
                <a:gridCol w="2468880">
                  <a:extLst>
                    <a:ext uri="{9D8B030D-6E8A-4147-A177-3AD203B41FA5}">
                      <a16:colId xmlns:a16="http://schemas.microsoft.com/office/drawing/2014/main" val="46994448"/>
                    </a:ext>
                  </a:extLst>
                </a:gridCol>
                <a:gridCol w="2468880">
                  <a:extLst>
                    <a:ext uri="{9D8B030D-6E8A-4147-A177-3AD203B41FA5}">
                      <a16:colId xmlns:a16="http://schemas.microsoft.com/office/drawing/2014/main" val="1576338659"/>
                    </a:ext>
                  </a:extLst>
                </a:gridCol>
                <a:gridCol w="2468880">
                  <a:extLst>
                    <a:ext uri="{9D8B030D-6E8A-4147-A177-3AD203B41FA5}">
                      <a16:colId xmlns:a16="http://schemas.microsoft.com/office/drawing/2014/main" val="4125962772"/>
                    </a:ext>
                  </a:extLst>
                </a:gridCol>
              </a:tblGrid>
              <a:tr h="205378">
                <a:tc gridSpan="2">
                  <a:txBody>
                    <a:bodyPr/>
                    <a:lstStyle/>
                    <a:p>
                      <a:pPr algn="l">
                        <a:spcAft>
                          <a:spcPts val="600"/>
                        </a:spcAft>
                      </a:pPr>
                      <a:r>
                        <a:rPr lang="en-US" sz="1400" b="1">
                          <a:solidFill>
                            <a:schemeClr val="bg1"/>
                          </a:solidFill>
                          <a:latin typeface="Gilroy" panose="00000500000000000000"/>
                        </a:rPr>
                        <a:t>Source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lang="en-US"/>
                    </a:p>
                  </a:txBody>
                  <a:tcPr/>
                </a:tc>
                <a:tc>
                  <a:txBody>
                    <a:bodyPr/>
                    <a:lstStyle/>
                    <a:p>
                      <a:pPr algn="ctr">
                        <a:spcAft>
                          <a:spcPts val="600"/>
                        </a:spcAft>
                      </a:pPr>
                      <a:r>
                        <a:rPr lang="en-US" sz="1400" b="1">
                          <a:solidFill>
                            <a:schemeClr val="bg1"/>
                          </a:solidFill>
                          <a:latin typeface="Gilroy" panose="00000500000000000000"/>
                        </a:rPr>
                        <a:t>3/31 Model Forecast</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spcAft>
                          <a:spcPts val="600"/>
                        </a:spcAft>
                      </a:pPr>
                      <a:r>
                        <a:rPr lang="en-US" sz="1400" b="1">
                          <a:solidFill>
                            <a:schemeClr val="bg1"/>
                          </a:solidFill>
                          <a:latin typeface="Gilroy" panose="00000500000000000000"/>
                        </a:rPr>
                        <a:t>After Mapletree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b="1">
                          <a:solidFill>
                            <a:schemeClr val="bg1"/>
                          </a:solidFill>
                          <a:latin typeface="Gilroy" panose="00000500000000000000"/>
                        </a:rPr>
                        <a:t>After Refi</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623720773"/>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Total Cost</a:t>
                      </a:r>
                      <a:r>
                        <a:rPr lang="en-US" sz="1400" b="1" i="0" u="none" strike="noStrike" baseline="30000">
                          <a:solidFill>
                            <a:srgbClr val="000000"/>
                          </a:solidFill>
                          <a:effectLst/>
                          <a:latin typeface="Gilroy" panose="00000500000000000000"/>
                        </a:rPr>
                        <a:t>(1)</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$1,231M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$1,715M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$1,762M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426833"/>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Other Uses &amp; Cash</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$50M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$56M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51374776"/>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Total Uses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$1,276M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$1,765M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$1,818M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41013030"/>
                  </a:ext>
                </a:extLst>
              </a:tr>
              <a:tr h="205378">
                <a:tc gridSpan="2">
                  <a:txBody>
                    <a:bodyPr/>
                    <a:lstStyle/>
                    <a:p>
                      <a:pPr algn="l" fontAlgn="b">
                        <a:spcAft>
                          <a:spcPts val="600"/>
                        </a:spcAft>
                      </a:pPr>
                      <a:endParaRPr lang="en-US" sz="10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endParaRPr lang="en-US" sz="1000" b="1" i="0" u="none" strike="noStrike">
                        <a:solidFill>
                          <a:srgbClr val="000000"/>
                        </a:solidFill>
                        <a:effectLst/>
                        <a:latin typeface="Gilroy" panose="00000500000000000000"/>
                      </a:endParaRPr>
                    </a:p>
                  </a:txBody>
                  <a:tcPr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endParaRPr lang="en-US" sz="1000" b="1" i="0" u="none" strike="noStrike">
                        <a:solidFill>
                          <a:srgbClr val="000000"/>
                        </a:solidFill>
                        <a:effectLst/>
                        <a:latin typeface="Gilroy" panose="00000500000000000000"/>
                      </a:endParaRPr>
                    </a:p>
                  </a:txBody>
                  <a:tcPr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endParaRPr lang="en-US" sz="1000" b="1" i="0" u="none" strike="noStrike">
                        <a:solidFill>
                          <a:srgbClr val="000000"/>
                        </a:solidFill>
                        <a:effectLst/>
                        <a:latin typeface="Gilroy" panose="00000500000000000000"/>
                      </a:endParaRPr>
                    </a:p>
                  </a:txBody>
                  <a:tcPr marT="36576" marB="36576" anchor="ctr">
                    <a:lnL w="12700" cap="flat" cmpd="sng" algn="ctr">
                      <a:no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5558701"/>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Total Equity Called</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$595M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$869M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 typeface="Arial" panose="020B0604020202020204" pitchFamily="34" charset="0"/>
                        <a:buNone/>
                        <a:tabLst/>
                        <a:defRPr/>
                      </a:pPr>
                      <a:r>
                        <a:rPr lang="en-US" sz="1400" b="1" i="0" u="none" strike="noStrike">
                          <a:solidFill>
                            <a:srgbClr val="000000"/>
                          </a:solidFill>
                          <a:effectLst/>
                          <a:latin typeface="Gilroy" panose="00000500000000000000"/>
                        </a:rPr>
                        <a:t>$869M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52692589"/>
                  </a:ext>
                </a:extLst>
              </a:tr>
              <a:tr h="205378">
                <a:tc rowSpan="4">
                  <a:txBody>
                    <a:bodyPr/>
                    <a:lstStyle/>
                    <a:p>
                      <a:r>
                        <a:rPr lang="en-US" sz="1400" b="1">
                          <a:latin typeface="Gilroy" panose="00000500000000000000"/>
                        </a:rPr>
                        <a:t>Fixed </a:t>
                      </a:r>
                      <a:r>
                        <a:rPr lang="en-US" sz="1400" b="1" err="1">
                          <a:latin typeface="Gilroy" panose="00000500000000000000"/>
                        </a:rPr>
                        <a:t>Refis</a:t>
                      </a:r>
                      <a:endParaRPr lang="en-US" sz="1400" b="1">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Apollo </a:t>
                      </a:r>
                      <a:r>
                        <a:rPr lang="en-US" sz="1400" b="0" i="1" u="none" strike="noStrike">
                          <a:solidFill>
                            <a:srgbClr val="000000"/>
                          </a:solidFill>
                          <a:effectLst/>
                          <a:latin typeface="Gilroy" panose="00000500000000000000"/>
                        </a:rPr>
                        <a:t>(100% hedged)</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$94.5M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175317727"/>
                  </a:ext>
                </a:extLst>
              </a:tr>
              <a:tr h="205378">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NYL </a:t>
                      </a:r>
                      <a:r>
                        <a:rPr lang="en-US" sz="1400" b="0" i="1" u="none" strike="noStrike">
                          <a:solidFill>
                            <a:srgbClr val="000000"/>
                          </a:solidFill>
                          <a:effectLst/>
                          <a:latin typeface="Gilroy" panose="00000500000000000000"/>
                        </a:rPr>
                        <a:t>(100% hedged)</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11780351"/>
                  </a:ext>
                </a:extLst>
              </a:tr>
              <a:tr h="205378">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Blackstone </a:t>
                      </a:r>
                      <a:r>
                        <a:rPr lang="en-US" sz="1400" b="0" i="1" u="none" strike="noStrike">
                          <a:solidFill>
                            <a:srgbClr val="000000"/>
                          </a:solidFill>
                          <a:effectLst/>
                          <a:latin typeface="Gilroy" panose="00000500000000000000"/>
                        </a:rPr>
                        <a:t>(100% hedged)</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$81.5M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$81.5M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$81.5M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193284"/>
                  </a:ext>
                </a:extLst>
              </a:tr>
              <a:tr h="205378">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Subtotal</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4579153"/>
                  </a:ext>
                </a:extLst>
              </a:tr>
              <a:tr h="205378">
                <a:tc rowSpan="4">
                  <a:txBody>
                    <a:bodyPr/>
                    <a:lstStyle/>
                    <a:p>
                      <a:pPr algn="l" fontAlgn="b">
                        <a:spcAft>
                          <a:spcPts val="600"/>
                        </a:spcAft>
                      </a:pPr>
                      <a:r>
                        <a:rPr lang="en-US" sz="1400" b="1" i="0" u="none" strike="noStrike">
                          <a:solidFill>
                            <a:srgbClr val="000000"/>
                          </a:solidFill>
                          <a:effectLst/>
                          <a:latin typeface="Gilroy" panose="00000500000000000000"/>
                        </a:rPr>
                        <a:t>Credit Facility</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Term Loan </a:t>
                      </a:r>
                      <a:r>
                        <a:rPr lang="en-US" sz="1400" b="0" i="1" u="none" strike="noStrike">
                          <a:solidFill>
                            <a:srgbClr val="000000"/>
                          </a:solidFill>
                          <a:effectLst/>
                          <a:latin typeface="Gilroy" panose="00000500000000000000"/>
                        </a:rPr>
                        <a:t>(100% hedged)</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$175M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$175M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$175M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053247056"/>
                  </a:ext>
                </a:extLst>
              </a:tr>
              <a:tr h="205378">
                <a:tc vMerge="1">
                  <a:txBody>
                    <a:bodyPr/>
                    <a:lstStyle/>
                    <a:p>
                      <a:endParaRPr lang="en-US"/>
                    </a:p>
                  </a:txBody>
                  <a:tcPr/>
                </a:tc>
                <a:tc>
                  <a:txBody>
                    <a:bodyPr/>
                    <a:lstStyle/>
                    <a:p>
                      <a:pPr algn="l" fontAlgn="b">
                        <a:spcAft>
                          <a:spcPts val="600"/>
                        </a:spcAft>
                      </a:pPr>
                      <a:r>
                        <a:rPr lang="en-US" sz="1400" b="1" i="0" u="none" strike="noStrike">
                          <a:solidFill>
                            <a:srgbClr val="000000"/>
                          </a:solidFill>
                          <a:effectLst/>
                          <a:latin typeface="Gilroy" panose="00000500000000000000"/>
                        </a:rPr>
                        <a:t>Revolver </a:t>
                      </a:r>
                      <a:r>
                        <a:rPr lang="en-US" sz="1400" b="0" i="1" u="none" strike="noStrike">
                          <a:solidFill>
                            <a:srgbClr val="000000"/>
                          </a:solidFill>
                          <a:effectLst/>
                          <a:latin typeface="Gilroy" panose="00000500000000000000"/>
                        </a:rPr>
                        <a:t>($7M hedged)</a:t>
                      </a:r>
                      <a:endParaRPr lang="en-US" sz="1400" b="1" i="0" u="none" strike="noStrike">
                        <a:solidFill>
                          <a:srgbClr val="000000"/>
                        </a:solidFill>
                        <a:effectLst/>
                        <a:latin typeface="Gilroy" panose="00000500000000000000"/>
                      </a:endParaRP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$355M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$98M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383628761"/>
                  </a:ext>
                </a:extLst>
              </a:tr>
              <a:tr h="205378">
                <a:tc vMerge="1">
                  <a:txBody>
                    <a:bodyPr/>
                    <a:lstStyle/>
                    <a:p>
                      <a:pPr algn="l" fontAlgn="b">
                        <a:spcAft>
                          <a:spcPts val="600"/>
                        </a:spcAft>
                      </a:pPr>
                      <a:endParaRPr lang="en-US" sz="1400" b="1" i="0" u="none" strike="noStrike">
                        <a:solidFill>
                          <a:srgbClr val="000000"/>
                        </a:solidFill>
                        <a:effectLst/>
                        <a:latin typeface="Gilroy" panose="0000050000000000000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Bridge Loan</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$75M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0"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9618132"/>
                  </a:ext>
                </a:extLst>
              </a:tr>
              <a:tr h="205378">
                <a:tc vMerge="1">
                  <a:txBody>
                    <a:bodyPr/>
                    <a:lstStyle/>
                    <a:p>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b">
                        <a:spcAft>
                          <a:spcPts val="600"/>
                        </a:spcAft>
                      </a:pPr>
                      <a:r>
                        <a:rPr lang="en-US" sz="1400" b="1" i="0" u="none" strike="noStrike">
                          <a:solidFill>
                            <a:srgbClr val="000000"/>
                          </a:solidFill>
                          <a:effectLst/>
                          <a:latin typeface="Gilroy" panose="00000500000000000000"/>
                        </a:rPr>
                        <a:t>Subtotal</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$265M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$605M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$273M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62226449"/>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Development Loans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A8B"/>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AC1"/>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AC1"/>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$17M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AC1"/>
                    </a:solidFill>
                  </a:tcPr>
                </a:tc>
                <a:extLst>
                  <a:ext uri="{0D108BD9-81ED-4DB2-BD59-A6C34878D82A}">
                    <a16:rowId xmlns:a16="http://schemas.microsoft.com/office/drawing/2014/main" val="3304133876"/>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New Refi</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9EE2"/>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DCF4"/>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DCF4"/>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$370M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DCF4"/>
                    </a:solidFill>
                  </a:tcPr>
                </a:tc>
                <a:extLst>
                  <a:ext uri="{0D108BD9-81ED-4DB2-BD59-A6C34878D82A}">
                    <a16:rowId xmlns:a16="http://schemas.microsoft.com/office/drawing/2014/main" val="1513854851"/>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Subline</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$150M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$23M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34597067"/>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Total Debt</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$681M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$896M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$949M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07194967"/>
                  </a:ext>
                </a:extLst>
              </a:tr>
              <a:tr h="205378">
                <a:tc gridSpan="2">
                  <a:txBody>
                    <a:bodyPr/>
                    <a:lstStyle/>
                    <a:p>
                      <a:pPr algn="l" fontAlgn="b">
                        <a:spcAft>
                          <a:spcPts val="600"/>
                        </a:spcAft>
                      </a:pPr>
                      <a:r>
                        <a:rPr lang="en-US" sz="1400" b="1" i="0" u="none" strike="noStrike">
                          <a:solidFill>
                            <a:srgbClr val="000000"/>
                          </a:solidFill>
                          <a:effectLst/>
                          <a:latin typeface="Gilroy" panose="00000500000000000000"/>
                        </a:rPr>
                        <a:t>Total Sources</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$1,276M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$1,765M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eaLnBrk="1" fontAlgn="b" latinLnBrk="0" hangingPunct="1">
                        <a:lnSpc>
                          <a:spcPct val="100000"/>
                        </a:lnSpc>
                        <a:spcBef>
                          <a:spcPts val="0"/>
                        </a:spcBef>
                        <a:spcAft>
                          <a:spcPts val="600"/>
                        </a:spcAft>
                        <a:buClrTx/>
                        <a:buSzTx/>
                        <a:buFontTx/>
                        <a:buNone/>
                        <a:tabLst/>
                        <a:defRPr/>
                      </a:pPr>
                      <a:r>
                        <a:rPr lang="en-US" sz="1400" b="1" i="0" u="none" strike="noStrike">
                          <a:solidFill>
                            <a:srgbClr val="000000"/>
                          </a:solidFill>
                          <a:effectLst/>
                          <a:latin typeface="Gilroy" panose="00000500000000000000"/>
                        </a:rPr>
                        <a:t>$1,818M</a:t>
                      </a:r>
                    </a:p>
                  </a:txBody>
                  <a:tcPr marT="36576" marB="36576"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211907363"/>
                  </a:ext>
                </a:extLst>
              </a:tr>
            </a:tbl>
          </a:graphicData>
        </a:graphic>
      </p:graphicFrame>
      <p:sp>
        <p:nvSpPr>
          <p:cNvPr id="3" name="TextBox 2">
            <a:extLst>
              <a:ext uri="{FF2B5EF4-FFF2-40B4-BE49-F238E27FC236}">
                <a16:creationId xmlns:a16="http://schemas.microsoft.com/office/drawing/2014/main" id="{9934303C-AD00-46C0-A329-CCDBD879C7FE}"/>
              </a:ext>
            </a:extLst>
          </p:cNvPr>
          <p:cNvSpPr txBox="1"/>
          <p:nvPr/>
        </p:nvSpPr>
        <p:spPr>
          <a:xfrm>
            <a:off x="760476" y="6492669"/>
            <a:ext cx="10417511" cy="246221"/>
          </a:xfrm>
          <a:prstGeom prst="rect">
            <a:avLst/>
          </a:prstGeom>
          <a:noFill/>
        </p:spPr>
        <p:txBody>
          <a:bodyPr wrap="square" numCol="1">
            <a:spAutoFit/>
          </a:bodyPr>
          <a:lstStyle/>
          <a:p>
            <a:pPr marL="228600" indent="-228600">
              <a:buFont typeface="+mj-lt"/>
              <a:buAutoNum type="arabicPeriod"/>
            </a:pPr>
            <a:r>
              <a:rPr lang="en-US" sz="1000">
                <a:solidFill>
                  <a:schemeClr val="dk1"/>
                </a:solidFill>
                <a:latin typeface="Gilroy" panose="00000500000000000000" pitchFamily="50" charset="0"/>
              </a:rPr>
              <a:t>TC calculation uses actuals as of 12/31/2024 and forecasts going forward. The calculation also includes identified future acquisitions and dispositions. </a:t>
            </a:r>
          </a:p>
        </p:txBody>
      </p:sp>
    </p:spTree>
    <p:extLst>
      <p:ext uri="{BB962C8B-B14F-4D97-AF65-F5344CB8AC3E}">
        <p14:creationId xmlns:p14="http://schemas.microsoft.com/office/powerpoint/2010/main" val="4194970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F21F9D-8DF4-5A2A-9411-03ACAD3CDCC6}"/>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437013D-3418-B338-C656-8AEA977575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4437013D-3418-B338-C656-8AEA977575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2DB31BA-1586-0FAA-E568-0B77A6A2E6A9}"/>
              </a:ext>
            </a:extLst>
          </p:cNvPr>
          <p:cNvSpPr>
            <a:spLocks noGrp="1"/>
          </p:cNvSpPr>
          <p:nvPr>
            <p:ph type="title"/>
          </p:nvPr>
        </p:nvSpPr>
        <p:spPr>
          <a:xfrm>
            <a:off x="762000" y="546100"/>
            <a:ext cx="10072688" cy="685800"/>
          </a:xfrm>
        </p:spPr>
        <p:txBody>
          <a:bodyPr vert="horz">
            <a:normAutofit/>
          </a:bodyPr>
          <a:lstStyle/>
          <a:p>
            <a:r>
              <a:rPr lang="en-US"/>
              <a:t>Fund Hypothetical Performance Forecast </a:t>
            </a:r>
            <a:r>
              <a:rPr lang="en-US" b="0"/>
              <a:t>| Identified Acquisitions</a:t>
            </a:r>
          </a:p>
        </p:txBody>
      </p:sp>
      <p:graphicFrame>
        <p:nvGraphicFramePr>
          <p:cNvPr id="3" name="Table 2">
            <a:extLst>
              <a:ext uri="{FF2B5EF4-FFF2-40B4-BE49-F238E27FC236}">
                <a16:creationId xmlns:a16="http://schemas.microsoft.com/office/drawing/2014/main" id="{9559C5E0-1302-6EE2-1EE8-823DD4FB8573}"/>
              </a:ext>
            </a:extLst>
          </p:cNvPr>
          <p:cNvGraphicFramePr>
            <a:graphicFrameLocks noGrp="1"/>
          </p:cNvGraphicFramePr>
          <p:nvPr/>
        </p:nvGraphicFramePr>
        <p:xfrm>
          <a:off x="762000" y="2092022"/>
          <a:ext cx="6369655" cy="4175760"/>
        </p:xfrm>
        <a:graphic>
          <a:graphicData uri="http://schemas.openxmlformats.org/drawingml/2006/table">
            <a:tbl>
              <a:tblPr/>
              <a:tblGrid>
                <a:gridCol w="2894935">
                  <a:extLst>
                    <a:ext uri="{9D8B030D-6E8A-4147-A177-3AD203B41FA5}">
                      <a16:colId xmlns:a16="http://schemas.microsoft.com/office/drawing/2014/main" val="74985616"/>
                    </a:ext>
                  </a:extLst>
                </a:gridCol>
                <a:gridCol w="1005840">
                  <a:extLst>
                    <a:ext uri="{9D8B030D-6E8A-4147-A177-3AD203B41FA5}">
                      <a16:colId xmlns:a16="http://schemas.microsoft.com/office/drawing/2014/main" val="2397359608"/>
                    </a:ext>
                  </a:extLst>
                </a:gridCol>
                <a:gridCol w="1188720">
                  <a:extLst>
                    <a:ext uri="{9D8B030D-6E8A-4147-A177-3AD203B41FA5}">
                      <a16:colId xmlns:a16="http://schemas.microsoft.com/office/drawing/2014/main" val="2661885076"/>
                    </a:ext>
                  </a:extLst>
                </a:gridCol>
                <a:gridCol w="1280160">
                  <a:extLst>
                    <a:ext uri="{9D8B030D-6E8A-4147-A177-3AD203B41FA5}">
                      <a16:colId xmlns:a16="http://schemas.microsoft.com/office/drawing/2014/main" val="3706685814"/>
                    </a:ext>
                  </a:extLst>
                </a:gridCol>
              </a:tblGrid>
              <a:tr h="18288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Purchase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Acquisition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Inland Empire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242.2K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$63.6M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4/8/2025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157337"/>
                  </a:ext>
                </a:extLst>
              </a:tr>
              <a:tr h="182880">
                <a:tc>
                  <a:txBody>
                    <a:bodyPr/>
                    <a:lstStyle/>
                    <a:p>
                      <a:pPr lvl="1" algn="l" fontAlgn="b"/>
                      <a:r>
                        <a:rPr lang="en-US" sz="1100" b="0" i="1" u="none" strike="noStrike">
                          <a:solidFill>
                            <a:srgbClr val="000000"/>
                          </a:solidFill>
                          <a:effectLst/>
                          <a:latin typeface="Gilroy" panose="00000500000000000000"/>
                        </a:rPr>
                        <a:t>750 District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50.8K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4/14/2025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1961648"/>
                  </a:ext>
                </a:extLst>
              </a:tr>
              <a:tr h="182880">
                <a:tc>
                  <a:txBody>
                    <a:bodyPr/>
                    <a:lstStyle/>
                    <a:p>
                      <a:pPr lvl="1" algn="l" fontAlgn="b"/>
                      <a:r>
                        <a:rPr lang="en-US" sz="1100" b="0" i="1" u="none" strike="noStrike">
                          <a:solidFill>
                            <a:srgbClr val="000000"/>
                          </a:solidFill>
                          <a:effectLst/>
                          <a:latin typeface="Gilroy" panose="00000500000000000000"/>
                        </a:rPr>
                        <a:t>3801 Hawthorne Ct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194.4K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4/16/2025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2344329"/>
                  </a:ext>
                </a:extLst>
              </a:tr>
              <a:tr h="182880">
                <a:tc>
                  <a:txBody>
                    <a:bodyPr/>
                    <a:lstStyle/>
                    <a:p>
                      <a:pPr lvl="1" algn="l" fontAlgn="b"/>
                      <a:r>
                        <a:rPr lang="en-US" sz="1100" b="0" i="1" u="none" strike="noStrike">
                          <a:solidFill>
                            <a:srgbClr val="000000"/>
                          </a:solidFill>
                          <a:effectLst/>
                          <a:latin typeface="Gilroy" panose="00000500000000000000"/>
                        </a:rPr>
                        <a:t>6951 Alan Schwarzwalder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60.0K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8178125"/>
                  </a:ext>
                </a:extLst>
              </a:tr>
              <a:tr h="182880">
                <a:tc>
                  <a:txBody>
                    <a:bodyPr/>
                    <a:lstStyle/>
                    <a:p>
                      <a:pPr lvl="1" algn="l" fontAlgn="b"/>
                      <a:r>
                        <a:rPr lang="en-US" sz="1100" b="0" i="1" u="none" strike="noStrike">
                          <a:solidFill>
                            <a:srgbClr val="000000"/>
                          </a:solidFill>
                          <a:effectLst/>
                          <a:latin typeface="Gilroy" panose="00000500000000000000"/>
                        </a:rPr>
                        <a:t>411 Sinclair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57.1K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33706962"/>
                  </a:ext>
                </a:extLst>
              </a:tr>
              <a:tr h="182880">
                <a:tc>
                  <a:txBody>
                    <a:bodyPr/>
                    <a:lstStyle/>
                    <a:p>
                      <a:pPr lvl="1" algn="l" fontAlgn="b"/>
                      <a:r>
                        <a:rPr lang="en-US" sz="1100" b="0" i="1" u="none" strike="noStrike">
                          <a:solidFill>
                            <a:srgbClr val="000000"/>
                          </a:solidFill>
                          <a:effectLst/>
                          <a:latin typeface="Gilroy" panose="00000500000000000000"/>
                        </a:rPr>
                        <a:t>2405 S Shiloh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60.5K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$6.7M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8427030"/>
                  </a:ext>
                </a:extLst>
              </a:tr>
              <a:tr h="182880">
                <a:tc>
                  <a:txBody>
                    <a:bodyPr/>
                    <a:lstStyle/>
                    <a:p>
                      <a:pPr lvl="1" algn="l" fontAlgn="b"/>
                      <a:r>
                        <a:rPr lang="en-US" sz="1100" b="0" i="1" u="none" strike="noStrike">
                          <a:solidFill>
                            <a:srgbClr val="000000"/>
                          </a:solidFill>
                          <a:effectLst/>
                          <a:latin typeface="Gilroy" panose="00000500000000000000"/>
                        </a:rPr>
                        <a:t>Atlanta Hart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134.9K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$15.3M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5/14/2025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1100" b="0" i="1" u="none" strike="noStrike">
                          <a:solidFill>
                            <a:srgbClr val="000000"/>
                          </a:solidFill>
                          <a:effectLst/>
                          <a:latin typeface="Gilroy" panose="00000500000000000000"/>
                        </a:rPr>
                        <a:t>14550 58th St N</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40.5K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1100" b="0" i="1" u="none" strike="noStrike">
                          <a:solidFill>
                            <a:srgbClr val="000000"/>
                          </a:solidFill>
                          <a:effectLst/>
                          <a:latin typeface="Gilroy" panose="00000500000000000000"/>
                        </a:rPr>
                        <a:t>1500 Birchwood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lvl="1" algn="l" fontAlgn="b"/>
                      <a:r>
                        <a:rPr lang="en-US" sz="1100" b="0" i="1" u="none" strike="noStrike">
                          <a:solidFill>
                            <a:srgbClr val="000000"/>
                          </a:solidFill>
                          <a:effectLst/>
                          <a:latin typeface="Gilroy" panose="00000500000000000000"/>
                        </a:rPr>
                        <a:t>1299 </a:t>
                      </a:r>
                      <a:r>
                        <a:rPr lang="en-US" sz="1100" b="0" i="1" u="none" strike="noStrike" err="1">
                          <a:solidFill>
                            <a:srgbClr val="000000"/>
                          </a:solidFill>
                          <a:effectLst/>
                          <a:latin typeface="Gilroy" panose="00000500000000000000"/>
                        </a:rPr>
                        <a:t>Boltonfield</a:t>
                      </a:r>
                      <a:r>
                        <a:rPr lang="en-US" sz="1100" b="0" i="1" u="none" strike="noStrike">
                          <a:solidFill>
                            <a:srgbClr val="000000"/>
                          </a:solidFill>
                          <a:effectLst/>
                          <a:latin typeface="Gilroy" panose="00000500000000000000"/>
                        </a:rPr>
                        <a:t>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144.0K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9149978"/>
                  </a:ext>
                </a:extLst>
              </a:tr>
              <a:tr h="182880">
                <a:tc>
                  <a:txBody>
                    <a:bodyPr/>
                    <a:lstStyle/>
                    <a:p>
                      <a:pPr lvl="1" algn="l" fontAlgn="b"/>
                      <a:r>
                        <a:rPr lang="en-US" sz="1100" b="0" i="1" u="none" strike="noStrike">
                          <a:solidFill>
                            <a:srgbClr val="000000"/>
                          </a:solidFill>
                          <a:effectLst/>
                          <a:latin typeface="Gilroy" panose="00000500000000000000"/>
                        </a:rPr>
                        <a:t>625 Joyce Kilmer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25.4K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6/9/2025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1100" b="0" i="1" u="none" strike="noStrike">
                          <a:solidFill>
                            <a:srgbClr val="000000"/>
                          </a:solidFill>
                          <a:effectLst/>
                          <a:latin typeface="Gilroy" panose="00000500000000000000"/>
                        </a:rPr>
                        <a:t>Mapletree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1.78M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$331.0M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lvl="1" algn="l" fontAlgn="b"/>
                      <a:r>
                        <a:rPr lang="en-US" sz="1100" b="0" i="1" u="none" strike="noStrike">
                          <a:solidFill>
                            <a:srgbClr val="000000"/>
                          </a:solidFill>
                          <a:effectLst/>
                          <a:latin typeface="Gilroy" panose="00000500000000000000"/>
                        </a:rPr>
                        <a:t>935 Bronx River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36.0K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2 Eastmans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31.0K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$7.2M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4918976"/>
                  </a:ext>
                </a:extLst>
              </a:tr>
              <a:tr h="182880">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2.87M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$492.5M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bl>
          </a:graphicData>
        </a:graphic>
      </p:graphicFrame>
      <p:graphicFrame>
        <p:nvGraphicFramePr>
          <p:cNvPr id="5" name="Table 4">
            <a:extLst>
              <a:ext uri="{FF2B5EF4-FFF2-40B4-BE49-F238E27FC236}">
                <a16:creationId xmlns:a16="http://schemas.microsoft.com/office/drawing/2014/main" id="{7D2546E3-B91D-51F6-70CF-8D65979631BE}"/>
              </a:ext>
            </a:extLst>
          </p:cNvPr>
          <p:cNvGraphicFramePr>
            <a:graphicFrameLocks noGrp="1"/>
          </p:cNvGraphicFramePr>
          <p:nvPr/>
        </p:nvGraphicFramePr>
        <p:xfrm>
          <a:off x="8711407" y="2627803"/>
          <a:ext cx="2439987" cy="1371600"/>
        </p:xfrm>
        <a:graphic>
          <a:graphicData uri="http://schemas.openxmlformats.org/drawingml/2006/table">
            <a:tbl>
              <a:tblPr/>
              <a:tblGrid>
                <a:gridCol w="834957">
                  <a:extLst>
                    <a:ext uri="{9D8B030D-6E8A-4147-A177-3AD203B41FA5}">
                      <a16:colId xmlns:a16="http://schemas.microsoft.com/office/drawing/2014/main" val="875189718"/>
                    </a:ext>
                  </a:extLst>
                </a:gridCol>
                <a:gridCol w="802515">
                  <a:extLst>
                    <a:ext uri="{9D8B030D-6E8A-4147-A177-3AD203B41FA5}">
                      <a16:colId xmlns:a16="http://schemas.microsoft.com/office/drawing/2014/main" val="1492337528"/>
                    </a:ext>
                  </a:extLst>
                </a:gridCol>
                <a:gridCol w="802515">
                  <a:extLst>
                    <a:ext uri="{9D8B030D-6E8A-4147-A177-3AD203B41FA5}">
                      <a16:colId xmlns:a16="http://schemas.microsoft.com/office/drawing/2014/main" val="83631908"/>
                    </a:ext>
                  </a:extLst>
                </a:gridCol>
              </a:tblGrid>
              <a:tr h="274320">
                <a:tc grid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Identified Acquisitions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tx2"/>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5593208"/>
                  </a:ext>
                </a:extLst>
              </a:tr>
              <a:tr h="274320">
                <a:tc>
                  <a:txBody>
                    <a:bodyPr/>
                    <a:lstStyle/>
                    <a:p>
                      <a:pPr algn="l" fontAlgn="b"/>
                      <a:r>
                        <a:rPr lang="en-US" sz="1200" b="1" i="0" u="none" strike="noStrike">
                          <a:solidFill>
                            <a:srgbClr val="000000"/>
                          </a:solidFill>
                          <a:effectLst/>
                          <a:latin typeface="Gilroy" panose="00000500000000000000"/>
                        </a:rPr>
                        <a:t>Q1 2025*</a:t>
                      </a:r>
                    </a:p>
                  </a:txBody>
                  <a:tcPr anchor="b">
                    <a:lnL w="12700" cap="flat" cmpd="sng" algn="ctr">
                      <a:solidFill>
                        <a:schemeClr val="tx1"/>
                      </a:solid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0" i="1" u="none" strike="noStrike">
                          <a:solidFill>
                            <a:srgbClr val="000000"/>
                          </a:solidFill>
                          <a:effectLst/>
                          <a:latin typeface="Gilroy" panose="00000500000000000000"/>
                        </a:rPr>
                        <a:t>$86.0M</a:t>
                      </a:r>
                    </a:p>
                  </a:txBody>
                  <a:tcPr anchor="b">
                    <a:lnL w="12700" cap="flat" cmpd="sng" algn="ctr">
                      <a:no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solidFill>
                  </a:tcPr>
                </a:tc>
                <a:tc>
                  <a:txBody>
                    <a:bodyPr/>
                    <a:lstStyle/>
                    <a:p>
                      <a:pPr algn="ctr" fontAlgn="b"/>
                      <a:r>
                        <a:rPr lang="en-US" sz="1200" b="0" i="1" u="none" strike="noStrike">
                          <a:solidFill>
                            <a:srgbClr val="000000"/>
                          </a:solidFill>
                          <a:effectLst/>
                          <a:latin typeface="Gilroy" panose="00000500000000000000"/>
                        </a:rPr>
                        <a:t>0.6M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$141.1M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1.1M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Q3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$351.4M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1.8M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140821"/>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$578.5M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3.5M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EA5F060C-B635-EBEB-7F97-86C74831852B}"/>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5E4D9360-BB9F-F865-63A0-F3C46FF1E02D}"/>
              </a:ext>
            </a:extLst>
          </p:cNvPr>
          <p:cNvGrpSpPr/>
          <p:nvPr/>
        </p:nvGrpSpPr>
        <p:grpSpPr>
          <a:xfrm>
            <a:off x="2483733" y="1326383"/>
            <a:ext cx="457200" cy="457200"/>
            <a:chOff x="9081452" y="2331966"/>
            <a:chExt cx="602714" cy="594360"/>
          </a:xfrm>
        </p:grpSpPr>
        <p:sp>
          <p:nvSpPr>
            <p:cNvPr id="16" name="Oval 15">
              <a:extLst>
                <a:ext uri="{FF2B5EF4-FFF2-40B4-BE49-F238E27FC236}">
                  <a16:creationId xmlns:a16="http://schemas.microsoft.com/office/drawing/2014/main" id="{9083DFA7-1BD5-59C9-BF41-86C71FF053E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FC92F2B9-02FA-8495-F492-BF420098FB7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E55D3CC6-B6F6-7F75-20A8-CB92223A780A}"/>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68F79F3-8060-E103-6FA7-A5647920A17B}"/>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fund is expected to close on </a:t>
            </a:r>
            <a:r>
              <a:rPr lang="en-US" sz="1200" b="1">
                <a:solidFill>
                  <a:schemeClr val="tx1"/>
                </a:solidFill>
                <a:latin typeface="Gilroy" panose="00000500000000000000"/>
                <a:ea typeface="Lato" panose="020F0502020204030203" pitchFamily="34" charset="0"/>
                <a:cs typeface="Lato" panose="020F0502020204030203" pitchFamily="34" charset="0"/>
              </a:rPr>
              <a:t>$578M of assets totaling 3.5M SF in 2025</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YTD there have been $86M of assets acquired, with an </a:t>
            </a:r>
            <a:r>
              <a:rPr lang="en-US" sz="1200" b="1">
                <a:solidFill>
                  <a:schemeClr val="tx1"/>
                </a:solidFill>
                <a:latin typeface="Gilroy" panose="00000500000000000000"/>
                <a:ea typeface="Lato" panose="020F0502020204030203" pitchFamily="34" charset="0"/>
                <a:cs typeface="Lato" panose="020F0502020204030203" pitchFamily="34" charset="0"/>
              </a:rPr>
              <a:t>additional $492M expected to close by the end of Q3 2025</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3CDBF3C-7494-D9D1-C16A-BDE83CA91277}"/>
              </a:ext>
            </a:extLst>
          </p:cNvPr>
          <p:cNvSpPr txBox="1"/>
          <p:nvPr/>
        </p:nvSpPr>
        <p:spPr>
          <a:xfrm>
            <a:off x="8711407" y="3999403"/>
            <a:ext cx="1483758"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*Assets have been closed</a:t>
            </a:r>
          </a:p>
        </p:txBody>
      </p:sp>
    </p:spTree>
    <p:extLst>
      <p:ext uri="{BB962C8B-B14F-4D97-AF65-F5344CB8AC3E}">
        <p14:creationId xmlns:p14="http://schemas.microsoft.com/office/powerpoint/2010/main" val="1969571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NWBC JV, LP</a:t>
            </a:r>
            <a:br>
              <a:rPr lang="en-US" sz="2800"/>
            </a:br>
            <a:r>
              <a:rPr lang="en-US"/>
              <a:t>Co-Investment with Morgan Stanley</a:t>
            </a:r>
            <a:endParaRPr lang="en-US" sz="2800"/>
          </a:p>
        </p:txBody>
      </p:sp>
    </p:spTree>
    <p:extLst>
      <p:ext uri="{BB962C8B-B14F-4D97-AF65-F5344CB8AC3E}">
        <p14:creationId xmlns:p14="http://schemas.microsoft.com/office/powerpoint/2010/main" val="1831865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9AD8B71-868F-7E46-998D-68A1FB83FD6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3AFB9DBD-D839-3131-8B74-7B0E922BDFF0}"/>
              </a:ext>
            </a:extLst>
          </p:cNvPr>
          <p:cNvSpPr>
            <a:spLocks noGrp="1"/>
          </p:cNvSpPr>
          <p:nvPr>
            <p:ph type="title"/>
          </p:nvPr>
        </p:nvSpPr>
        <p:spPr>
          <a:xfrm>
            <a:off x="762555" y="390858"/>
            <a:ext cx="10072437" cy="685481"/>
          </a:xfrm>
        </p:spPr>
        <p:txBody>
          <a:bodyPr/>
          <a:lstStyle/>
          <a:p>
            <a:r>
              <a:rPr lang="en-US" sz="2150">
                <a:solidFill>
                  <a:schemeClr val="tx1"/>
                </a:solidFill>
              </a:rPr>
              <a:t>Profit &amp; Loss</a:t>
            </a:r>
            <a:endParaRPr lang="en-US" sz="1200">
              <a:solidFill>
                <a:schemeClr val="tx1"/>
              </a:solidFill>
            </a:endParaRPr>
          </a:p>
        </p:txBody>
      </p:sp>
      <p:sp>
        <p:nvSpPr>
          <p:cNvPr id="14" name="Rectangle 13">
            <a:extLst>
              <a:ext uri="{FF2B5EF4-FFF2-40B4-BE49-F238E27FC236}">
                <a16:creationId xmlns:a16="http://schemas.microsoft.com/office/drawing/2014/main" id="{8C39163B-753E-763F-17F8-C30EED03CDE4}"/>
              </a:ext>
            </a:extLst>
          </p:cNvPr>
          <p:cNvSpPr/>
          <p:nvPr/>
        </p:nvSpPr>
        <p:spPr>
          <a:xfrm>
            <a:off x="6109387" y="1151886"/>
            <a:ext cx="4437704" cy="3379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5" name="Rectangle 14">
            <a:extLst>
              <a:ext uri="{FF2B5EF4-FFF2-40B4-BE49-F238E27FC236}">
                <a16:creationId xmlns:a16="http://schemas.microsoft.com/office/drawing/2014/main" id="{749E0AB8-3647-11A2-2A4A-69FE20318ABF}"/>
              </a:ext>
            </a:extLst>
          </p:cNvPr>
          <p:cNvSpPr/>
          <p:nvPr/>
        </p:nvSpPr>
        <p:spPr>
          <a:xfrm>
            <a:off x="6115482" y="1487210"/>
            <a:ext cx="4431608" cy="156399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NOI is consistent with a slight decrease to PQ, but inline overall with the budget.</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In Q1-25, all 10 properties were appraised with an overall gain.</a:t>
            </a:r>
          </a:p>
        </p:txBody>
      </p:sp>
      <p:pic>
        <p:nvPicPr>
          <p:cNvPr id="3" name="Picture 2">
            <a:extLst>
              <a:ext uri="{FF2B5EF4-FFF2-40B4-BE49-F238E27FC236}">
                <a16:creationId xmlns:a16="http://schemas.microsoft.com/office/drawing/2014/main" id="{A3A4E1BC-7CAF-AFA0-4017-19FF3D9464FB}"/>
              </a:ext>
            </a:extLst>
          </p:cNvPr>
          <p:cNvPicPr>
            <a:picLocks noChangeAspect="1"/>
          </p:cNvPicPr>
          <p:nvPr/>
        </p:nvPicPr>
        <p:blipFill>
          <a:blip r:embed="rId3"/>
          <a:stretch>
            <a:fillRect/>
          </a:stretch>
        </p:blipFill>
        <p:spPr>
          <a:xfrm>
            <a:off x="423402" y="1076339"/>
            <a:ext cx="5162550" cy="5308600"/>
          </a:xfrm>
          <a:prstGeom prst="rect">
            <a:avLst/>
          </a:prstGeom>
        </p:spPr>
      </p:pic>
      <p:sp>
        <p:nvSpPr>
          <p:cNvPr id="4" name="Oval 3">
            <a:extLst>
              <a:ext uri="{FF2B5EF4-FFF2-40B4-BE49-F238E27FC236}">
                <a16:creationId xmlns:a16="http://schemas.microsoft.com/office/drawing/2014/main" id="{84978125-86B1-2FB1-883B-3ECC8278D14F}"/>
              </a:ext>
            </a:extLst>
          </p:cNvPr>
          <p:cNvSpPr/>
          <p:nvPr/>
        </p:nvSpPr>
        <p:spPr>
          <a:xfrm>
            <a:off x="5776849" y="2269209"/>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6" name="Oval 5">
            <a:extLst>
              <a:ext uri="{FF2B5EF4-FFF2-40B4-BE49-F238E27FC236}">
                <a16:creationId xmlns:a16="http://schemas.microsoft.com/office/drawing/2014/main" id="{FFE86783-9DD4-A4CD-9FB7-A256F78BD673}"/>
              </a:ext>
            </a:extLst>
          </p:cNvPr>
          <p:cNvSpPr/>
          <p:nvPr/>
        </p:nvSpPr>
        <p:spPr>
          <a:xfrm>
            <a:off x="5776849" y="1864989"/>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
        <p:nvSpPr>
          <p:cNvPr id="9" name="Oval 8">
            <a:extLst>
              <a:ext uri="{FF2B5EF4-FFF2-40B4-BE49-F238E27FC236}">
                <a16:creationId xmlns:a16="http://schemas.microsoft.com/office/drawing/2014/main" id="{95C9C920-5D73-E12B-7A7D-A556D0F8B932}"/>
              </a:ext>
            </a:extLst>
          </p:cNvPr>
          <p:cNvSpPr/>
          <p:nvPr/>
        </p:nvSpPr>
        <p:spPr>
          <a:xfrm>
            <a:off x="115389" y="4600136"/>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2</a:t>
            </a:r>
            <a:endParaRPr lang="en-US" sz="1200" b="1"/>
          </a:p>
        </p:txBody>
      </p:sp>
      <p:sp>
        <p:nvSpPr>
          <p:cNvPr id="10" name="Oval 9">
            <a:extLst>
              <a:ext uri="{FF2B5EF4-FFF2-40B4-BE49-F238E27FC236}">
                <a16:creationId xmlns:a16="http://schemas.microsoft.com/office/drawing/2014/main" id="{5018F954-27E8-0294-3A81-37A645F8023C}"/>
              </a:ext>
            </a:extLst>
          </p:cNvPr>
          <p:cNvSpPr/>
          <p:nvPr/>
        </p:nvSpPr>
        <p:spPr>
          <a:xfrm>
            <a:off x="115389" y="3429000"/>
            <a:ext cx="234232" cy="17574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800" b="1"/>
              <a:t>1</a:t>
            </a:r>
            <a:endParaRPr lang="en-US" sz="1200" b="1"/>
          </a:p>
        </p:txBody>
      </p:sp>
    </p:spTree>
    <p:extLst>
      <p:ext uri="{BB962C8B-B14F-4D97-AF65-F5344CB8AC3E}">
        <p14:creationId xmlns:p14="http://schemas.microsoft.com/office/powerpoint/2010/main" val="3333218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62577A1D-7E44-8D5B-974D-D57468E069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8" name="think-cell data - do not delete" hidden="1">
                        <a:extLst>
                          <a:ext uri="{FF2B5EF4-FFF2-40B4-BE49-F238E27FC236}">
                            <a16:creationId xmlns:a16="http://schemas.microsoft.com/office/drawing/2014/main" id="{62577A1D-7E44-8D5B-974D-D57468E069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4638FCF9-3DB4-2250-6A0E-2E6B05F606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70BBBBC-519B-1040-403E-6D7EDA3B7B45}"/>
              </a:ext>
            </a:extLst>
          </p:cNvPr>
          <p:cNvSpPr>
            <a:spLocks noGrp="1"/>
          </p:cNvSpPr>
          <p:nvPr>
            <p:ph type="title"/>
          </p:nvPr>
        </p:nvSpPr>
        <p:spPr/>
        <p:txBody>
          <a:bodyPr vert="horz"/>
          <a:lstStyle/>
          <a:p>
            <a:r>
              <a:rPr lang="en-US">
                <a:solidFill>
                  <a:schemeClr val="tx1"/>
                </a:solidFill>
              </a:rPr>
              <a:t>Fund Performance </a:t>
            </a:r>
            <a:r>
              <a:rPr lang="en-US" b="0">
                <a:solidFill>
                  <a:schemeClr val="tx1"/>
                </a:solidFill>
              </a:rPr>
              <a:t>| Non-GAAP KPIs</a:t>
            </a:r>
            <a:br>
              <a:rPr lang="en-US" b="0">
                <a:solidFill>
                  <a:schemeClr val="tx1"/>
                </a:solidFill>
              </a:rPr>
            </a:br>
            <a:endParaRPr lang="en-US" b="0">
              <a:solidFill>
                <a:schemeClr val="tx1"/>
              </a:solidFill>
            </a:endParaRPr>
          </a:p>
        </p:txBody>
      </p:sp>
      <p:sp>
        <p:nvSpPr>
          <p:cNvPr id="11" name="Rectangle 10">
            <a:extLst>
              <a:ext uri="{FF2B5EF4-FFF2-40B4-BE49-F238E27FC236}">
                <a16:creationId xmlns:a16="http://schemas.microsoft.com/office/drawing/2014/main" id="{BA1F2F26-EEAC-544B-BB4E-65E75897F24A}"/>
              </a:ext>
            </a:extLst>
          </p:cNvPr>
          <p:cNvSpPr/>
          <p:nvPr/>
        </p:nvSpPr>
        <p:spPr>
          <a:xfrm>
            <a:off x="6400225" y="1023937"/>
            <a:ext cx="5201840" cy="307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13" name="Rectangle 12">
            <a:extLst>
              <a:ext uri="{FF2B5EF4-FFF2-40B4-BE49-F238E27FC236}">
                <a16:creationId xmlns:a16="http://schemas.microsoft.com/office/drawing/2014/main" id="{F6DEAE16-D90E-A8F8-2C03-612B70D1BF67}"/>
              </a:ext>
            </a:extLst>
          </p:cNvPr>
          <p:cNvSpPr/>
          <p:nvPr/>
        </p:nvSpPr>
        <p:spPr>
          <a:xfrm>
            <a:off x="6400225" y="1331321"/>
            <a:ext cx="5201840" cy="23557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The FFO in Q1-25 is $0.9M, which represent 6.1% of the $59M Equity.</a:t>
            </a:r>
          </a:p>
          <a:p>
            <a:pPr marL="171450" indent="-173736">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The Core FFO for the period is $0.8M, which represents 5.4% of the equity.</a:t>
            </a:r>
          </a:p>
          <a:p>
            <a:pPr marL="628650" lvl="1" indent="-173736">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Core FFO is decreased by the effect of excluding Other Income &amp; Prior Year Adjustments.</a:t>
            </a:r>
          </a:p>
          <a:p>
            <a:pPr marL="171450" indent="-173736">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The AFFO for the period is ($0.04M), which represents (0.3%) of the equity.</a:t>
            </a:r>
          </a:p>
          <a:p>
            <a:pPr marL="628650" lvl="1" indent="-173736">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AFFO decreased mainly due to $950k of CAPEX costs – there are ongoing CAPEX projects in the portfolio for roofing/HVAC ($1.5M) and tenant improvements ($350k).</a:t>
            </a:r>
          </a:p>
        </p:txBody>
      </p:sp>
      <p:pic>
        <p:nvPicPr>
          <p:cNvPr id="5" name="Picture 4">
            <a:extLst>
              <a:ext uri="{FF2B5EF4-FFF2-40B4-BE49-F238E27FC236}">
                <a16:creationId xmlns:a16="http://schemas.microsoft.com/office/drawing/2014/main" id="{4BCF63E9-0E81-D26F-EC84-C5B9AE1C2188}"/>
              </a:ext>
            </a:extLst>
          </p:cNvPr>
          <p:cNvPicPr>
            <a:picLocks noChangeAspect="1"/>
          </p:cNvPicPr>
          <p:nvPr/>
        </p:nvPicPr>
        <p:blipFill>
          <a:blip r:embed="rId6"/>
          <a:stretch>
            <a:fillRect/>
          </a:stretch>
        </p:blipFill>
        <p:spPr>
          <a:xfrm>
            <a:off x="762555" y="1019175"/>
            <a:ext cx="4006850" cy="4819650"/>
          </a:xfrm>
          <a:prstGeom prst="rect">
            <a:avLst/>
          </a:prstGeom>
        </p:spPr>
      </p:pic>
    </p:spTree>
    <p:extLst>
      <p:ext uri="{BB962C8B-B14F-4D97-AF65-F5344CB8AC3E}">
        <p14:creationId xmlns:p14="http://schemas.microsoft.com/office/powerpoint/2010/main" val="3675705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EA52D1-A19F-E6B8-F06B-1CE4F03A9BD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57037A-2E7A-F3CC-FB8A-6DADC8EEF64C}"/>
              </a:ext>
            </a:extLst>
          </p:cNvPr>
          <p:cNvSpPr/>
          <p:nvPr/>
        </p:nvSpPr>
        <p:spPr>
          <a:xfrm>
            <a:off x="8012266" y="4059507"/>
            <a:ext cx="2622550" cy="2466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3" name="Rectangle 12">
            <a:extLst>
              <a:ext uri="{FF2B5EF4-FFF2-40B4-BE49-F238E27FC236}">
                <a16:creationId xmlns:a16="http://schemas.microsoft.com/office/drawing/2014/main" id="{657A2EF1-0080-4B2C-CDA4-DCB1F85220CA}"/>
              </a:ext>
            </a:extLst>
          </p:cNvPr>
          <p:cNvSpPr/>
          <p:nvPr/>
        </p:nvSpPr>
        <p:spPr>
          <a:xfrm>
            <a:off x="8012267" y="4306121"/>
            <a:ext cx="2622550" cy="167698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600"/>
              </a:spcBef>
            </a:pPr>
            <a:r>
              <a:rPr lang="en-US" sz="1200">
                <a:solidFill>
                  <a:schemeClr val="tx1"/>
                </a:solidFill>
                <a:latin typeface="Gilroy" panose="00000500000000000000"/>
                <a:cs typeface="Arial"/>
              </a:rPr>
              <a:t>Based on the analysis above, and assuming we </a:t>
            </a:r>
            <a:r>
              <a:rPr lang="en-US" sz="1200" b="1">
                <a:solidFill>
                  <a:schemeClr val="tx1"/>
                </a:solidFill>
                <a:latin typeface="Gilroy" panose="00000500000000000000"/>
                <a:cs typeface="Arial"/>
              </a:rPr>
              <a:t>do not want to call for additional funds</a:t>
            </a:r>
            <a:r>
              <a:rPr lang="en-US" sz="1200">
                <a:solidFill>
                  <a:schemeClr val="tx1"/>
                </a:solidFill>
                <a:latin typeface="Gilroy" panose="00000500000000000000"/>
                <a:cs typeface="Arial"/>
              </a:rPr>
              <a:t> to cover ongoing CAPEX, we should continue </a:t>
            </a:r>
            <a:r>
              <a:rPr lang="en-US" sz="1200" b="1">
                <a:solidFill>
                  <a:schemeClr val="tx1"/>
                </a:solidFill>
                <a:latin typeface="Gilroy" panose="00000500000000000000"/>
                <a:cs typeface="Arial"/>
              </a:rPr>
              <a:t>to accumulate our AFFO </a:t>
            </a:r>
            <a:r>
              <a:rPr lang="en-US" sz="1200">
                <a:solidFill>
                  <a:schemeClr val="tx1"/>
                </a:solidFill>
                <a:latin typeface="Gilroy" panose="00000500000000000000"/>
                <a:cs typeface="Arial"/>
              </a:rPr>
              <a:t>and not make distributions this quarter.</a:t>
            </a:r>
          </a:p>
        </p:txBody>
      </p:sp>
      <p:pic>
        <p:nvPicPr>
          <p:cNvPr id="9" name="Picture 8">
            <a:extLst>
              <a:ext uri="{FF2B5EF4-FFF2-40B4-BE49-F238E27FC236}">
                <a16:creationId xmlns:a16="http://schemas.microsoft.com/office/drawing/2014/main" id="{BC9C791A-55D1-5ABB-543A-2646A43F39DD}"/>
              </a:ext>
            </a:extLst>
          </p:cNvPr>
          <p:cNvPicPr>
            <a:picLocks noChangeAspect="1"/>
          </p:cNvPicPr>
          <p:nvPr/>
        </p:nvPicPr>
        <p:blipFill>
          <a:blip r:embed="rId3"/>
          <a:stretch>
            <a:fillRect/>
          </a:stretch>
        </p:blipFill>
        <p:spPr>
          <a:xfrm>
            <a:off x="685222" y="1231787"/>
            <a:ext cx="5867400" cy="3467100"/>
          </a:xfrm>
          <a:prstGeom prst="rect">
            <a:avLst/>
          </a:prstGeom>
        </p:spPr>
      </p:pic>
      <p:pic>
        <p:nvPicPr>
          <p:cNvPr id="15" name="Picture 14">
            <a:extLst>
              <a:ext uri="{FF2B5EF4-FFF2-40B4-BE49-F238E27FC236}">
                <a16:creationId xmlns:a16="http://schemas.microsoft.com/office/drawing/2014/main" id="{A33A5833-240B-BC9F-9FEA-1A72CB9E4583}"/>
              </a:ext>
            </a:extLst>
          </p:cNvPr>
          <p:cNvPicPr>
            <a:picLocks noChangeAspect="1"/>
          </p:cNvPicPr>
          <p:nvPr/>
        </p:nvPicPr>
        <p:blipFill>
          <a:blip r:embed="rId4"/>
          <a:stretch>
            <a:fillRect/>
          </a:stretch>
        </p:blipFill>
        <p:spPr>
          <a:xfrm>
            <a:off x="8012266" y="1216539"/>
            <a:ext cx="2622550" cy="2419350"/>
          </a:xfrm>
          <a:prstGeom prst="rect">
            <a:avLst/>
          </a:prstGeom>
        </p:spPr>
      </p:pic>
      <p:sp>
        <p:nvSpPr>
          <p:cNvPr id="2" name="Title 11">
            <a:extLst>
              <a:ext uri="{FF2B5EF4-FFF2-40B4-BE49-F238E27FC236}">
                <a16:creationId xmlns:a16="http://schemas.microsoft.com/office/drawing/2014/main" id="{4CD81EE1-5F8C-D701-4DC2-641A41F7DC40}"/>
              </a:ext>
            </a:extLst>
          </p:cNvPr>
          <p:cNvSpPr txBox="1">
            <a:spLocks/>
          </p:cNvSpPr>
          <p:nvPr/>
        </p:nvSpPr>
        <p:spPr>
          <a:xfrm>
            <a:off x="762555" y="546306"/>
            <a:ext cx="10072437" cy="685481"/>
          </a:xfrm>
          <a:prstGeom prst="rect">
            <a:avLst/>
          </a:prstGeom>
        </p:spPr>
        <p:txBody>
          <a:bodyPr vert="horz" wrap="square" lIns="0" tIns="0" rIns="0" bIns="0" anchor="ctr">
            <a:normAutofit/>
          </a:bodyPr>
          <a:lstStyle>
            <a:lvl1pPr eaLnBrk="1" hangingPunct="1">
              <a:defRPr sz="2160" b="1" i="0">
                <a:solidFill>
                  <a:srgbClr val="44546A"/>
                </a:solidFill>
                <a:latin typeface="Gilroy"/>
                <a:ea typeface="+mj-ea"/>
                <a:cs typeface="Lato"/>
              </a:defRPr>
            </a:lvl1pPr>
          </a:lstStyle>
          <a:p>
            <a:pPr defTabSz="914400"/>
            <a:r>
              <a:rPr lang="en-US">
                <a:solidFill>
                  <a:schemeClr val="tx1"/>
                </a:solidFill>
              </a:rPr>
              <a:t>Balance Sheet and S&amp;U </a:t>
            </a:r>
            <a:endParaRPr lang="en-US" b="0" kern="0">
              <a:solidFill>
                <a:schemeClr val="tx1"/>
              </a:solidFill>
            </a:endParaRPr>
          </a:p>
        </p:txBody>
      </p:sp>
    </p:spTree>
    <p:extLst>
      <p:ext uri="{BB962C8B-B14F-4D97-AF65-F5344CB8AC3E}">
        <p14:creationId xmlns:p14="http://schemas.microsoft.com/office/powerpoint/2010/main" val="2674444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1282-F112-D175-C9D3-D6B57BEC99A3}"/>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8845768-DC72-206F-4DD5-66C47863164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06504AC-D109-AF01-F1D7-E72DF892F03D}"/>
              </a:ext>
            </a:extLst>
          </p:cNvPr>
          <p:cNvSpPr>
            <a:spLocks noGrp="1"/>
          </p:cNvSpPr>
          <p:nvPr>
            <p:ph type="title"/>
          </p:nvPr>
        </p:nvSpPr>
        <p:spPr>
          <a:xfrm>
            <a:off x="575742" y="354951"/>
            <a:ext cx="10072437" cy="685481"/>
          </a:xfrm>
        </p:spPr>
        <p:txBody>
          <a:bodyPr/>
          <a:lstStyle/>
          <a:p>
            <a:r>
              <a:rPr lang="en-US">
                <a:solidFill>
                  <a:schemeClr val="tx1"/>
                </a:solidFill>
              </a:rPr>
              <a:t>Valuation - NWBC</a:t>
            </a:r>
          </a:p>
        </p:txBody>
      </p:sp>
      <p:sp>
        <p:nvSpPr>
          <p:cNvPr id="5" name="Rectangle 4">
            <a:extLst>
              <a:ext uri="{FF2B5EF4-FFF2-40B4-BE49-F238E27FC236}">
                <a16:creationId xmlns:a16="http://schemas.microsoft.com/office/drawing/2014/main" id="{9E4A029C-A69B-D1FC-78E0-0DD4CA42F7D3}"/>
              </a:ext>
            </a:extLst>
          </p:cNvPr>
          <p:cNvSpPr/>
          <p:nvPr/>
        </p:nvSpPr>
        <p:spPr>
          <a:xfrm>
            <a:off x="2178756" y="4831643"/>
            <a:ext cx="8469423" cy="282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Lato" panose="020F0502020204030203" pitchFamily="34" charset="0"/>
                <a:ea typeface="Lato" panose="020F0502020204030203" pitchFamily="34" charset="0"/>
                <a:cs typeface="Lato" panose="020F0502020204030203" pitchFamily="34" charset="0"/>
              </a:rPr>
              <a:t>Key Takeaways</a:t>
            </a:r>
          </a:p>
        </p:txBody>
      </p:sp>
      <p:sp>
        <p:nvSpPr>
          <p:cNvPr id="6" name="Rectangle 5">
            <a:extLst>
              <a:ext uri="{FF2B5EF4-FFF2-40B4-BE49-F238E27FC236}">
                <a16:creationId xmlns:a16="http://schemas.microsoft.com/office/drawing/2014/main" id="{4D45091A-61C7-2ACF-FDBE-558832869810}"/>
              </a:ext>
            </a:extLst>
          </p:cNvPr>
          <p:cNvSpPr/>
          <p:nvPr/>
        </p:nvSpPr>
        <p:spPr>
          <a:xfrm>
            <a:off x="2178756" y="5113867"/>
            <a:ext cx="8469423" cy="143337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3736">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In Q1-25 we appraised the entire portfolio of 10 assets, which resulted in 1.4% value creation since last appraised value.</a:t>
            </a:r>
          </a:p>
          <a:p>
            <a:pPr marL="171450" indent="-173736">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Consistent with the main fund trend, we see a smaller valuation creation in comparison to the first-time appraisal. </a:t>
            </a:r>
          </a:p>
          <a:p>
            <a:pPr marL="171450" indent="-173736">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This portfolio of assets is driving the QTD valuation gain, 69% of total gain, and signifies the high-quality assets.</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05B19BF4-0331-4B50-BFA7-A1319128040E}"/>
                  </a:ext>
                </a:extLst>
              </p:cNvPr>
              <p:cNvGraphicFramePr/>
              <p:nvPr>
                <p:extLst>
                  <p:ext uri="{D42A27DB-BD31-4B8C-83A1-F6EECF244321}">
                    <p14:modId xmlns:p14="http://schemas.microsoft.com/office/powerpoint/2010/main" val="1323451367"/>
                  </p:ext>
                </p:extLst>
              </p:nvPr>
            </p:nvGraphicFramePr>
            <p:xfrm>
              <a:off x="3343656" y="1146717"/>
              <a:ext cx="5504688" cy="324612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05B19BF4-0331-4B50-BFA7-A1319128040E}"/>
                  </a:ext>
                </a:extLst>
              </p:cNvPr>
              <p:cNvPicPr>
                <a:picLocks noGrp="1" noRot="1" noChangeAspect="1" noMove="1" noResize="1" noEditPoints="1" noAdjustHandles="1" noChangeArrowheads="1" noChangeShapeType="1"/>
              </p:cNvPicPr>
              <p:nvPr/>
            </p:nvPicPr>
            <p:blipFill>
              <a:blip r:embed="rId4"/>
              <a:stretch>
                <a:fillRect/>
              </a:stretch>
            </p:blipFill>
            <p:spPr>
              <a:xfrm>
                <a:off x="3343656" y="1146717"/>
                <a:ext cx="5504688" cy="3246120"/>
              </a:xfrm>
              <a:prstGeom prst="rect">
                <a:avLst/>
              </a:prstGeom>
            </p:spPr>
          </p:pic>
        </mc:Fallback>
      </mc:AlternateContent>
    </p:spTree>
    <p:extLst>
      <p:ext uri="{BB962C8B-B14F-4D97-AF65-F5344CB8AC3E}">
        <p14:creationId xmlns:p14="http://schemas.microsoft.com/office/powerpoint/2010/main" val="2012923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E3733-5212-4D1C-DF65-4E6F9E7CBBD8}"/>
              </a:ext>
            </a:extLst>
          </p:cNvPr>
          <p:cNvSpPr>
            <a:spLocks noGrp="1"/>
          </p:cNvSpPr>
          <p:nvPr>
            <p:ph idx="1"/>
          </p:nvPr>
        </p:nvSpPr>
        <p:spPr/>
        <p:txBody>
          <a:bodyPr/>
          <a:lstStyle/>
          <a:p>
            <a:r>
              <a:rPr lang="en-US"/>
              <a:t>Fund Forecast</a:t>
            </a:r>
          </a:p>
        </p:txBody>
      </p:sp>
    </p:spTree>
    <p:extLst>
      <p:ext uri="{BB962C8B-B14F-4D97-AF65-F5344CB8AC3E}">
        <p14:creationId xmlns:p14="http://schemas.microsoft.com/office/powerpoint/2010/main" val="3613028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3E45-50A8-C2A6-978D-D961C32E0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23E43-4263-17D9-C023-B1547461AE7A}"/>
              </a:ext>
            </a:extLst>
          </p:cNvPr>
          <p:cNvSpPr>
            <a:spLocks noGrp="1"/>
          </p:cNvSpPr>
          <p:nvPr>
            <p:ph type="title"/>
          </p:nvPr>
        </p:nvSpPr>
        <p:spPr/>
        <p:txBody>
          <a:bodyPr>
            <a:normAutofit/>
          </a:bodyPr>
          <a:lstStyle/>
          <a:p>
            <a:r>
              <a:rPr lang="en-US"/>
              <a:t>Fund Performance Forecast </a:t>
            </a:r>
            <a:r>
              <a:rPr lang="en-US" b="0"/>
              <a:t>| Acquisitions Pace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B5BE9456-EA14-C6E4-D71F-D17E0F3B94A2}"/>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0CC45130-E6DC-80C5-B7F9-0D7D5A0C4813}"/>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F08F3F34-164F-2CEB-36A7-D5BA5A557F95}"/>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D3A0BD1B-7ADB-AFD8-6711-B20323FF1D44}"/>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A631703-9457-B9B3-1E9E-2A8BC86AD51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50A7700-A1A8-3373-EC3A-39F89B7E7726}"/>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dirty="0">
                <a:solidFill>
                  <a:schemeClr val="tx1"/>
                </a:solidFill>
                <a:latin typeface="Gilroy" panose="00000500000000000000"/>
                <a:ea typeface="Lato" panose="020F0502020204030203" pitchFamily="34" charset="0"/>
                <a:cs typeface="Lato" panose="020F0502020204030203" pitchFamily="34" charset="0"/>
              </a:rPr>
              <a:t>To acquire the $492M of Pipeline Assets in Q2-Q3 2025, </a:t>
            </a:r>
            <a:r>
              <a:rPr lang="en-US" sz="1200" b="1" dirty="0">
                <a:solidFill>
                  <a:schemeClr val="tx1"/>
                </a:solidFill>
                <a:latin typeface="Gilroy" panose="00000500000000000000"/>
                <a:ea typeface="Lato" panose="020F0502020204030203" pitchFamily="34" charset="0"/>
                <a:cs typeface="Lato" panose="020F0502020204030203" pitchFamily="34" charset="0"/>
              </a:rPr>
              <a:t>95% of the equity will be called</a:t>
            </a:r>
            <a:r>
              <a:rPr lang="en-US" sz="1200" dirty="0">
                <a:solidFill>
                  <a:schemeClr val="tx1"/>
                </a:solidFill>
                <a:latin typeface="Gilroy" panose="00000500000000000000"/>
                <a:ea typeface="Lato" panose="020F0502020204030203" pitchFamily="34" charset="0"/>
                <a:cs typeface="Lato" panose="020F0502020204030203" pitchFamily="34" charset="0"/>
              </a:rPr>
              <a:t> by the end of June 2025 (meaning </a:t>
            </a:r>
            <a:r>
              <a:rPr lang="en-US" sz="1200">
                <a:solidFill>
                  <a:schemeClr val="tx1"/>
                </a:solidFill>
                <a:latin typeface="Gilroy" panose="00000500000000000000"/>
                <a:ea typeface="Lato" panose="020F0502020204030203" pitchFamily="34" charset="0"/>
                <a:cs typeface="Lato" panose="020F0502020204030203" pitchFamily="34" charset="0"/>
              </a:rPr>
              <a:t>we will call $274M in June)</a:t>
            </a:r>
            <a:endParaRPr lang="en-US" sz="1200" dirty="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b="1" dirty="0">
                <a:solidFill>
                  <a:schemeClr val="tx1"/>
                </a:solidFill>
                <a:latin typeface="Gilroy" panose="00000500000000000000"/>
                <a:ea typeface="Lato" panose="020F0502020204030203" pitchFamily="34" charset="0"/>
                <a:cs typeface="Lato" panose="020F0502020204030203" pitchFamily="34" charset="0"/>
              </a:rPr>
              <a:t>There will be $274M of remaining deployment after 2025</a:t>
            </a:r>
            <a:r>
              <a:rPr lang="en-US" sz="1200" dirty="0">
                <a:solidFill>
                  <a:schemeClr val="tx1"/>
                </a:solidFill>
                <a:latin typeface="Gilroy" panose="00000500000000000000"/>
                <a:ea typeface="Lato" panose="020F0502020204030203" pitchFamily="34" charset="0"/>
                <a:cs typeface="Lato" panose="020F0502020204030203" pitchFamily="34" charset="0"/>
              </a:rPr>
              <a:t>, ~$174M in 2026 and ~$100M in H1 2027</a:t>
            </a:r>
          </a:p>
        </p:txBody>
      </p:sp>
      <p:graphicFrame>
        <p:nvGraphicFramePr>
          <p:cNvPr id="4" name="Chart 3">
            <a:extLst>
              <a:ext uri="{FF2B5EF4-FFF2-40B4-BE49-F238E27FC236}">
                <a16:creationId xmlns:a16="http://schemas.microsoft.com/office/drawing/2014/main" id="{C14473BC-C01F-47F8-893F-12BC272CE8CC}"/>
              </a:ext>
            </a:extLst>
          </p:cNvPr>
          <p:cNvGraphicFramePr>
            <a:graphicFrameLocks/>
          </p:cNvGraphicFramePr>
          <p:nvPr>
            <p:extLst>
              <p:ext uri="{D42A27DB-BD31-4B8C-83A1-F6EECF244321}">
                <p14:modId xmlns:p14="http://schemas.microsoft.com/office/powerpoint/2010/main" val="1886552194"/>
              </p:ext>
            </p:extLst>
          </p:nvPr>
        </p:nvGraphicFramePr>
        <p:xfrm>
          <a:off x="762555" y="2086465"/>
          <a:ext cx="10571490" cy="4179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6322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8919-8AA8-96C0-E54E-52BD3D616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B8D6-B840-4AB3-CA12-A406460F2EC9}"/>
              </a:ext>
            </a:extLst>
          </p:cNvPr>
          <p:cNvSpPr>
            <a:spLocks noGrp="1"/>
          </p:cNvSpPr>
          <p:nvPr>
            <p:ph type="title"/>
          </p:nvPr>
        </p:nvSpPr>
        <p:spPr/>
        <p:txBody>
          <a:bodyPr>
            <a:normAutofit/>
          </a:bodyPr>
          <a:lstStyle/>
          <a:p>
            <a:r>
              <a:rPr lang="en-US"/>
              <a:t>Fund Performance Forecast </a:t>
            </a:r>
            <a:r>
              <a:rPr lang="en-US" b="0"/>
              <a:t>| Deployment and Capital Call Pace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29044CCA-E77A-1884-113A-92EE0A5569A7}"/>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34B9EE01-A761-0CA7-284B-45E71D23EC36}"/>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7EB11154-AA3F-AE42-A547-C4E79C74A47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A13F6685-1E9A-7AFF-69AD-E91463DA8A52}"/>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14FBDFE8-8513-A67E-4092-F24CE621D94E}"/>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6DC7E2F5-F952-3219-2CC4-BE28739BF3A7}"/>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To acquire the $492M of Pipeline Assets in Q2-Q3 2025, </a:t>
            </a:r>
            <a:r>
              <a:rPr lang="en-US" sz="1200" b="1">
                <a:solidFill>
                  <a:schemeClr val="tx1"/>
                </a:solidFill>
                <a:latin typeface="Gilroy" panose="00000500000000000000"/>
                <a:ea typeface="Lato" panose="020F0502020204030203" pitchFamily="34" charset="0"/>
                <a:cs typeface="Lato" panose="020F0502020204030203" pitchFamily="34" charset="0"/>
              </a:rPr>
              <a:t>95% of the remaining equity will have to be called</a:t>
            </a:r>
            <a:r>
              <a:rPr lang="en-US" sz="1200">
                <a:solidFill>
                  <a:schemeClr val="tx1"/>
                </a:solidFill>
                <a:latin typeface="Gilroy" panose="00000500000000000000"/>
                <a:ea typeface="Lato" panose="020F0502020204030203" pitchFamily="34" charset="0"/>
                <a:cs typeface="Lato" panose="020F0502020204030203" pitchFamily="34" charset="0"/>
              </a:rPr>
              <a:t> </a:t>
            </a:r>
            <a:r>
              <a:rPr lang="en-US" sz="1200" b="1">
                <a:solidFill>
                  <a:schemeClr val="tx1"/>
                </a:solidFill>
                <a:latin typeface="Gilroy" panose="00000500000000000000"/>
                <a:ea typeface="Lato" panose="020F0502020204030203" pitchFamily="34" charset="0"/>
                <a:cs typeface="Lato" panose="020F0502020204030203" pitchFamily="34" charset="0"/>
              </a:rPr>
              <a:t>(assuming 5% equity reserves) at the start of Q3 2025 </a:t>
            </a:r>
            <a:r>
              <a:rPr lang="en-US" sz="1200">
                <a:solidFill>
                  <a:schemeClr val="tx1"/>
                </a:solidFill>
                <a:latin typeface="Gilroy" panose="00000500000000000000"/>
                <a:ea typeface="Lato" panose="020F0502020204030203" pitchFamily="34" charset="0"/>
                <a:cs typeface="Lato" panose="020F0502020204030203" pitchFamily="34" charset="0"/>
              </a:rPr>
              <a:t>(or at the end of Q2, depending on Mapletree timing)</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There will be $274M of remaining deployment after 2025</a:t>
            </a:r>
            <a:r>
              <a:rPr lang="en-US" sz="1200">
                <a:solidFill>
                  <a:schemeClr val="tx1"/>
                </a:solidFill>
                <a:latin typeface="Gilroy" panose="00000500000000000000"/>
                <a:ea typeface="Lato" panose="020F0502020204030203" pitchFamily="34" charset="0"/>
                <a:cs typeface="Lato" panose="020F0502020204030203" pitchFamily="34" charset="0"/>
              </a:rPr>
              <a:t>, ~$174M in 2026 and ~$100M in H1 2027</a:t>
            </a:r>
          </a:p>
        </p:txBody>
      </p:sp>
      <p:graphicFrame>
        <p:nvGraphicFramePr>
          <p:cNvPr id="3" name="Chart 2">
            <a:extLst>
              <a:ext uri="{FF2B5EF4-FFF2-40B4-BE49-F238E27FC236}">
                <a16:creationId xmlns:a16="http://schemas.microsoft.com/office/drawing/2014/main" id="{99DD9111-E66B-4060-B611-02E062F35951}"/>
              </a:ext>
            </a:extLst>
          </p:cNvPr>
          <p:cNvGraphicFramePr>
            <a:graphicFrameLocks/>
          </p:cNvGraphicFramePr>
          <p:nvPr/>
        </p:nvGraphicFramePr>
        <p:xfrm>
          <a:off x="762555" y="2086464"/>
          <a:ext cx="10571490" cy="4174127"/>
        </p:xfrm>
        <a:graphic>
          <a:graphicData uri="http://schemas.openxmlformats.org/drawingml/2006/chart">
            <c:chart xmlns:c="http://schemas.openxmlformats.org/drawingml/2006/chart" xmlns:r="http://schemas.openxmlformats.org/officeDocument/2006/relationships" r:id="rId3"/>
          </a:graphicData>
        </a:graphic>
      </p:graphicFrame>
      <p:sp>
        <p:nvSpPr>
          <p:cNvPr id="6" name="Speech Bubble: Rectangle 5">
            <a:extLst>
              <a:ext uri="{FF2B5EF4-FFF2-40B4-BE49-F238E27FC236}">
                <a16:creationId xmlns:a16="http://schemas.microsoft.com/office/drawing/2014/main" id="{A7726C9E-62B2-6F37-9D51-5107D2BB5982}"/>
              </a:ext>
            </a:extLst>
          </p:cNvPr>
          <p:cNvSpPr/>
          <p:nvPr/>
        </p:nvSpPr>
        <p:spPr>
          <a:xfrm>
            <a:off x="5387789" y="2725271"/>
            <a:ext cx="1920240" cy="274320"/>
          </a:xfrm>
          <a:prstGeom prst="wedgeRectCallout">
            <a:avLst>
              <a:gd name="adj1" fmla="val 52463"/>
              <a:gd name="adj2" fmla="val 12786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a:solidFill>
                  <a:schemeClr val="tx1"/>
                </a:solidFill>
                <a:latin typeface="Gilroy" panose="00000500000000000000"/>
              </a:rPr>
              <a:t>Reflects 5% equity reserves</a:t>
            </a:r>
          </a:p>
        </p:txBody>
      </p:sp>
    </p:spTree>
    <p:extLst>
      <p:ext uri="{BB962C8B-B14F-4D97-AF65-F5344CB8AC3E}">
        <p14:creationId xmlns:p14="http://schemas.microsoft.com/office/powerpoint/2010/main" val="420901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FCC37CA-B6E5-D6E4-378B-C1F3970909D2}"/>
              </a:ext>
            </a:extLst>
          </p:cNvPr>
          <p:cNvGraphicFramePr>
            <a:graphicFrameLocks noChangeAspect="1"/>
          </p:cNvGraphicFramePr>
          <p:nvPr>
            <p:custDataLst>
              <p:tags r:id="rId1"/>
            </p:custDataLst>
            <p:extLst>
              <p:ext uri="{D42A27DB-BD31-4B8C-83A1-F6EECF244321}">
                <p14:modId xmlns:p14="http://schemas.microsoft.com/office/powerpoint/2010/main" val="529100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11" name="think-cell data - do not delete" hidden="1">
                        <a:extLst>
                          <a:ext uri="{FF2B5EF4-FFF2-40B4-BE49-F238E27FC236}">
                            <a16:creationId xmlns:a16="http://schemas.microsoft.com/office/drawing/2014/main" id="{FFCC37CA-B6E5-D6E4-378B-C1F3970909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5E543ED9-ACCE-9D53-1A06-A0120931759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237441-3A55-43A0-37D2-871F3FC9AA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A5873A-F35B-EDC7-6BA5-15F2E49DEFD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AD1FB9-9AFD-D961-F0B6-81BC1924919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5B7FC1-8A66-5FED-3630-577D1885CFB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936DEA-AA77-117C-1C9B-CB3A277F2393}"/>
              </a:ext>
            </a:extLst>
          </p:cNvPr>
          <p:cNvSpPr>
            <a:spLocks noGrp="1"/>
          </p:cNvSpPr>
          <p:nvPr>
            <p:ph type="title"/>
          </p:nvPr>
        </p:nvSpPr>
        <p:spPr/>
        <p:txBody>
          <a:bodyPr vert="horz">
            <a:normAutofit/>
          </a:bodyPr>
          <a:lstStyle/>
          <a:p>
            <a:pPr algn="l" rtl="0"/>
            <a:r>
              <a:rPr lang="en-US"/>
              <a:t>Executive Summary </a:t>
            </a:r>
            <a:r>
              <a:rPr lang="en-US" b="0"/>
              <a:t>| Valuations, Development &amp; Forecast</a:t>
            </a:r>
          </a:p>
        </p:txBody>
      </p:sp>
      <p:sp>
        <p:nvSpPr>
          <p:cNvPr id="4" name="Content Placeholder 3">
            <a:extLst>
              <a:ext uri="{FF2B5EF4-FFF2-40B4-BE49-F238E27FC236}">
                <a16:creationId xmlns:a16="http://schemas.microsoft.com/office/drawing/2014/main" id="{C777A1F3-D167-7452-BE3B-137A17CBD437}"/>
              </a:ext>
            </a:extLst>
          </p:cNvPr>
          <p:cNvSpPr>
            <a:spLocks noGrp="1"/>
          </p:cNvSpPr>
          <p:nvPr>
            <p:ph idx="1"/>
          </p:nvPr>
        </p:nvSpPr>
        <p:spPr>
          <a:xfrm>
            <a:off x="760476" y="1204892"/>
            <a:ext cx="10671048" cy="5303520"/>
          </a:xfrm>
        </p:spPr>
        <p:txBody>
          <a:bodyPr anchor="ctr">
            <a:noAutofit/>
          </a:bodyPr>
          <a:lstStyle/>
          <a:p>
            <a:pPr algn="l" rtl="0">
              <a:spcBef>
                <a:spcPts val="300"/>
              </a:spcBef>
            </a:pPr>
            <a:r>
              <a:rPr lang="en-US" sz="1600" b="1">
                <a:solidFill>
                  <a:srgbClr val="374151"/>
                </a:solidFill>
                <a:latin typeface="Gilroy" panose="00000500000000000000"/>
              </a:rPr>
              <a:t>Valuations</a:t>
            </a:r>
          </a:p>
          <a:p>
            <a:pPr marL="571500" lvl="1" indent="-285750">
              <a:buFont typeface="Arial" panose="020B0604020202020204" pitchFamily="34" charset="0"/>
              <a:buChar char="•"/>
            </a:pPr>
            <a:r>
              <a:rPr lang="en-US" sz="1400" b="1">
                <a:solidFill>
                  <a:srgbClr val="374151"/>
                </a:solidFill>
                <a:latin typeface="Gilroy" panose="00000500000000000000"/>
              </a:rPr>
              <a:t>FMV of Investments is $1,318M, increased from $1,227M in Q4, </a:t>
            </a:r>
            <a:r>
              <a:rPr lang="en-US" sz="1400">
                <a:solidFill>
                  <a:srgbClr val="374151"/>
                </a:solidFill>
                <a:latin typeface="Gilroy" panose="00000500000000000000"/>
              </a:rPr>
              <a:t>driven by $87M Total Cost of Acquisitions, $9M of </a:t>
            </a:r>
            <a:r>
              <a:rPr lang="en-US" sz="1400" err="1">
                <a:solidFill>
                  <a:srgbClr val="374151"/>
                </a:solidFill>
                <a:latin typeface="Gilroy" panose="00000500000000000000"/>
              </a:rPr>
              <a:t>CapEx</a:t>
            </a:r>
            <a:r>
              <a:rPr lang="en-US" sz="1400">
                <a:solidFill>
                  <a:srgbClr val="374151"/>
                </a:solidFill>
                <a:latin typeface="Gilroy" panose="00000500000000000000"/>
              </a:rPr>
              <a:t>, and $3M of value creation from appraisals, less $9M of dispositions</a:t>
            </a:r>
          </a:p>
          <a:p>
            <a:pPr marL="571500" lvl="1" indent="-285750">
              <a:buFont typeface="Arial" panose="020B0604020202020204" pitchFamily="34" charset="0"/>
              <a:buChar char="•"/>
            </a:pPr>
            <a:r>
              <a:rPr lang="en-US" sz="1400" b="1">
                <a:solidFill>
                  <a:srgbClr val="374151"/>
                </a:solidFill>
                <a:latin typeface="Gilroy" panose="00000500000000000000"/>
              </a:rPr>
              <a:t>21 properties were appraised </a:t>
            </a:r>
            <a:r>
              <a:rPr lang="en-US" sz="1400">
                <a:solidFill>
                  <a:srgbClr val="374151"/>
                </a:solidFill>
                <a:latin typeface="Gilroy" panose="00000500000000000000"/>
              </a:rPr>
              <a:t>(3 for the first time) to a total of $267.3M, reflecting a $4M (1.6%) value increase compared to the purchase price(or last appraisal value) of $263M.</a:t>
            </a:r>
          </a:p>
          <a:p>
            <a:pPr marL="571500" lvl="1" indent="-285750">
              <a:buFont typeface="Arial" panose="020B0604020202020204" pitchFamily="34" charset="0"/>
              <a:buChar char="•"/>
            </a:pPr>
            <a:r>
              <a:rPr lang="en-US" sz="1400">
                <a:solidFill>
                  <a:srgbClr val="374151"/>
                </a:solidFill>
                <a:latin typeface="Gilroy" panose="00000500000000000000"/>
              </a:rPr>
              <a:t>Approximately </a:t>
            </a:r>
            <a:r>
              <a:rPr lang="en-US" sz="1400" b="1">
                <a:solidFill>
                  <a:srgbClr val="374151"/>
                </a:solidFill>
                <a:latin typeface="Gilroy" panose="00000500000000000000"/>
              </a:rPr>
              <a:t>62% of the portfolio has been appraised </a:t>
            </a:r>
            <a:r>
              <a:rPr lang="en-US" sz="1400">
                <a:solidFill>
                  <a:srgbClr val="374151"/>
                </a:solidFill>
                <a:latin typeface="Gilroy" panose="00000500000000000000"/>
              </a:rPr>
              <a:t>(based on purchase price), accumulating </a:t>
            </a:r>
            <a:r>
              <a:rPr lang="en-US" sz="1400" b="1">
                <a:solidFill>
                  <a:srgbClr val="374151"/>
                </a:solidFill>
                <a:latin typeface="Gilroy" panose="00000500000000000000"/>
              </a:rPr>
              <a:t>$100.1M of unrealized fair value gains </a:t>
            </a:r>
            <a:r>
              <a:rPr lang="en-US" sz="1400">
                <a:solidFill>
                  <a:srgbClr val="374151"/>
                </a:solidFill>
                <a:latin typeface="Gilroy" panose="00000500000000000000"/>
              </a:rPr>
              <a:t>since inception. </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Development</a:t>
            </a:r>
          </a:p>
          <a:p>
            <a:pPr marL="571500" lvl="1" indent="-285750">
              <a:buFont typeface="Arial" panose="020B0604020202020204" pitchFamily="34" charset="0"/>
              <a:buChar char="•"/>
            </a:pPr>
            <a:r>
              <a:rPr lang="en-US" sz="1400">
                <a:solidFill>
                  <a:srgbClr val="374151"/>
                </a:solidFill>
                <a:latin typeface="Gilroy" panose="00000500000000000000"/>
              </a:rPr>
              <a:t>As of Q1 2025, the Fund has entered </a:t>
            </a:r>
            <a:r>
              <a:rPr lang="en-US" sz="1400" b="1">
                <a:solidFill>
                  <a:srgbClr val="374151"/>
                </a:solidFill>
                <a:latin typeface="Gilroy" panose="00000500000000000000"/>
              </a:rPr>
              <a:t>4 development projects, </a:t>
            </a:r>
            <a:r>
              <a:rPr lang="en-US" sz="1400">
                <a:solidFill>
                  <a:srgbClr val="374151"/>
                </a:solidFill>
                <a:latin typeface="Gilroy" panose="00000500000000000000"/>
              </a:rPr>
              <a:t>3 JV’s and 1 wholly owned development</a:t>
            </a:r>
          </a:p>
          <a:p>
            <a:pPr marL="571500" lvl="1" indent="-285750">
              <a:buFont typeface="Arial" panose="020B0604020202020204" pitchFamily="34" charset="0"/>
              <a:buChar char="•"/>
            </a:pPr>
            <a:r>
              <a:rPr lang="en-US" sz="1400">
                <a:solidFill>
                  <a:srgbClr val="374151"/>
                </a:solidFill>
                <a:latin typeface="Gilroy" panose="00000500000000000000"/>
              </a:rPr>
              <a:t>All land purchases have occurred as of quarter end. Construction has commenced as of the end of the quarter for one of the projects, the remaining three projects are supposed to begin during the first half of 2025.</a:t>
            </a:r>
          </a:p>
          <a:p>
            <a:pPr marL="571500" lvl="1" indent="-285750">
              <a:buFont typeface="Arial" panose="020B0604020202020204" pitchFamily="34" charset="0"/>
              <a:buChar char="•"/>
            </a:pPr>
            <a:r>
              <a:rPr lang="en-US" sz="1400">
                <a:solidFill>
                  <a:srgbClr val="374151"/>
                </a:solidFill>
                <a:latin typeface="Gilroy" panose="00000500000000000000"/>
              </a:rPr>
              <a:t>To date, we have </a:t>
            </a:r>
            <a:r>
              <a:rPr lang="en-US" sz="1400" b="1">
                <a:solidFill>
                  <a:srgbClr val="374151"/>
                </a:solidFill>
                <a:latin typeface="Gilroy" panose="00000500000000000000"/>
              </a:rPr>
              <a:t>called $30.4M of capital for the 3 JV projects</a:t>
            </a:r>
          </a:p>
          <a:p>
            <a:pPr algn="l" rtl="0">
              <a:spcBef>
                <a:spcPts val="300"/>
              </a:spcBef>
            </a:pPr>
            <a:endParaRPr lang="en-US" sz="1600" b="1">
              <a:solidFill>
                <a:srgbClr val="374151"/>
              </a:solidFill>
              <a:latin typeface="Gilroy" panose="00000500000000000000"/>
            </a:endParaRPr>
          </a:p>
          <a:p>
            <a:pPr algn="l" rtl="0">
              <a:spcBef>
                <a:spcPts val="300"/>
              </a:spcBef>
            </a:pPr>
            <a:r>
              <a:rPr lang="en-US" sz="1600" b="1">
                <a:solidFill>
                  <a:srgbClr val="374151"/>
                </a:solidFill>
                <a:latin typeface="Gilroy" panose="00000500000000000000"/>
              </a:rPr>
              <a:t>Fund Forecast</a:t>
            </a:r>
          </a:p>
          <a:p>
            <a:pPr marL="571500" lvl="1" indent="-285750">
              <a:buFont typeface="Arial" panose="020B0604020202020204" pitchFamily="34" charset="0"/>
              <a:buChar char="•"/>
            </a:pPr>
            <a:r>
              <a:rPr lang="en-US" sz="1400">
                <a:solidFill>
                  <a:srgbClr val="374151"/>
                </a:solidFill>
                <a:latin typeface="Gilroy" panose="00000500000000000000"/>
              </a:rPr>
              <a:t>Yield on Cost for the portfolio is expected to be </a:t>
            </a:r>
            <a:r>
              <a:rPr lang="en-US" sz="1400" b="1">
                <a:solidFill>
                  <a:srgbClr val="374151"/>
                </a:solidFill>
                <a:latin typeface="Gilroy" panose="00000500000000000000"/>
              </a:rPr>
              <a:t>5.36% in 2025, growing to 6.73% by 2028</a:t>
            </a:r>
          </a:p>
          <a:p>
            <a:pPr marL="571500" lvl="1" indent="-285750">
              <a:buFont typeface="Arial" panose="020B0604020202020204" pitchFamily="34" charset="0"/>
              <a:buChar char="•"/>
            </a:pPr>
            <a:r>
              <a:rPr lang="en-US" sz="1400">
                <a:solidFill>
                  <a:srgbClr val="374151"/>
                </a:solidFill>
                <a:latin typeface="Gilroy" panose="00000500000000000000"/>
              </a:rPr>
              <a:t>The total accumulated </a:t>
            </a:r>
            <a:r>
              <a:rPr lang="en-US" sz="1400" err="1">
                <a:solidFill>
                  <a:srgbClr val="374151"/>
                </a:solidFill>
                <a:latin typeface="Gilroy" panose="00000500000000000000"/>
              </a:rPr>
              <a:t>CapEx</a:t>
            </a:r>
            <a:r>
              <a:rPr lang="en-US" sz="1400">
                <a:solidFill>
                  <a:srgbClr val="374151"/>
                </a:solidFill>
                <a:latin typeface="Gilroy" panose="00000500000000000000"/>
              </a:rPr>
              <a:t>, TI &amp; LCs for the seed portfolio is </a:t>
            </a:r>
            <a:r>
              <a:rPr lang="en-US" sz="1400" b="1">
                <a:solidFill>
                  <a:srgbClr val="374151"/>
                </a:solidFill>
                <a:latin typeface="Gilroy" panose="00000500000000000000"/>
              </a:rPr>
              <a:t>$144M through 2028</a:t>
            </a:r>
          </a:p>
          <a:p>
            <a:pPr marL="571500" lvl="1" indent="-285750">
              <a:buFont typeface="Arial" panose="020B0604020202020204" pitchFamily="34" charset="0"/>
              <a:buChar char="•"/>
            </a:pPr>
            <a:r>
              <a:rPr lang="en-US" sz="1400">
                <a:solidFill>
                  <a:srgbClr val="374151"/>
                </a:solidFill>
                <a:latin typeface="Gilroy" panose="00000500000000000000"/>
              </a:rPr>
              <a:t>The seed portfolio achieves </a:t>
            </a:r>
            <a:r>
              <a:rPr lang="en-US" sz="1400" b="1">
                <a:solidFill>
                  <a:srgbClr val="374151"/>
                </a:solidFill>
                <a:latin typeface="Gilroy" panose="00000500000000000000"/>
              </a:rPr>
              <a:t>17.7% Gross and 13.8% Net IRR </a:t>
            </a:r>
            <a:r>
              <a:rPr lang="en-US" sz="1400">
                <a:solidFill>
                  <a:srgbClr val="374151"/>
                </a:solidFill>
                <a:latin typeface="Gilroy" panose="00000500000000000000"/>
              </a:rPr>
              <a:t>assuming a 7-year hold period and a 5.83% exit cap</a:t>
            </a:r>
          </a:p>
        </p:txBody>
      </p:sp>
    </p:spTree>
    <p:extLst>
      <p:ext uri="{BB962C8B-B14F-4D97-AF65-F5344CB8AC3E}">
        <p14:creationId xmlns:p14="http://schemas.microsoft.com/office/powerpoint/2010/main" val="651206496"/>
      </p:ext>
    </p:extLst>
  </p:cSld>
  <p:clrMapOvr>
    <a:masterClrMapping/>
  </p:clrMapOvr>
  <p:extLst>
    <p:ext uri="{6950BFC3-D8DA-4A85-94F7-54DA5524770B}">
      <p188:commentRel xmlns:p188="http://schemas.microsoft.com/office/powerpoint/2018/8/main" r:id="rId4"/>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1F9D-8DF4-5A2A-9411-03ACAD3CDCC6}"/>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437013D-3418-B338-C656-8AEA977575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4437013D-3418-B338-C656-8AEA977575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2DB31BA-1586-0FAA-E568-0B77A6A2E6A9}"/>
              </a:ext>
            </a:extLst>
          </p:cNvPr>
          <p:cNvSpPr>
            <a:spLocks noGrp="1"/>
          </p:cNvSpPr>
          <p:nvPr>
            <p:ph type="title"/>
          </p:nvPr>
        </p:nvSpPr>
        <p:spPr>
          <a:xfrm>
            <a:off x="762000" y="546100"/>
            <a:ext cx="10072688" cy="685800"/>
          </a:xfrm>
        </p:spPr>
        <p:txBody>
          <a:bodyPr vert="horz">
            <a:normAutofit/>
          </a:bodyPr>
          <a:lstStyle/>
          <a:p>
            <a:r>
              <a:rPr lang="en-US"/>
              <a:t>Fund Performance Forecast </a:t>
            </a:r>
            <a:r>
              <a:rPr lang="en-US" b="0"/>
              <a:t>| Identified Acquisitions</a:t>
            </a:r>
          </a:p>
        </p:txBody>
      </p:sp>
      <p:graphicFrame>
        <p:nvGraphicFramePr>
          <p:cNvPr id="3" name="Table 2">
            <a:extLst>
              <a:ext uri="{FF2B5EF4-FFF2-40B4-BE49-F238E27FC236}">
                <a16:creationId xmlns:a16="http://schemas.microsoft.com/office/drawing/2014/main" id="{9559C5E0-1302-6EE2-1EE8-823DD4FB8573}"/>
              </a:ext>
            </a:extLst>
          </p:cNvPr>
          <p:cNvGraphicFramePr>
            <a:graphicFrameLocks noGrp="1"/>
          </p:cNvGraphicFramePr>
          <p:nvPr/>
        </p:nvGraphicFramePr>
        <p:xfrm>
          <a:off x="762000" y="2092022"/>
          <a:ext cx="6369655" cy="4175760"/>
        </p:xfrm>
        <a:graphic>
          <a:graphicData uri="http://schemas.openxmlformats.org/drawingml/2006/table">
            <a:tbl>
              <a:tblPr/>
              <a:tblGrid>
                <a:gridCol w="2894935">
                  <a:extLst>
                    <a:ext uri="{9D8B030D-6E8A-4147-A177-3AD203B41FA5}">
                      <a16:colId xmlns:a16="http://schemas.microsoft.com/office/drawing/2014/main" val="74985616"/>
                    </a:ext>
                  </a:extLst>
                </a:gridCol>
                <a:gridCol w="1005840">
                  <a:extLst>
                    <a:ext uri="{9D8B030D-6E8A-4147-A177-3AD203B41FA5}">
                      <a16:colId xmlns:a16="http://schemas.microsoft.com/office/drawing/2014/main" val="2397359608"/>
                    </a:ext>
                  </a:extLst>
                </a:gridCol>
                <a:gridCol w="1188720">
                  <a:extLst>
                    <a:ext uri="{9D8B030D-6E8A-4147-A177-3AD203B41FA5}">
                      <a16:colId xmlns:a16="http://schemas.microsoft.com/office/drawing/2014/main" val="2661885076"/>
                    </a:ext>
                  </a:extLst>
                </a:gridCol>
                <a:gridCol w="1280160">
                  <a:extLst>
                    <a:ext uri="{9D8B030D-6E8A-4147-A177-3AD203B41FA5}">
                      <a16:colId xmlns:a16="http://schemas.microsoft.com/office/drawing/2014/main" val="3706685814"/>
                    </a:ext>
                  </a:extLst>
                </a:gridCol>
              </a:tblGrid>
              <a:tr h="18288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Purchase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Acquisition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Inland Empire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242.2K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$63.6M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4/8/2025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157337"/>
                  </a:ext>
                </a:extLst>
              </a:tr>
              <a:tr h="182880">
                <a:tc>
                  <a:txBody>
                    <a:bodyPr/>
                    <a:lstStyle/>
                    <a:p>
                      <a:pPr lvl="1" algn="l" fontAlgn="b"/>
                      <a:r>
                        <a:rPr lang="en-US" sz="1100" b="0" i="1" u="none" strike="noStrike">
                          <a:solidFill>
                            <a:srgbClr val="000000"/>
                          </a:solidFill>
                          <a:effectLst/>
                          <a:latin typeface="Gilroy" panose="00000500000000000000"/>
                        </a:rPr>
                        <a:t>750 District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50.8K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4/14/2025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1961648"/>
                  </a:ext>
                </a:extLst>
              </a:tr>
              <a:tr h="182880">
                <a:tc>
                  <a:txBody>
                    <a:bodyPr/>
                    <a:lstStyle/>
                    <a:p>
                      <a:pPr lvl="1" algn="l" fontAlgn="b"/>
                      <a:r>
                        <a:rPr lang="en-US" sz="1100" b="0" i="1" u="none" strike="noStrike">
                          <a:solidFill>
                            <a:srgbClr val="000000"/>
                          </a:solidFill>
                          <a:effectLst/>
                          <a:latin typeface="Gilroy" panose="00000500000000000000"/>
                        </a:rPr>
                        <a:t>3801 Hawthorne Ct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194.4K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4/16/2025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2344329"/>
                  </a:ext>
                </a:extLst>
              </a:tr>
              <a:tr h="182880">
                <a:tc>
                  <a:txBody>
                    <a:bodyPr/>
                    <a:lstStyle/>
                    <a:p>
                      <a:pPr lvl="1" algn="l" fontAlgn="b"/>
                      <a:r>
                        <a:rPr lang="en-US" sz="1100" b="0" i="1" u="none" strike="noStrike">
                          <a:solidFill>
                            <a:srgbClr val="000000"/>
                          </a:solidFill>
                          <a:effectLst/>
                          <a:latin typeface="Gilroy" panose="00000500000000000000"/>
                        </a:rPr>
                        <a:t>6951 Alan </a:t>
                      </a:r>
                      <a:r>
                        <a:rPr lang="en-US" sz="1100" b="0" i="1" u="none" strike="noStrike" err="1">
                          <a:solidFill>
                            <a:srgbClr val="000000"/>
                          </a:solidFill>
                          <a:effectLst/>
                          <a:latin typeface="Gilroy" panose="00000500000000000000"/>
                        </a:rPr>
                        <a:t>Schwarzwalder</a:t>
                      </a:r>
                      <a:r>
                        <a:rPr lang="en-US" sz="1100" b="0" i="1" u="none" strike="noStrike">
                          <a:solidFill>
                            <a:srgbClr val="000000"/>
                          </a:solidFill>
                          <a:effectLst/>
                          <a:latin typeface="Gilroy" panose="00000500000000000000"/>
                        </a:rPr>
                        <a:t>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60.0K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8178125"/>
                  </a:ext>
                </a:extLst>
              </a:tr>
              <a:tr h="182880">
                <a:tc>
                  <a:txBody>
                    <a:bodyPr/>
                    <a:lstStyle/>
                    <a:p>
                      <a:pPr lvl="1" algn="l" fontAlgn="b"/>
                      <a:r>
                        <a:rPr lang="en-US" sz="1100" b="0" i="1" u="none" strike="noStrike">
                          <a:solidFill>
                            <a:srgbClr val="000000"/>
                          </a:solidFill>
                          <a:effectLst/>
                          <a:latin typeface="Gilroy" panose="00000500000000000000"/>
                        </a:rPr>
                        <a:t>411 Sinclair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57.1K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33706962"/>
                  </a:ext>
                </a:extLst>
              </a:tr>
              <a:tr h="182880">
                <a:tc>
                  <a:txBody>
                    <a:bodyPr/>
                    <a:lstStyle/>
                    <a:p>
                      <a:pPr lvl="1" algn="l" fontAlgn="b"/>
                      <a:r>
                        <a:rPr lang="en-US" sz="1100" b="0" i="1" u="none" strike="noStrike">
                          <a:solidFill>
                            <a:srgbClr val="000000"/>
                          </a:solidFill>
                          <a:effectLst/>
                          <a:latin typeface="Gilroy" panose="00000500000000000000"/>
                        </a:rPr>
                        <a:t>2405 S Shiloh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60.5K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$6.7M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8427030"/>
                  </a:ext>
                </a:extLst>
              </a:tr>
              <a:tr h="182880">
                <a:tc>
                  <a:txBody>
                    <a:bodyPr/>
                    <a:lstStyle/>
                    <a:p>
                      <a:pPr lvl="1" algn="l" fontAlgn="b"/>
                      <a:r>
                        <a:rPr lang="en-US" sz="1100" b="0" i="1" u="none" strike="noStrike">
                          <a:solidFill>
                            <a:srgbClr val="000000"/>
                          </a:solidFill>
                          <a:effectLst/>
                          <a:latin typeface="Gilroy" panose="00000500000000000000"/>
                        </a:rPr>
                        <a:t>Atlanta Hart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134.9K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$15.3M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5/14/2025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1100" b="0" i="1" u="none" strike="noStrike">
                          <a:solidFill>
                            <a:srgbClr val="000000"/>
                          </a:solidFill>
                          <a:effectLst/>
                          <a:latin typeface="Gilroy" panose="00000500000000000000"/>
                        </a:rPr>
                        <a:t>14550 58th St N</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40.5K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1100" b="0" i="1" u="none" strike="noStrike">
                          <a:solidFill>
                            <a:srgbClr val="000000"/>
                          </a:solidFill>
                          <a:effectLst/>
                          <a:latin typeface="Gilroy" panose="00000500000000000000"/>
                        </a:rPr>
                        <a:t>1500 Birchwood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5/20/2025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lvl="1" algn="l" fontAlgn="b"/>
                      <a:r>
                        <a:rPr lang="en-US" sz="1100" b="0" i="1" u="none" strike="noStrike">
                          <a:solidFill>
                            <a:srgbClr val="000000"/>
                          </a:solidFill>
                          <a:effectLst/>
                          <a:latin typeface="Gilroy" panose="00000500000000000000"/>
                        </a:rPr>
                        <a:t>1299 </a:t>
                      </a:r>
                      <a:r>
                        <a:rPr lang="en-US" sz="1100" b="0" i="1" u="none" strike="noStrike" err="1">
                          <a:solidFill>
                            <a:srgbClr val="000000"/>
                          </a:solidFill>
                          <a:effectLst/>
                          <a:latin typeface="Gilroy" panose="00000500000000000000"/>
                        </a:rPr>
                        <a:t>Boltonfield</a:t>
                      </a:r>
                      <a:r>
                        <a:rPr lang="en-US" sz="1100" b="0" i="1" u="none" strike="noStrike">
                          <a:solidFill>
                            <a:srgbClr val="000000"/>
                          </a:solidFill>
                          <a:effectLst/>
                          <a:latin typeface="Gilroy" panose="00000500000000000000"/>
                        </a:rPr>
                        <a:t> St</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144.0K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9149978"/>
                  </a:ext>
                </a:extLst>
              </a:tr>
              <a:tr h="182880">
                <a:tc>
                  <a:txBody>
                    <a:bodyPr/>
                    <a:lstStyle/>
                    <a:p>
                      <a:pPr lvl="1" algn="l" fontAlgn="b"/>
                      <a:r>
                        <a:rPr lang="en-US" sz="1100" b="0" i="1" u="none" strike="noStrike">
                          <a:solidFill>
                            <a:srgbClr val="000000"/>
                          </a:solidFill>
                          <a:effectLst/>
                          <a:latin typeface="Gilroy" panose="00000500000000000000"/>
                        </a:rPr>
                        <a:t>625 Joyce Kilmer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25.4K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6/9/2025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1100" b="0" i="1" u="none" strike="noStrike">
                          <a:solidFill>
                            <a:srgbClr val="000000"/>
                          </a:solidFill>
                          <a:effectLst/>
                          <a:latin typeface="Gilroy" panose="00000500000000000000"/>
                        </a:rPr>
                        <a:t>Maple Tree Portfolio</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1.78M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$331.0M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lvl="1" algn="l" fontAlgn="b"/>
                      <a:r>
                        <a:rPr lang="en-US" sz="1100" b="0" i="1" u="none" strike="noStrike">
                          <a:solidFill>
                            <a:srgbClr val="000000"/>
                          </a:solidFill>
                          <a:effectLst/>
                          <a:latin typeface="Gilroy" panose="00000500000000000000"/>
                        </a:rPr>
                        <a:t>935 Bronx River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36.0K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7/15/2025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2 Eastmans Rd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31.0K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$7.2M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4918976"/>
                  </a:ext>
                </a:extLst>
              </a:tr>
              <a:tr h="182880">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2.87M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$492.5M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bl>
          </a:graphicData>
        </a:graphic>
      </p:graphicFrame>
      <p:graphicFrame>
        <p:nvGraphicFramePr>
          <p:cNvPr id="5" name="Table 4">
            <a:extLst>
              <a:ext uri="{FF2B5EF4-FFF2-40B4-BE49-F238E27FC236}">
                <a16:creationId xmlns:a16="http://schemas.microsoft.com/office/drawing/2014/main" id="{7D2546E3-B91D-51F6-70CF-8D65979631BE}"/>
              </a:ext>
            </a:extLst>
          </p:cNvPr>
          <p:cNvGraphicFramePr>
            <a:graphicFrameLocks noGrp="1"/>
          </p:cNvGraphicFramePr>
          <p:nvPr>
            <p:extLst>
              <p:ext uri="{D42A27DB-BD31-4B8C-83A1-F6EECF244321}">
                <p14:modId xmlns:p14="http://schemas.microsoft.com/office/powerpoint/2010/main" val="3442424452"/>
              </p:ext>
            </p:extLst>
          </p:nvPr>
        </p:nvGraphicFramePr>
        <p:xfrm>
          <a:off x="8711407" y="2627803"/>
          <a:ext cx="2439987" cy="1371600"/>
        </p:xfrm>
        <a:graphic>
          <a:graphicData uri="http://schemas.openxmlformats.org/drawingml/2006/table">
            <a:tbl>
              <a:tblPr/>
              <a:tblGrid>
                <a:gridCol w="834957">
                  <a:extLst>
                    <a:ext uri="{9D8B030D-6E8A-4147-A177-3AD203B41FA5}">
                      <a16:colId xmlns:a16="http://schemas.microsoft.com/office/drawing/2014/main" val="875189718"/>
                    </a:ext>
                  </a:extLst>
                </a:gridCol>
                <a:gridCol w="802515">
                  <a:extLst>
                    <a:ext uri="{9D8B030D-6E8A-4147-A177-3AD203B41FA5}">
                      <a16:colId xmlns:a16="http://schemas.microsoft.com/office/drawing/2014/main" val="1492337528"/>
                    </a:ext>
                  </a:extLst>
                </a:gridCol>
                <a:gridCol w="802515">
                  <a:extLst>
                    <a:ext uri="{9D8B030D-6E8A-4147-A177-3AD203B41FA5}">
                      <a16:colId xmlns:a16="http://schemas.microsoft.com/office/drawing/2014/main" val="83631908"/>
                    </a:ext>
                  </a:extLst>
                </a:gridCol>
              </a:tblGrid>
              <a:tr h="274320">
                <a:tc grid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Identified Acquisitions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tx2"/>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5593208"/>
                  </a:ext>
                </a:extLst>
              </a:tr>
              <a:tr h="274320">
                <a:tc>
                  <a:txBody>
                    <a:bodyPr/>
                    <a:lstStyle/>
                    <a:p>
                      <a:pPr algn="l" fontAlgn="b"/>
                      <a:r>
                        <a:rPr lang="en-US" sz="1200" b="1" i="0" u="none" strike="noStrike">
                          <a:solidFill>
                            <a:srgbClr val="000000"/>
                          </a:solidFill>
                          <a:effectLst/>
                          <a:latin typeface="Gilroy" panose="00000500000000000000"/>
                        </a:rPr>
                        <a:t>Q1 2025*</a:t>
                      </a:r>
                    </a:p>
                  </a:txBody>
                  <a:tcPr anchor="b">
                    <a:lnL w="12700" cap="flat" cmpd="sng" algn="ctr">
                      <a:solidFill>
                        <a:schemeClr val="tx1"/>
                      </a:solid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0" i="1" u="none" strike="noStrike">
                          <a:solidFill>
                            <a:srgbClr val="000000"/>
                          </a:solidFill>
                          <a:effectLst/>
                          <a:latin typeface="Gilroy" panose="00000500000000000000"/>
                        </a:rPr>
                        <a:t>$85.5M</a:t>
                      </a:r>
                    </a:p>
                  </a:txBody>
                  <a:tcPr anchor="b">
                    <a:lnL w="12700" cap="flat" cmpd="sng" algn="ctr">
                      <a:no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solidFill>
                  </a:tcPr>
                </a:tc>
                <a:tc>
                  <a:txBody>
                    <a:bodyPr/>
                    <a:lstStyle/>
                    <a:p>
                      <a:pPr algn="ctr" fontAlgn="b"/>
                      <a:r>
                        <a:rPr lang="en-US" sz="1200" b="0" i="1" u="none" strike="noStrike">
                          <a:solidFill>
                            <a:srgbClr val="000000"/>
                          </a:solidFill>
                          <a:effectLst/>
                          <a:latin typeface="Gilroy" panose="00000500000000000000"/>
                        </a:rPr>
                        <a:t>0.6M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$141.1M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1.1M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Q3 2025</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$351.4M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1.8M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140821"/>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$578.0M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3.5M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EA5F060C-B635-EBEB-7F97-86C74831852B}"/>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5E4D9360-BB9F-F865-63A0-F3C46FF1E02D}"/>
              </a:ext>
            </a:extLst>
          </p:cNvPr>
          <p:cNvGrpSpPr/>
          <p:nvPr/>
        </p:nvGrpSpPr>
        <p:grpSpPr>
          <a:xfrm>
            <a:off x="2483733" y="1326383"/>
            <a:ext cx="457200" cy="457200"/>
            <a:chOff x="9081452" y="2331966"/>
            <a:chExt cx="602714" cy="594360"/>
          </a:xfrm>
        </p:grpSpPr>
        <p:sp>
          <p:nvSpPr>
            <p:cNvPr id="16" name="Oval 15">
              <a:extLst>
                <a:ext uri="{FF2B5EF4-FFF2-40B4-BE49-F238E27FC236}">
                  <a16:creationId xmlns:a16="http://schemas.microsoft.com/office/drawing/2014/main" id="{9083DFA7-1BD5-59C9-BF41-86C71FF053E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FC92F2B9-02FA-8495-F492-BF420098FB7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E55D3CC6-B6F6-7F75-20A8-CB92223A780A}"/>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68F79F3-8060-E103-6FA7-A5647920A17B}"/>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fund is expected to close on </a:t>
            </a:r>
            <a:r>
              <a:rPr lang="en-US" sz="1200" b="1">
                <a:solidFill>
                  <a:schemeClr val="tx1"/>
                </a:solidFill>
                <a:latin typeface="Gilroy" panose="00000500000000000000"/>
                <a:ea typeface="Lato" panose="020F0502020204030203" pitchFamily="34" charset="0"/>
                <a:cs typeface="Lato" panose="020F0502020204030203" pitchFamily="34" charset="0"/>
              </a:rPr>
              <a:t>$578M of assets totaling 3.5M SF in 2025</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YTD there have been $85.5M of assets acquired, with an </a:t>
            </a:r>
            <a:r>
              <a:rPr lang="en-US" sz="1200" b="1">
                <a:solidFill>
                  <a:schemeClr val="tx1"/>
                </a:solidFill>
                <a:latin typeface="Gilroy" panose="00000500000000000000"/>
                <a:ea typeface="Lato" panose="020F0502020204030203" pitchFamily="34" charset="0"/>
                <a:cs typeface="Lato" panose="020F0502020204030203" pitchFamily="34" charset="0"/>
              </a:rPr>
              <a:t>additional $492M expected to close by the end of Q3 2025</a:t>
            </a:r>
            <a:endParaRPr lang="en-US" sz="1200">
              <a:solidFill>
                <a:schemeClr val="tx1"/>
              </a:solidFill>
              <a:latin typeface="Gilroy" panose="0000050000000000000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3CDBF3C-7494-D9D1-C16A-BDE83CA91277}"/>
              </a:ext>
            </a:extLst>
          </p:cNvPr>
          <p:cNvSpPr txBox="1"/>
          <p:nvPr/>
        </p:nvSpPr>
        <p:spPr>
          <a:xfrm>
            <a:off x="8711407" y="3999403"/>
            <a:ext cx="1483758"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*Assets have been closed</a:t>
            </a:r>
          </a:p>
        </p:txBody>
      </p:sp>
    </p:spTree>
    <p:extLst>
      <p:ext uri="{BB962C8B-B14F-4D97-AF65-F5344CB8AC3E}">
        <p14:creationId xmlns:p14="http://schemas.microsoft.com/office/powerpoint/2010/main" val="4042942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2F88-DC0B-55E7-37F1-DD21DF691F0E}"/>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E3A7D5-7D17-1E9E-A157-5C6A432AF96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5" name="think-cell data - do not delete" hidden="1">
                        <a:extLst>
                          <a:ext uri="{FF2B5EF4-FFF2-40B4-BE49-F238E27FC236}">
                            <a16:creationId xmlns:a16="http://schemas.microsoft.com/office/drawing/2014/main" id="{80E3A7D5-7D17-1E9E-A157-5C6A432AF96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1371BC-DBAF-DF8E-D6B9-6D7DA270ACC3}"/>
              </a:ext>
            </a:extLst>
          </p:cNvPr>
          <p:cNvSpPr>
            <a:spLocks noGrp="1"/>
          </p:cNvSpPr>
          <p:nvPr>
            <p:ph type="title"/>
          </p:nvPr>
        </p:nvSpPr>
        <p:spPr>
          <a:xfrm>
            <a:off x="762000" y="546100"/>
            <a:ext cx="10072688" cy="685800"/>
          </a:xfrm>
        </p:spPr>
        <p:txBody>
          <a:bodyPr vert="horz">
            <a:normAutofit/>
          </a:bodyPr>
          <a:lstStyle/>
          <a:p>
            <a:r>
              <a:rPr lang="en-US"/>
              <a:t>Fund Performance Forecast </a:t>
            </a:r>
            <a:r>
              <a:rPr lang="en-US" b="0"/>
              <a:t>| Dispositions</a:t>
            </a:r>
          </a:p>
        </p:txBody>
      </p:sp>
      <p:graphicFrame>
        <p:nvGraphicFramePr>
          <p:cNvPr id="3" name="Table 2">
            <a:extLst>
              <a:ext uri="{FF2B5EF4-FFF2-40B4-BE49-F238E27FC236}">
                <a16:creationId xmlns:a16="http://schemas.microsoft.com/office/drawing/2014/main" id="{7B909794-285E-30C4-E33F-6FA9891DDEE6}"/>
              </a:ext>
            </a:extLst>
          </p:cNvPr>
          <p:cNvGraphicFramePr>
            <a:graphicFrameLocks noGrp="1"/>
          </p:cNvGraphicFramePr>
          <p:nvPr/>
        </p:nvGraphicFramePr>
        <p:xfrm>
          <a:off x="762000" y="2396824"/>
          <a:ext cx="6369655" cy="3657600"/>
        </p:xfrm>
        <a:graphic>
          <a:graphicData uri="http://schemas.openxmlformats.org/drawingml/2006/table">
            <a:tbl>
              <a:tblPr/>
              <a:tblGrid>
                <a:gridCol w="2894935">
                  <a:extLst>
                    <a:ext uri="{9D8B030D-6E8A-4147-A177-3AD203B41FA5}">
                      <a16:colId xmlns:a16="http://schemas.microsoft.com/office/drawing/2014/main" val="74985616"/>
                    </a:ext>
                  </a:extLst>
                </a:gridCol>
                <a:gridCol w="1005840">
                  <a:extLst>
                    <a:ext uri="{9D8B030D-6E8A-4147-A177-3AD203B41FA5}">
                      <a16:colId xmlns:a16="http://schemas.microsoft.com/office/drawing/2014/main" val="2397359608"/>
                    </a:ext>
                  </a:extLst>
                </a:gridCol>
                <a:gridCol w="1188720">
                  <a:extLst>
                    <a:ext uri="{9D8B030D-6E8A-4147-A177-3AD203B41FA5}">
                      <a16:colId xmlns:a16="http://schemas.microsoft.com/office/drawing/2014/main" val="2661885076"/>
                    </a:ext>
                  </a:extLst>
                </a:gridCol>
                <a:gridCol w="1280160">
                  <a:extLst>
                    <a:ext uri="{9D8B030D-6E8A-4147-A177-3AD203B41FA5}">
                      <a16:colId xmlns:a16="http://schemas.microsoft.com/office/drawing/2014/main" val="3706685814"/>
                    </a:ext>
                  </a:extLst>
                </a:gridCol>
              </a:tblGrid>
              <a:tr h="18288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Asset Name</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75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Area (SF)</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Sales Price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 Date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46643218"/>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5425 &amp; 5445 E Raines*</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169.3k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12/26/2024</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157337"/>
                  </a:ext>
                </a:extLst>
              </a:tr>
              <a:tr h="182880">
                <a:tc>
                  <a:txBody>
                    <a:bodyPr/>
                    <a:lstStyle/>
                    <a:p>
                      <a:pPr lvl="1" algn="l" fontAlgn="b"/>
                      <a:r>
                        <a:rPr lang="en-US" sz="1100" b="0" i="1" u="none" strike="noStrike">
                          <a:solidFill>
                            <a:srgbClr val="000000"/>
                          </a:solidFill>
                          <a:effectLst/>
                          <a:latin typeface="Gilroy" panose="00000500000000000000"/>
                        </a:rPr>
                        <a:t>631 S Royal Lane*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51.4K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1/30/2025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1961648"/>
                  </a:ext>
                </a:extLst>
              </a:tr>
              <a:tr h="182880">
                <a:tc>
                  <a:txBody>
                    <a:bodyPr/>
                    <a:lstStyle/>
                    <a:p>
                      <a:pPr lvl="1" algn="l" fontAlgn="b"/>
                      <a:r>
                        <a:rPr lang="en-US" sz="1100" b="0" i="1" u="none" strike="noStrike">
                          <a:solidFill>
                            <a:srgbClr val="000000"/>
                          </a:solidFill>
                          <a:effectLst/>
                          <a:latin typeface="Gilroy" panose="00000500000000000000"/>
                        </a:rPr>
                        <a:t>1120 Vend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24.8K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$2.4M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2344329"/>
                  </a:ext>
                </a:extLst>
              </a:tr>
              <a:tr h="182880">
                <a:tc>
                  <a:txBody>
                    <a:bodyPr/>
                    <a:lstStyle/>
                    <a:p>
                      <a:pPr lvl="1" algn="l" fontAlgn="b"/>
                      <a:r>
                        <a:rPr lang="en-US" sz="1100" b="0" i="1" u="none" strike="noStrike">
                          <a:solidFill>
                            <a:srgbClr val="000000"/>
                          </a:solidFill>
                          <a:effectLst/>
                          <a:latin typeface="Gilroy" panose="00000500000000000000"/>
                        </a:rPr>
                        <a:t>10475 Fortune Parkway (100)</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40.6K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$7.6M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10/1/2025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8178125"/>
                  </a:ext>
                </a:extLst>
              </a:tr>
              <a:tr h="182880">
                <a:tc>
                  <a:txBody>
                    <a:bodyPr/>
                    <a:lstStyle/>
                    <a:p>
                      <a:pPr lvl="1" algn="l" fontAlgn="b"/>
                      <a:r>
                        <a:rPr lang="en-US" sz="1100" b="0" i="1" u="none" strike="noStrike">
                          <a:solidFill>
                            <a:srgbClr val="000000"/>
                          </a:solidFill>
                          <a:effectLst/>
                          <a:latin typeface="Gilroy" panose="00000500000000000000"/>
                        </a:rPr>
                        <a:t>10475 Fortune Parkway (200)</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56.9K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$9.7M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10/1/2025</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33706962"/>
                  </a:ext>
                </a:extLst>
              </a:tr>
              <a:tr h="182880">
                <a:tc>
                  <a:txBody>
                    <a:bodyPr/>
                    <a:lstStyle/>
                    <a:p>
                      <a:pPr lvl="1" algn="l" fontAlgn="b"/>
                      <a:r>
                        <a:rPr lang="en-US" sz="1100" b="0" i="1" u="none" strike="noStrike">
                          <a:solidFill>
                            <a:srgbClr val="000000"/>
                          </a:solidFill>
                          <a:effectLst/>
                          <a:latin typeface="Gilroy" panose="00000500000000000000"/>
                        </a:rPr>
                        <a:t>321 Richard Mine Road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80.0K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$15.0M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8427030"/>
                  </a:ext>
                </a:extLst>
              </a:tr>
              <a:tr h="182880">
                <a:tc>
                  <a:txBody>
                    <a:bodyPr/>
                    <a:lstStyle/>
                    <a:p>
                      <a:pPr lvl="1" algn="l" fontAlgn="b"/>
                      <a:r>
                        <a:rPr lang="en-US" sz="1100" b="0" i="1" u="none" strike="noStrike">
                          <a:solidFill>
                            <a:srgbClr val="000000"/>
                          </a:solidFill>
                          <a:effectLst/>
                          <a:latin typeface="Gilroy" panose="00000500000000000000"/>
                        </a:rPr>
                        <a:t>645 NW Enterprise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28.8K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$4.8M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0607678"/>
                  </a:ext>
                </a:extLst>
              </a:tr>
              <a:tr h="182880">
                <a:tc>
                  <a:txBody>
                    <a:bodyPr/>
                    <a:lstStyle/>
                    <a:p>
                      <a:pPr lvl="1" algn="l" fontAlgn="b"/>
                      <a:r>
                        <a:rPr lang="en-US" sz="1100" b="0" i="1" u="none" strike="noStrike">
                          <a:solidFill>
                            <a:srgbClr val="000000"/>
                          </a:solidFill>
                          <a:effectLst/>
                          <a:latin typeface="Gilroy" panose="00000500000000000000"/>
                        </a:rPr>
                        <a:t>651 NW Enterprise Dr</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20.0K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$3.3M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1/1/2026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3530111"/>
                  </a:ext>
                </a:extLst>
              </a:tr>
              <a:tr h="182880">
                <a:tc>
                  <a:txBody>
                    <a:bodyPr/>
                    <a:lstStyle/>
                    <a:p>
                      <a:pPr lvl="1" algn="l" fontAlgn="b"/>
                      <a:r>
                        <a:rPr lang="en-US" sz="1100" b="0" i="1" u="none" strike="noStrike">
                          <a:solidFill>
                            <a:srgbClr val="000000"/>
                          </a:solidFill>
                          <a:effectLst/>
                          <a:latin typeface="Gilroy" panose="00000500000000000000"/>
                        </a:rPr>
                        <a:t>625 Joyce Kilmer Ave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25.4K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$5.1M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4/1/2026</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101952"/>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9 S. Forrest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49.9K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$6.1M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2237911"/>
                  </a:ext>
                </a:extLst>
              </a:tr>
              <a:tr h="182880">
                <a:tc>
                  <a:txBody>
                    <a:bodyPr/>
                    <a:lstStyle/>
                    <a:p>
                      <a:pPr lvl="1" algn="l" fontAlgn="b"/>
                      <a:r>
                        <a:rPr lang="en-US" sz="1100" b="0" i="1" u="none" strike="noStrike">
                          <a:solidFill>
                            <a:srgbClr val="000000"/>
                          </a:solidFill>
                          <a:effectLst/>
                          <a:latin typeface="Gilroy" panose="00000500000000000000"/>
                        </a:rPr>
                        <a:t>410 Factory</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41.6K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$3.9M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347619"/>
                  </a:ext>
                </a:extLst>
              </a:tr>
              <a:tr h="182880">
                <a:tc>
                  <a:txBody>
                    <a:bodyPr/>
                    <a:lstStyle/>
                    <a:p>
                      <a:pPr marL="277260" marR="0" lvl="1" indent="0" algn="l" defTabSz="914400" eaLnBrk="1" fontAlgn="b"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Gilroy" panose="00000500000000000000"/>
                        </a:rPr>
                        <a:t>1425 Grandview Avenue</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1" u="none" strike="noStrike">
                          <a:solidFill>
                            <a:srgbClr val="000000"/>
                          </a:solidFill>
                          <a:effectLst/>
                          <a:latin typeface="Gilroy" panose="00000500000000000000"/>
                        </a:rPr>
                        <a:t>47.3K</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$8.9M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100" b="0" i="1" u="none" strike="noStrike">
                          <a:solidFill>
                            <a:srgbClr val="000000"/>
                          </a:solidFill>
                          <a:effectLst/>
                          <a:latin typeface="Gilroy" panose="00000500000000000000"/>
                        </a:rPr>
                        <a:t>4/1/2027</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1526184"/>
                  </a:ext>
                </a:extLst>
              </a:tr>
              <a:tr h="182880">
                <a:tc>
                  <a:txBody>
                    <a:bodyPr/>
                    <a:lstStyle/>
                    <a:p>
                      <a:pPr algn="r" fontAlgn="ctr"/>
                      <a:r>
                        <a:rPr lang="en-US" sz="1200" b="1" i="0" u="none" strike="noStrike">
                          <a:solidFill>
                            <a:srgbClr val="3A3838"/>
                          </a:solidFill>
                          <a:effectLst/>
                          <a:latin typeface="Gilroy" panose="00000500000000000000"/>
                        </a:rPr>
                        <a:t>Total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635.8K SF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200" b="1" i="0" u="none" strike="noStrike">
                          <a:solidFill>
                            <a:srgbClr val="000000"/>
                          </a:solidFill>
                          <a:effectLst/>
                          <a:latin typeface="Gilroy" panose="00000500000000000000"/>
                        </a:rPr>
                        <a:t>$82.6M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endParaRPr lang="en-US" sz="1100" b="1" i="0" u="none" strike="noStrike">
                        <a:solidFill>
                          <a:srgbClr val="000000"/>
                        </a:solidFill>
                        <a:effectLst/>
                        <a:latin typeface="Gilroy" panose="0000050000000000000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2568828"/>
                  </a:ext>
                </a:extLst>
              </a:tr>
            </a:tbl>
          </a:graphicData>
        </a:graphic>
      </p:graphicFrame>
      <p:graphicFrame>
        <p:nvGraphicFramePr>
          <p:cNvPr id="5" name="Table 4">
            <a:extLst>
              <a:ext uri="{FF2B5EF4-FFF2-40B4-BE49-F238E27FC236}">
                <a16:creationId xmlns:a16="http://schemas.microsoft.com/office/drawing/2014/main" id="{AD3481BA-4A19-6F54-FFA5-F7B8717BEDF1}"/>
              </a:ext>
            </a:extLst>
          </p:cNvPr>
          <p:cNvGraphicFramePr>
            <a:graphicFrameLocks noGrp="1"/>
          </p:cNvGraphicFramePr>
          <p:nvPr/>
        </p:nvGraphicFramePr>
        <p:xfrm>
          <a:off x="8711407" y="2932605"/>
          <a:ext cx="2439987" cy="2468880"/>
        </p:xfrm>
        <a:graphic>
          <a:graphicData uri="http://schemas.openxmlformats.org/drawingml/2006/table">
            <a:tbl>
              <a:tblPr/>
              <a:tblGrid>
                <a:gridCol w="834957">
                  <a:extLst>
                    <a:ext uri="{9D8B030D-6E8A-4147-A177-3AD203B41FA5}">
                      <a16:colId xmlns:a16="http://schemas.microsoft.com/office/drawing/2014/main" val="875189718"/>
                    </a:ext>
                  </a:extLst>
                </a:gridCol>
                <a:gridCol w="802515">
                  <a:extLst>
                    <a:ext uri="{9D8B030D-6E8A-4147-A177-3AD203B41FA5}">
                      <a16:colId xmlns:a16="http://schemas.microsoft.com/office/drawing/2014/main" val="1492337528"/>
                    </a:ext>
                  </a:extLst>
                </a:gridCol>
                <a:gridCol w="802515">
                  <a:extLst>
                    <a:ext uri="{9D8B030D-6E8A-4147-A177-3AD203B41FA5}">
                      <a16:colId xmlns:a16="http://schemas.microsoft.com/office/drawing/2014/main" val="83631908"/>
                    </a:ext>
                  </a:extLst>
                </a:gridCol>
              </a:tblGrid>
              <a:tr h="274320">
                <a:tc grid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Dispositions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75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h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lang="en-US" sz="1200" b="1" i="0" u="none" strike="noStrike">
                        <a:solidFill>
                          <a:srgbClr val="FFFFFF"/>
                        </a:solidFill>
                        <a:effectLst/>
                        <a:latin typeface="Gilroy" panose="00000500000000000000"/>
                      </a:endParaRPr>
                    </a:p>
                  </a:txBody>
                  <a:tcPr anchor="ctr">
                    <a:lnL>
                      <a:noFill/>
                    </a:lnL>
                    <a:lnR>
                      <a:noFill/>
                    </a:lnR>
                    <a:lnT w="12700" cmpd="sng">
                      <a:noFill/>
                      <a:prstDash val="solid"/>
                    </a:lnT>
                    <a:lnB w="12700" cmpd="sng">
                      <a:noFill/>
                      <a:prstDash val="soli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5593208"/>
                  </a:ext>
                </a:extLst>
              </a:tr>
              <a:tr h="274320">
                <a:tc>
                  <a:txBody>
                    <a:bodyPr/>
                    <a:lstStyle/>
                    <a:p>
                      <a:pPr algn="l" fontAlgn="b"/>
                      <a:r>
                        <a:rPr lang="en-US" sz="1200" b="1" i="0" u="none" strike="noStrike">
                          <a:solidFill>
                            <a:srgbClr val="000000"/>
                          </a:solidFill>
                          <a:effectLst/>
                          <a:latin typeface="Gilroy" panose="00000500000000000000"/>
                        </a:rPr>
                        <a:t>Q4 2024*</a:t>
                      </a:r>
                    </a:p>
                  </a:txBody>
                  <a:tcPr anchor="b">
                    <a:lnL w="12700" cap="flat" cmpd="sng" algn="ctr">
                      <a:solidFill>
                        <a:schemeClr val="tx1"/>
                      </a:solid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0" i="1" u="none" strike="noStrike">
                          <a:solidFill>
                            <a:srgbClr val="000000"/>
                          </a:solidFill>
                          <a:effectLst/>
                          <a:latin typeface="Gilroy" panose="00000500000000000000"/>
                        </a:rPr>
                        <a:t>$6.8M</a:t>
                      </a:r>
                    </a:p>
                  </a:txBody>
                  <a:tcPr anchor="b">
                    <a:lnL w="12700" cap="flat" cmpd="sng" algn="ctr">
                      <a:noFill/>
                      <a:prstDash val="solid"/>
                      <a:round/>
                      <a:headEnd type="none" w="med" len="med"/>
                      <a:tailEnd type="none" w="med" len="med"/>
                    </a:lnL>
                    <a:lnR>
                      <a:noFill/>
                    </a:lnR>
                    <a:lnT w="12700" cmpd="sng">
                      <a:noFill/>
                      <a:prstDash val="solid"/>
                    </a:lnT>
                    <a:lnB>
                      <a:noFill/>
                    </a:lnB>
                    <a:lnTlToBr w="12700" cmpd="sng">
                      <a:noFill/>
                      <a:prstDash val="solid"/>
                    </a:lnTlToBr>
                    <a:lnBlToTr w="12700" cmpd="sng">
                      <a:noFill/>
                      <a:prstDash val="solid"/>
                    </a:lnBlToTr>
                    <a:solidFill>
                      <a:schemeClr val="bg1"/>
                    </a:solidFill>
                  </a:tcPr>
                </a:tc>
                <a:tc>
                  <a:txBody>
                    <a:bodyPr/>
                    <a:lstStyle/>
                    <a:p>
                      <a:pPr algn="ctr" fontAlgn="b"/>
                      <a:r>
                        <a:rPr lang="en-US" sz="1200" b="0" i="1" u="none" strike="noStrike">
                          <a:solidFill>
                            <a:srgbClr val="000000"/>
                          </a:solidFill>
                          <a:effectLst/>
                          <a:latin typeface="Gilroy" panose="00000500000000000000"/>
                        </a:rPr>
                        <a:t>169.3k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6736489"/>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Q1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$9.0M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51.4K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1797584"/>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$2.4M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24.8K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2850646"/>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Q4 2025</a:t>
                      </a:r>
                    </a:p>
                  </a:txBody>
                  <a:tcPr anchor="b">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$17.2M</a:t>
                      </a:r>
                    </a:p>
                  </a:txBody>
                  <a:tcPr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97.4K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164898"/>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Q1 2026</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$23.1M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128.8K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3612491"/>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2026</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$5.1M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25.4K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9065675"/>
                  </a:ext>
                </a:extLst>
              </a:tr>
              <a:tr h="274320">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Gilroy" panose="00000500000000000000"/>
                        </a:rPr>
                        <a:t>Q2 2027</a:t>
                      </a:r>
                    </a:p>
                  </a:txBody>
                  <a:tcPr anchor="b">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$18.9M</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1" u="none" strike="noStrike">
                          <a:solidFill>
                            <a:srgbClr val="000000"/>
                          </a:solidFill>
                          <a:effectLst/>
                          <a:latin typeface="Gilroy" panose="00000500000000000000"/>
                        </a:rPr>
                        <a:t>169.7k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140821"/>
                  </a:ext>
                </a:extLst>
              </a:tr>
              <a:tr h="274320">
                <a:tc>
                  <a:txBody>
                    <a:bodyPr/>
                    <a:lstStyle/>
                    <a:p>
                      <a:pPr algn="l" fontAlgn="b"/>
                      <a:r>
                        <a:rPr lang="en-US" sz="1200" b="1" i="0" u="none" strike="noStrike">
                          <a:solidFill>
                            <a:srgbClr val="000000"/>
                          </a:solidFill>
                          <a:effectLst/>
                          <a:latin typeface="Gilroy" panose="00000500000000000000"/>
                        </a:rPr>
                        <a:t>Total</a:t>
                      </a:r>
                    </a:p>
                  </a:txBody>
                  <a:tcPr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$82.6M</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sz="1200" b="1" i="1" u="none" strike="noStrike">
                          <a:solidFill>
                            <a:srgbClr val="000000"/>
                          </a:solidFill>
                          <a:effectLst/>
                          <a:latin typeface="Gilroy" panose="00000500000000000000"/>
                        </a:rPr>
                        <a:t>635.8K SF</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76660363"/>
                  </a:ext>
                </a:extLst>
              </a:tr>
            </a:tbl>
          </a:graphicData>
        </a:graphic>
      </p:graphicFrame>
      <p:sp>
        <p:nvSpPr>
          <p:cNvPr id="6" name="Rectangle 5">
            <a:extLst>
              <a:ext uri="{FF2B5EF4-FFF2-40B4-BE49-F238E27FC236}">
                <a16:creationId xmlns:a16="http://schemas.microsoft.com/office/drawing/2014/main" id="{0D1BC38C-7E6F-F44A-E738-2B689D0D0062}"/>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A9BB8B9-3423-0246-8E2B-01205D1D0705}"/>
              </a:ext>
            </a:extLst>
          </p:cNvPr>
          <p:cNvGrpSpPr/>
          <p:nvPr/>
        </p:nvGrpSpPr>
        <p:grpSpPr>
          <a:xfrm>
            <a:off x="2482140" y="1463040"/>
            <a:ext cx="457200" cy="457200"/>
            <a:chOff x="9081452" y="2331966"/>
            <a:chExt cx="602714" cy="594360"/>
          </a:xfrm>
        </p:grpSpPr>
        <p:sp>
          <p:nvSpPr>
            <p:cNvPr id="16" name="Oval 15">
              <a:extLst>
                <a:ext uri="{FF2B5EF4-FFF2-40B4-BE49-F238E27FC236}">
                  <a16:creationId xmlns:a16="http://schemas.microsoft.com/office/drawing/2014/main" id="{77213721-F5BF-8F87-D131-CC3F47A7AD21}"/>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322BDD51-82ED-BFC5-70F3-E3DBB42A004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3805EBD8-281D-5671-A8A7-31EB565814AC}"/>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F864D34-C1A9-CD86-0862-2B5F0649FBC8}"/>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There have been </a:t>
            </a:r>
            <a:r>
              <a:rPr lang="en-US" sz="1200" b="1">
                <a:solidFill>
                  <a:schemeClr val="tx1"/>
                </a:solidFill>
                <a:latin typeface="Gilroy" panose="00000500000000000000"/>
                <a:ea typeface="Lato" panose="020F0502020204030203" pitchFamily="34" charset="0"/>
                <a:cs typeface="Lato" panose="020F0502020204030203" pitchFamily="34" charset="0"/>
              </a:rPr>
              <a:t>3 dispositions in the fund to date, with a total sales price of ~$15.8M </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assumes </a:t>
            </a:r>
            <a:r>
              <a:rPr lang="en-US" sz="1200" b="1">
                <a:solidFill>
                  <a:schemeClr val="tx1"/>
                </a:solidFill>
                <a:latin typeface="Gilroy" panose="00000500000000000000"/>
                <a:ea typeface="Lato" panose="020F0502020204030203" pitchFamily="34" charset="0"/>
                <a:cs typeface="Lato" panose="020F0502020204030203" pitchFamily="34" charset="0"/>
              </a:rPr>
              <a:t>10 future dispositions totaling ~$66.8M of sales price </a:t>
            </a:r>
            <a:r>
              <a:rPr lang="en-US" sz="1200">
                <a:solidFill>
                  <a:schemeClr val="tx1"/>
                </a:solidFill>
                <a:latin typeface="Gilroy" panose="00000500000000000000"/>
                <a:ea typeface="Lato" panose="020F0502020204030203" pitchFamily="34" charset="0"/>
                <a:cs typeface="Lato" panose="020F0502020204030203" pitchFamily="34" charset="0"/>
              </a:rPr>
              <a:t>before the sale of the fund, largely misfits from the Mapletree portfolio and other select assets with quality or location issues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While we </a:t>
            </a:r>
            <a:r>
              <a:rPr lang="en-US" sz="1200" b="1">
                <a:solidFill>
                  <a:schemeClr val="tx1"/>
                </a:solidFill>
                <a:latin typeface="Gilroy" panose="00000500000000000000"/>
                <a:ea typeface="Lato" panose="020F0502020204030203" pitchFamily="34" charset="0"/>
                <a:cs typeface="Lato" panose="020F0502020204030203" pitchFamily="34" charset="0"/>
              </a:rPr>
              <a:t>may also exit the Baltimore &amp; Cincy markets, </a:t>
            </a:r>
            <a:r>
              <a:rPr lang="en-US" sz="1200">
                <a:solidFill>
                  <a:schemeClr val="tx1"/>
                </a:solidFill>
                <a:latin typeface="Gilroy" panose="00000500000000000000"/>
                <a:ea typeface="Lato" panose="020F0502020204030203" pitchFamily="34" charset="0"/>
                <a:cs typeface="Lato" panose="020F0502020204030203" pitchFamily="34" charset="0"/>
              </a:rPr>
              <a:t>those are not modeled here</a:t>
            </a:r>
          </a:p>
        </p:txBody>
      </p:sp>
      <p:sp>
        <p:nvSpPr>
          <p:cNvPr id="20" name="TextBox 19">
            <a:extLst>
              <a:ext uri="{FF2B5EF4-FFF2-40B4-BE49-F238E27FC236}">
                <a16:creationId xmlns:a16="http://schemas.microsoft.com/office/drawing/2014/main" id="{DD554CBF-B81C-A62A-2D49-B8A4298FEBDF}"/>
              </a:ext>
            </a:extLst>
          </p:cNvPr>
          <p:cNvSpPr txBox="1"/>
          <p:nvPr/>
        </p:nvSpPr>
        <p:spPr>
          <a:xfrm>
            <a:off x="762000" y="6439564"/>
            <a:ext cx="1483758"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*Assets have been sold</a:t>
            </a:r>
          </a:p>
        </p:txBody>
      </p:sp>
      <p:sp>
        <p:nvSpPr>
          <p:cNvPr id="9" name="TextBox 8">
            <a:extLst>
              <a:ext uri="{FF2B5EF4-FFF2-40B4-BE49-F238E27FC236}">
                <a16:creationId xmlns:a16="http://schemas.microsoft.com/office/drawing/2014/main" id="{EE3FAB13-E477-49D2-2D88-F5893E0DE096}"/>
              </a:ext>
            </a:extLst>
          </p:cNvPr>
          <p:cNvSpPr txBox="1"/>
          <p:nvPr/>
        </p:nvSpPr>
        <p:spPr>
          <a:xfrm>
            <a:off x="7231270" y="2866808"/>
            <a:ext cx="1380522" cy="600164"/>
          </a:xfrm>
          <a:prstGeom prst="wedgeRectCallout">
            <a:avLst>
              <a:gd name="adj1" fmla="val -54468"/>
              <a:gd name="adj2" fmla="val 149392"/>
            </a:avLst>
          </a:prstGeom>
          <a:noFill/>
          <a:ln w="28575">
            <a:solidFill>
              <a:srgbClr val="FF0000"/>
            </a:solidFill>
          </a:ln>
        </p:spPr>
        <p:txBody>
          <a:bodyPr wrap="square" rtlCol="0">
            <a:spAutoFit/>
          </a:bodyPr>
          <a:lstStyle/>
          <a:p>
            <a:r>
              <a:rPr lang="en-US" sz="1100" b="1">
                <a:solidFill>
                  <a:srgbClr val="FF0000"/>
                </a:solidFill>
                <a:latin typeface="Gilroy" panose="00000500000000000000"/>
              </a:rPr>
              <a:t>Can’t be sold until 2026 as assets are in the Maple Tree REIT</a:t>
            </a:r>
          </a:p>
        </p:txBody>
      </p:sp>
      <p:sp>
        <p:nvSpPr>
          <p:cNvPr id="10" name="Rectangle 9">
            <a:extLst>
              <a:ext uri="{FF2B5EF4-FFF2-40B4-BE49-F238E27FC236}">
                <a16:creationId xmlns:a16="http://schemas.microsoft.com/office/drawing/2014/main" id="{76FEAAC2-C40E-FD93-8E5A-739DA880E700}"/>
              </a:ext>
            </a:extLst>
          </p:cNvPr>
          <p:cNvSpPr/>
          <p:nvPr/>
        </p:nvSpPr>
        <p:spPr>
          <a:xfrm>
            <a:off x="761998" y="3948770"/>
            <a:ext cx="6369655" cy="785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1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FA25B-FF53-A0C1-5A55-BD1E0DD1C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06957-BB5F-A05A-976F-099C384F3FE8}"/>
              </a:ext>
            </a:extLst>
          </p:cNvPr>
          <p:cNvSpPr>
            <a:spLocks noGrp="1"/>
          </p:cNvSpPr>
          <p:nvPr>
            <p:ph type="title"/>
          </p:nvPr>
        </p:nvSpPr>
        <p:spPr/>
        <p:txBody>
          <a:bodyPr>
            <a:normAutofit/>
          </a:bodyPr>
          <a:lstStyle/>
          <a:p>
            <a:r>
              <a:rPr lang="en-US"/>
              <a:t>Fund Performance Forecast </a:t>
            </a:r>
            <a:r>
              <a:rPr lang="en-US" b="0"/>
              <a:t>| Yield on Cost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11568327-4154-F0EB-8894-61EED25A0697}"/>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B6266A15-ED90-D77E-902B-6DF25AA40356}"/>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93A25088-6388-4395-A8F9-A0CD12449BC5}"/>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6018C94-F897-13E1-F43D-535C80394A5D}"/>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B41570DD-3999-D05E-F62C-DC8304FB7042}"/>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C24B32A4-2B74-72AB-63E1-7B547DE1A61E}"/>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In 2025, the fund’s projected YOC is 35bps lower than previously forecasted </a:t>
            </a:r>
            <a:r>
              <a:rPr lang="en-US" sz="1200">
                <a:solidFill>
                  <a:schemeClr val="tx1"/>
                </a:solidFill>
                <a:latin typeface="Gilroy" panose="00000500000000000000"/>
                <a:ea typeface="Lato" panose="020F0502020204030203" pitchFamily="34" charset="0"/>
                <a:cs typeface="Lato" panose="020F0502020204030203" pitchFamily="34" charset="0"/>
              </a:rPr>
              <a:t>due to Q1 2025 actuals and low YOC of Mapletree and the other pipeline assets</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Even in 2028, the forecasted YOC is 16bps lower than previously forecasted </a:t>
            </a:r>
            <a:r>
              <a:rPr lang="en-US" sz="1200">
                <a:solidFill>
                  <a:schemeClr val="tx1"/>
                </a:solidFill>
                <a:latin typeface="Gilroy" panose="00000500000000000000"/>
                <a:ea typeface="Lato" panose="020F0502020204030203" pitchFamily="34" charset="0"/>
                <a:cs typeface="Lato" panose="020F0502020204030203" pitchFamily="34" charset="0"/>
              </a:rPr>
              <a:t>due to the ~7.0% </a:t>
            </a:r>
            <a:r>
              <a:rPr lang="en-US" sz="1200" err="1">
                <a:solidFill>
                  <a:schemeClr val="tx1"/>
                </a:solidFill>
                <a:latin typeface="Gilroy" panose="00000500000000000000"/>
                <a:ea typeface="Lato" panose="020F0502020204030203" pitchFamily="34" charset="0"/>
                <a:cs typeface="Lato" panose="020F0502020204030203" pitchFamily="34" charset="0"/>
              </a:rPr>
              <a:t>untrended</a:t>
            </a:r>
            <a:r>
              <a:rPr lang="en-US" sz="1200">
                <a:solidFill>
                  <a:schemeClr val="tx1"/>
                </a:solidFill>
                <a:latin typeface="Gilroy" panose="00000500000000000000"/>
                <a:ea typeface="Lato" panose="020F0502020204030203" pitchFamily="34" charset="0"/>
                <a:cs typeface="Lato" panose="020F0502020204030203" pitchFamily="34" charset="0"/>
              </a:rPr>
              <a:t> YOC of Mapletree</a:t>
            </a:r>
          </a:p>
        </p:txBody>
      </p:sp>
      <p:grpSp>
        <p:nvGrpSpPr>
          <p:cNvPr id="4" name="Group 3">
            <a:extLst>
              <a:ext uri="{FF2B5EF4-FFF2-40B4-BE49-F238E27FC236}">
                <a16:creationId xmlns:a16="http://schemas.microsoft.com/office/drawing/2014/main" id="{4E0D9210-64E7-F7E0-4544-32F0B13DF1BA}"/>
              </a:ext>
            </a:extLst>
          </p:cNvPr>
          <p:cNvGrpSpPr/>
          <p:nvPr/>
        </p:nvGrpSpPr>
        <p:grpSpPr>
          <a:xfrm>
            <a:off x="5867400" y="3931920"/>
            <a:ext cx="457200" cy="457200"/>
            <a:chOff x="9081452" y="2331966"/>
            <a:chExt cx="602714" cy="594360"/>
          </a:xfrm>
        </p:grpSpPr>
        <p:sp>
          <p:nvSpPr>
            <p:cNvPr id="7" name="Oval 6">
              <a:extLst>
                <a:ext uri="{FF2B5EF4-FFF2-40B4-BE49-F238E27FC236}">
                  <a16:creationId xmlns:a16="http://schemas.microsoft.com/office/drawing/2014/main" id="{552A1456-79E8-B5BF-8B49-8242095A6EB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8" name="Arrow: Chevron 7">
              <a:extLst>
                <a:ext uri="{FF2B5EF4-FFF2-40B4-BE49-F238E27FC236}">
                  <a16:creationId xmlns:a16="http://schemas.microsoft.com/office/drawing/2014/main" id="{CB22DA82-EBB5-2CDA-A0DA-07F45B7DD54F}"/>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9" name="Arrow: Chevron 8">
              <a:extLst>
                <a:ext uri="{FF2B5EF4-FFF2-40B4-BE49-F238E27FC236}">
                  <a16:creationId xmlns:a16="http://schemas.microsoft.com/office/drawing/2014/main" id="{5D4C9642-4A4F-5CA4-1322-B2F3525E0131}"/>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graphicFrame>
        <p:nvGraphicFramePr>
          <p:cNvPr id="11" name="Chart 10">
            <a:extLst>
              <a:ext uri="{FF2B5EF4-FFF2-40B4-BE49-F238E27FC236}">
                <a16:creationId xmlns:a16="http://schemas.microsoft.com/office/drawing/2014/main" id="{FF06ED68-F8B2-B7BD-C279-80B03C2B2E52}"/>
              </a:ext>
            </a:extLst>
          </p:cNvPr>
          <p:cNvGraphicFramePr>
            <a:graphicFrameLocks/>
          </p:cNvGraphicFramePr>
          <p:nvPr>
            <p:extLst>
              <p:ext uri="{D42A27DB-BD31-4B8C-83A1-F6EECF244321}">
                <p14:modId xmlns:p14="http://schemas.microsoft.com/office/powerpoint/2010/main" val="4123107977"/>
              </p:ext>
            </p:extLst>
          </p:nvPr>
        </p:nvGraphicFramePr>
        <p:xfrm>
          <a:off x="748122" y="2268077"/>
          <a:ext cx="5048938" cy="3981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E45A3512-44FF-4F4D-ACD3-F1277B742B85}"/>
              </a:ext>
            </a:extLst>
          </p:cNvPr>
          <p:cNvGraphicFramePr>
            <a:graphicFrameLocks/>
          </p:cNvGraphicFramePr>
          <p:nvPr>
            <p:extLst>
              <p:ext uri="{D42A27DB-BD31-4B8C-83A1-F6EECF244321}">
                <p14:modId xmlns:p14="http://schemas.microsoft.com/office/powerpoint/2010/main" val="3986924574"/>
              </p:ext>
            </p:extLst>
          </p:nvPr>
        </p:nvGraphicFramePr>
        <p:xfrm>
          <a:off x="6597695" y="2268076"/>
          <a:ext cx="5048938" cy="3981057"/>
        </p:xfrm>
        <a:graphic>
          <a:graphicData uri="http://schemas.openxmlformats.org/drawingml/2006/chart">
            <c:chart xmlns:c="http://schemas.openxmlformats.org/drawingml/2006/chart" xmlns:r="http://schemas.openxmlformats.org/officeDocument/2006/relationships" r:id="rId4"/>
          </a:graphicData>
        </a:graphic>
      </p:graphicFrame>
      <p:sp>
        <p:nvSpPr>
          <p:cNvPr id="3" name="Speech Bubble: Rectangle 2">
            <a:extLst>
              <a:ext uri="{FF2B5EF4-FFF2-40B4-BE49-F238E27FC236}">
                <a16:creationId xmlns:a16="http://schemas.microsoft.com/office/drawing/2014/main" id="{ABEEADA1-3775-702E-D60B-24A6D1551FA1}"/>
              </a:ext>
            </a:extLst>
          </p:cNvPr>
          <p:cNvSpPr/>
          <p:nvPr/>
        </p:nvSpPr>
        <p:spPr>
          <a:xfrm>
            <a:off x="7019044" y="3531198"/>
            <a:ext cx="2103120" cy="274320"/>
          </a:xfrm>
          <a:prstGeom prst="wedgeRectCallout">
            <a:avLst>
              <a:gd name="adj1" fmla="val 3444"/>
              <a:gd name="adj2" fmla="val 23897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a:solidFill>
                  <a:schemeClr val="tx1"/>
                </a:solidFill>
                <a:latin typeface="Gilroy" panose="00000500000000000000"/>
              </a:rPr>
              <a:t>35bps decrease vs prior model</a:t>
            </a:r>
          </a:p>
        </p:txBody>
      </p:sp>
    </p:spTree>
    <p:extLst>
      <p:ext uri="{BB962C8B-B14F-4D97-AF65-F5344CB8AC3E}">
        <p14:creationId xmlns:p14="http://schemas.microsoft.com/office/powerpoint/2010/main" val="761826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77686-C95D-6DD9-1D8B-DA4A9BC31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ECFD3-3F2C-6098-2E8E-2359D12BFA80}"/>
              </a:ext>
            </a:extLst>
          </p:cNvPr>
          <p:cNvSpPr>
            <a:spLocks noGrp="1"/>
          </p:cNvSpPr>
          <p:nvPr>
            <p:ph type="title"/>
          </p:nvPr>
        </p:nvSpPr>
        <p:spPr/>
        <p:txBody>
          <a:bodyPr>
            <a:normAutofit/>
          </a:bodyPr>
          <a:lstStyle/>
          <a:p>
            <a:r>
              <a:rPr lang="en-US"/>
              <a:t>Fund Performance Forecast </a:t>
            </a:r>
            <a:r>
              <a:rPr lang="en-US" b="0"/>
              <a:t>| Yield on Cost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AE68E796-74BD-9944-647C-4E5A3FDB0A10}"/>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D8941503-C406-9A52-5AC5-3265DACC2745}"/>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A20D3DFB-DF36-0FC3-AEAA-A8DEDF6FF1E8}"/>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4D1522C0-9E41-4A8A-59AA-4E19880790F7}"/>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89260B8-7330-6063-2664-DA737B8FE843}"/>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3DC4BBE9-BDD1-5C90-6CDA-E2D467674831}"/>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Yield on cost for the portfolio grows most steeply in late 2026 through 2027, with </a:t>
            </a:r>
            <a:r>
              <a:rPr lang="en-US" sz="1200" b="1">
                <a:solidFill>
                  <a:schemeClr val="tx1"/>
                </a:solidFill>
                <a:latin typeface="Gilroy" panose="00000500000000000000"/>
                <a:ea typeface="Lato" panose="020F0502020204030203" pitchFamily="34" charset="0"/>
                <a:cs typeface="Lato" panose="020F0502020204030203" pitchFamily="34" charset="0"/>
              </a:rPr>
              <a:t>more of the growth shifted into 2027 than the previous iteration of the model</a:t>
            </a:r>
            <a:endParaRPr lang="en-US" sz="1200">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 Overall YOC is lower compared to the previous model </a:t>
            </a:r>
            <a:r>
              <a:rPr lang="en-US" sz="1200">
                <a:solidFill>
                  <a:schemeClr val="tx1"/>
                </a:solidFill>
                <a:latin typeface="Gilroy" panose="00000500000000000000"/>
                <a:ea typeface="Lato" panose="020F0502020204030203" pitchFamily="34" charset="0"/>
                <a:cs typeface="Lato" panose="020F0502020204030203" pitchFamily="34" charset="0"/>
              </a:rPr>
              <a:t>due to the low in-place NOI of Mapletree and other pipeline assets</a:t>
            </a:r>
          </a:p>
        </p:txBody>
      </p:sp>
      <p:grpSp>
        <p:nvGrpSpPr>
          <p:cNvPr id="4" name="Group 3">
            <a:extLst>
              <a:ext uri="{FF2B5EF4-FFF2-40B4-BE49-F238E27FC236}">
                <a16:creationId xmlns:a16="http://schemas.microsoft.com/office/drawing/2014/main" id="{17693A1E-B56D-F07F-F981-622BFAD3918A}"/>
              </a:ext>
            </a:extLst>
          </p:cNvPr>
          <p:cNvGrpSpPr/>
          <p:nvPr/>
        </p:nvGrpSpPr>
        <p:grpSpPr>
          <a:xfrm>
            <a:off x="5867400" y="3931920"/>
            <a:ext cx="457200" cy="457200"/>
            <a:chOff x="9081452" y="2331966"/>
            <a:chExt cx="602714" cy="594360"/>
          </a:xfrm>
        </p:grpSpPr>
        <p:sp>
          <p:nvSpPr>
            <p:cNvPr id="7" name="Oval 6">
              <a:extLst>
                <a:ext uri="{FF2B5EF4-FFF2-40B4-BE49-F238E27FC236}">
                  <a16:creationId xmlns:a16="http://schemas.microsoft.com/office/drawing/2014/main" id="{4D1AAC7B-01A3-C28D-E10D-06258383589D}"/>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8" name="Arrow: Chevron 7">
              <a:extLst>
                <a:ext uri="{FF2B5EF4-FFF2-40B4-BE49-F238E27FC236}">
                  <a16:creationId xmlns:a16="http://schemas.microsoft.com/office/drawing/2014/main" id="{5BA11CF3-3BB8-E224-7EA3-AF80B4577960}"/>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9" name="Arrow: Chevron 8">
              <a:extLst>
                <a:ext uri="{FF2B5EF4-FFF2-40B4-BE49-F238E27FC236}">
                  <a16:creationId xmlns:a16="http://schemas.microsoft.com/office/drawing/2014/main" id="{DBD8104F-B582-5A6D-D742-A8E148827B25}"/>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graphicFrame>
        <p:nvGraphicFramePr>
          <p:cNvPr id="11" name="Chart 10">
            <a:extLst>
              <a:ext uri="{FF2B5EF4-FFF2-40B4-BE49-F238E27FC236}">
                <a16:creationId xmlns:a16="http://schemas.microsoft.com/office/drawing/2014/main" id="{4CCA071A-042E-4DD6-ADC0-C16ECB54CE64}"/>
              </a:ext>
            </a:extLst>
          </p:cNvPr>
          <p:cNvGraphicFramePr>
            <a:graphicFrameLocks/>
          </p:cNvGraphicFramePr>
          <p:nvPr/>
        </p:nvGraphicFramePr>
        <p:xfrm>
          <a:off x="748122" y="2268077"/>
          <a:ext cx="5048938" cy="3981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5A3512-44FF-4F4D-ACD3-F1277B742B85}"/>
              </a:ext>
            </a:extLst>
          </p:cNvPr>
          <p:cNvGraphicFramePr>
            <a:graphicFrameLocks/>
          </p:cNvGraphicFramePr>
          <p:nvPr>
            <p:extLst>
              <p:ext uri="{D42A27DB-BD31-4B8C-83A1-F6EECF244321}">
                <p14:modId xmlns:p14="http://schemas.microsoft.com/office/powerpoint/2010/main" val="2492429740"/>
              </p:ext>
            </p:extLst>
          </p:nvPr>
        </p:nvGraphicFramePr>
        <p:xfrm>
          <a:off x="6597696" y="2268076"/>
          <a:ext cx="5048938" cy="39810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4206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a:t>
            </a:r>
            <a:r>
              <a:rPr lang="en-US" b="0" err="1"/>
              <a:t>CapEx</a:t>
            </a:r>
            <a:r>
              <a:rPr lang="en-US" b="0"/>
              <a:t>, TI &amp; LC Including Pipeline</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3733" y="1326383"/>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err="1">
                <a:solidFill>
                  <a:schemeClr val="tx1"/>
                </a:solidFill>
                <a:latin typeface="Gilroy" panose="00000500000000000000"/>
                <a:ea typeface="Lato" panose="020F0502020204030203" pitchFamily="34" charset="0"/>
                <a:cs typeface="Lato" panose="020F0502020204030203" pitchFamily="34" charset="0"/>
              </a:rPr>
              <a:t>CapEx</a:t>
            </a:r>
            <a:r>
              <a:rPr lang="en-US" sz="1200" b="1">
                <a:solidFill>
                  <a:schemeClr val="tx1"/>
                </a:solidFill>
                <a:latin typeface="Gilroy" panose="00000500000000000000"/>
                <a:ea typeface="Lato" panose="020F0502020204030203" pitchFamily="34" charset="0"/>
                <a:cs typeface="Lato" panose="020F0502020204030203" pitchFamily="34" charset="0"/>
              </a:rPr>
              <a:t> PSF is highest in 2026</a:t>
            </a:r>
            <a:r>
              <a:rPr lang="en-US" sz="1200">
                <a:solidFill>
                  <a:schemeClr val="tx1"/>
                </a:solidFill>
                <a:latin typeface="Gilroy" panose="00000500000000000000"/>
                <a:ea typeface="Lato" panose="020F0502020204030203" pitchFamily="34" charset="0"/>
                <a:cs typeface="Lato" panose="020F0502020204030203" pitchFamily="34" charset="0"/>
              </a:rPr>
              <a:t>, while </a:t>
            </a:r>
            <a:r>
              <a:rPr lang="en-US" sz="1200" b="1">
                <a:solidFill>
                  <a:schemeClr val="tx1"/>
                </a:solidFill>
                <a:latin typeface="Gilroy" panose="00000500000000000000"/>
                <a:ea typeface="Lato" panose="020F0502020204030203" pitchFamily="34" charset="0"/>
                <a:cs typeface="Lato" panose="020F0502020204030203" pitchFamily="34" charset="0"/>
              </a:rPr>
              <a:t>TIs are highest in 2026-28 </a:t>
            </a:r>
            <a:r>
              <a:rPr lang="en-US" sz="1200">
                <a:solidFill>
                  <a:schemeClr val="tx1"/>
                </a:solidFill>
                <a:latin typeface="Gilroy" panose="00000500000000000000"/>
                <a:ea typeface="Lato" panose="020F0502020204030203" pitchFamily="34" charset="0"/>
                <a:cs typeface="Lato" panose="020F0502020204030203" pitchFamily="34" charset="0"/>
              </a:rPr>
              <a:t>due to lease expirations in 2026-27</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For future acquisitions, we </a:t>
            </a:r>
            <a:r>
              <a:rPr lang="en-US" sz="1200" b="1">
                <a:solidFill>
                  <a:schemeClr val="tx1"/>
                </a:solidFill>
                <a:latin typeface="Gilroy" panose="00000500000000000000"/>
                <a:ea typeface="Lato" panose="020F0502020204030203" pitchFamily="34" charset="0"/>
                <a:cs typeface="Lato" panose="020F0502020204030203" pitchFamily="34" charset="0"/>
              </a:rPr>
              <a:t>assume constant TIs ($ PSF) and LCs (% of NOI) each year, </a:t>
            </a:r>
            <a:r>
              <a:rPr lang="en-US" sz="1200">
                <a:solidFill>
                  <a:schemeClr val="tx1"/>
                </a:solidFill>
                <a:latin typeface="Gilroy" panose="00000500000000000000"/>
                <a:ea typeface="Lato" panose="020F0502020204030203" pitchFamily="34" charset="0"/>
                <a:cs typeface="Lato" panose="020F0502020204030203" pitchFamily="34" charset="0"/>
              </a:rPr>
              <a:t>creating less variability in their forecasts</a:t>
            </a:r>
          </a:p>
        </p:txBody>
      </p:sp>
      <p:cxnSp>
        <p:nvCxnSpPr>
          <p:cNvPr id="13" name="Straight Connector 12">
            <a:extLst>
              <a:ext uri="{FF2B5EF4-FFF2-40B4-BE49-F238E27FC236}">
                <a16:creationId xmlns:a16="http://schemas.microsoft.com/office/drawing/2014/main" id="{26B61664-88F6-843F-13A3-DC550C657AC8}"/>
              </a:ext>
            </a:extLst>
          </p:cNvPr>
          <p:cNvCxnSpPr>
            <a:cxnSpLocks/>
          </p:cNvCxnSpPr>
          <p:nvPr/>
        </p:nvCxnSpPr>
        <p:spPr>
          <a:xfrm>
            <a:off x="6096000" y="2124636"/>
            <a:ext cx="0" cy="42976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Chart 3">
            <a:extLst>
              <a:ext uri="{FF2B5EF4-FFF2-40B4-BE49-F238E27FC236}">
                <a16:creationId xmlns:a16="http://schemas.microsoft.com/office/drawing/2014/main" id="{D194E2DF-6905-5BCD-AA51-0E104076B88B}"/>
              </a:ext>
            </a:extLst>
          </p:cNvPr>
          <p:cNvGraphicFramePr>
            <a:graphicFrameLocks/>
          </p:cNvGraphicFramePr>
          <p:nvPr>
            <p:extLst>
              <p:ext uri="{D42A27DB-BD31-4B8C-83A1-F6EECF244321}">
                <p14:modId xmlns:p14="http://schemas.microsoft.com/office/powerpoint/2010/main" val="1448633532"/>
              </p:ext>
            </p:extLst>
          </p:nvPr>
        </p:nvGraphicFramePr>
        <p:xfrm>
          <a:off x="758892" y="4267021"/>
          <a:ext cx="5117659" cy="22764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F5D36F7-77D6-198E-D0EF-9D90A957B689}"/>
              </a:ext>
            </a:extLst>
          </p:cNvPr>
          <p:cNvGraphicFramePr>
            <a:graphicFrameLocks/>
          </p:cNvGraphicFramePr>
          <p:nvPr>
            <p:extLst>
              <p:ext uri="{D42A27DB-BD31-4B8C-83A1-F6EECF244321}">
                <p14:modId xmlns:p14="http://schemas.microsoft.com/office/powerpoint/2010/main" val="2344976354"/>
              </p:ext>
            </p:extLst>
          </p:nvPr>
        </p:nvGraphicFramePr>
        <p:xfrm>
          <a:off x="864129" y="2121408"/>
          <a:ext cx="5012422" cy="21456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47D8F09A-E9CE-2139-54CA-A78E4AEA9702}"/>
              </a:ext>
            </a:extLst>
          </p:cNvPr>
          <p:cNvGraphicFramePr>
            <a:graphicFrameLocks/>
          </p:cNvGraphicFramePr>
          <p:nvPr>
            <p:extLst>
              <p:ext uri="{D42A27DB-BD31-4B8C-83A1-F6EECF244321}">
                <p14:modId xmlns:p14="http://schemas.microsoft.com/office/powerpoint/2010/main" val="3745625587"/>
              </p:ext>
            </p:extLst>
          </p:nvPr>
        </p:nvGraphicFramePr>
        <p:xfrm>
          <a:off x="6391262" y="2114262"/>
          <a:ext cx="5038691" cy="21663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9CBB1419-89D3-4D8D-BAC4-A0BCE0BFC588}"/>
              </a:ext>
            </a:extLst>
          </p:cNvPr>
          <p:cNvGraphicFramePr>
            <a:graphicFrameLocks/>
          </p:cNvGraphicFramePr>
          <p:nvPr>
            <p:extLst>
              <p:ext uri="{D42A27DB-BD31-4B8C-83A1-F6EECF244321}">
                <p14:modId xmlns:p14="http://schemas.microsoft.com/office/powerpoint/2010/main" val="993916843"/>
              </p:ext>
            </p:extLst>
          </p:nvPr>
        </p:nvGraphicFramePr>
        <p:xfrm>
          <a:off x="6391262" y="4273477"/>
          <a:ext cx="5038687" cy="227644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149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AC21C2-8F51-2DB2-3247-058D2A8E01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8" name="think-cell data - do not delete" hidden="1">
                        <a:extLst>
                          <a:ext uri="{FF2B5EF4-FFF2-40B4-BE49-F238E27FC236}">
                            <a16:creationId xmlns:a16="http://schemas.microsoft.com/office/drawing/2014/main" id="{6FAC21C2-8F51-2DB2-3247-058D2A8E0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3D2A981-2198-E277-7112-81665CDAE8DC}"/>
              </a:ext>
            </a:extLst>
          </p:cNvPr>
          <p:cNvSpPr>
            <a:spLocks noGrp="1"/>
          </p:cNvSpPr>
          <p:nvPr>
            <p:ph type="title"/>
          </p:nvPr>
        </p:nvSpPr>
        <p:spPr/>
        <p:txBody>
          <a:bodyPr vert="horz"/>
          <a:lstStyle/>
          <a:p>
            <a:r>
              <a:rPr lang="en-US"/>
              <a:t>Financing Strategy &amp; Summary</a:t>
            </a:r>
          </a:p>
        </p:txBody>
      </p:sp>
      <p:sp>
        <p:nvSpPr>
          <p:cNvPr id="17" name="Rectangle 16">
            <a:extLst>
              <a:ext uri="{FF2B5EF4-FFF2-40B4-BE49-F238E27FC236}">
                <a16:creationId xmlns:a16="http://schemas.microsoft.com/office/drawing/2014/main" id="{7512A4C8-98CE-2D66-3112-90D70A6EE4E7}"/>
              </a:ext>
            </a:extLst>
          </p:cNvPr>
          <p:cNvSpPr/>
          <p:nvPr/>
        </p:nvSpPr>
        <p:spPr>
          <a:xfrm>
            <a:off x="762554" y="1171733"/>
            <a:ext cx="1828800" cy="95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8" name="Group 17">
            <a:extLst>
              <a:ext uri="{FF2B5EF4-FFF2-40B4-BE49-F238E27FC236}">
                <a16:creationId xmlns:a16="http://schemas.microsoft.com/office/drawing/2014/main" id="{EE61E68F-3B6F-FBD2-1911-C74906D961EC}"/>
              </a:ext>
            </a:extLst>
          </p:cNvPr>
          <p:cNvGrpSpPr/>
          <p:nvPr/>
        </p:nvGrpSpPr>
        <p:grpSpPr>
          <a:xfrm>
            <a:off x="2674518" y="1441543"/>
            <a:ext cx="457200" cy="457200"/>
            <a:chOff x="9083708" y="2404703"/>
            <a:chExt cx="615673" cy="594359"/>
          </a:xfrm>
        </p:grpSpPr>
        <p:sp>
          <p:nvSpPr>
            <p:cNvPr id="19" name="Oval 18">
              <a:extLst>
                <a:ext uri="{FF2B5EF4-FFF2-40B4-BE49-F238E27FC236}">
                  <a16:creationId xmlns:a16="http://schemas.microsoft.com/office/drawing/2014/main" id="{0A379335-AB9B-E58A-F6CF-A2E7C0637B9B}"/>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BC260278-8F56-E506-B4FF-3593B7661F66}"/>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BEBA77A3-BA49-7E26-6F9C-509643A6CD93}"/>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2FA89690-0892-5BDB-D6CB-E83C41996284}"/>
              </a:ext>
            </a:extLst>
          </p:cNvPr>
          <p:cNvSpPr/>
          <p:nvPr/>
        </p:nvSpPr>
        <p:spPr>
          <a:xfrm>
            <a:off x="3214882" y="1170432"/>
            <a:ext cx="8138160" cy="9542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Fund closed on an </a:t>
            </a:r>
            <a:r>
              <a:rPr lang="en-US" sz="1200" b="1">
                <a:solidFill>
                  <a:schemeClr val="tx1"/>
                </a:solidFill>
                <a:latin typeface="Gilroy" panose="00000500000000000000"/>
                <a:cs typeface="Arial" panose="020B0604020202020204" pitchFamily="34" charset="0"/>
              </a:rPr>
              <a:t>$81.5M loan with Blackstone</a:t>
            </a:r>
            <a:r>
              <a:rPr lang="en-US" sz="1200">
                <a:solidFill>
                  <a:schemeClr val="tx1"/>
                </a:solidFill>
                <a:latin typeface="Gilroy" panose="00000500000000000000"/>
                <a:cs typeface="Arial" panose="020B0604020202020204" pitchFamily="34" charset="0"/>
              </a:rPr>
              <a:t> for a pool of 16 properties in September 2024</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Capital Call Line</a:t>
            </a:r>
            <a:r>
              <a:rPr lang="en-US" sz="1200" b="1">
                <a:solidFill>
                  <a:schemeClr val="tx1"/>
                </a:solidFill>
                <a:latin typeface="Gilroy" panose="00000500000000000000"/>
                <a:cs typeface="Arial" panose="020B0604020202020204" pitchFamily="34" charset="0"/>
              </a:rPr>
              <a:t> remained at $150M </a:t>
            </a:r>
          </a:p>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Credit Facility </a:t>
            </a:r>
            <a:r>
              <a:rPr lang="en-US" sz="1200" b="1">
                <a:solidFill>
                  <a:schemeClr val="tx1"/>
                </a:solidFill>
                <a:latin typeface="Gilroy" panose="00000500000000000000"/>
                <a:cs typeface="Arial" panose="020B0604020202020204" pitchFamily="34" charset="0"/>
              </a:rPr>
              <a:t>decreased from $274.5M to $247.5M</a:t>
            </a:r>
          </a:p>
        </p:txBody>
      </p:sp>
      <p:sp>
        <p:nvSpPr>
          <p:cNvPr id="24" name="TextBox 23">
            <a:extLst>
              <a:ext uri="{FF2B5EF4-FFF2-40B4-BE49-F238E27FC236}">
                <a16:creationId xmlns:a16="http://schemas.microsoft.com/office/drawing/2014/main" id="{6B502B0C-DA89-16DA-D799-08AF9D128DB5}"/>
              </a:ext>
            </a:extLst>
          </p:cNvPr>
          <p:cNvSpPr txBox="1"/>
          <p:nvPr/>
        </p:nvSpPr>
        <p:spPr>
          <a:xfrm>
            <a:off x="3642698" y="6073960"/>
            <a:ext cx="621853" cy="253916"/>
          </a:xfrm>
          <a:prstGeom prst="rect">
            <a:avLst/>
          </a:prstGeom>
          <a:solidFill>
            <a:srgbClr val="FFEED3"/>
          </a:solidFill>
        </p:spPr>
        <p:txBody>
          <a:bodyPr wrap="square" rtlCol="0" anchor="ctr">
            <a:spAutoFit/>
          </a:bodyPr>
          <a:lstStyle/>
          <a:p>
            <a:pPr algn="ctr"/>
            <a:r>
              <a:rPr lang="en-US" sz="1000">
                <a:solidFill>
                  <a:schemeClr val="tx1">
                    <a:lumMod val="65000"/>
                    <a:lumOff val="35000"/>
                  </a:schemeClr>
                </a:solidFill>
                <a:latin typeface="Gilroy" panose="00000500000000000000"/>
              </a:rPr>
              <a:t>$84.5M</a:t>
            </a:r>
          </a:p>
        </p:txBody>
      </p:sp>
      <p:sp>
        <p:nvSpPr>
          <p:cNvPr id="25" name="TextBox 24">
            <a:extLst>
              <a:ext uri="{FF2B5EF4-FFF2-40B4-BE49-F238E27FC236}">
                <a16:creationId xmlns:a16="http://schemas.microsoft.com/office/drawing/2014/main" id="{49F417B9-29BF-4D76-FFBD-19D1BD875E74}"/>
              </a:ext>
            </a:extLst>
          </p:cNvPr>
          <p:cNvSpPr txBox="1"/>
          <p:nvPr/>
        </p:nvSpPr>
        <p:spPr>
          <a:xfrm>
            <a:off x="5671412" y="6073960"/>
            <a:ext cx="621853" cy="253916"/>
          </a:xfrm>
          <a:prstGeom prst="rect">
            <a:avLst/>
          </a:prstGeom>
          <a:solidFill>
            <a:srgbClr val="CEE2F1"/>
          </a:solidFill>
        </p:spPr>
        <p:txBody>
          <a:bodyPr wrap="square" rtlCol="0" anchor="ctr">
            <a:spAutoFit/>
          </a:bodyPr>
          <a:lstStyle/>
          <a:p>
            <a:pPr algn="ctr"/>
            <a:r>
              <a:rPr lang="en-US" sz="1000">
                <a:solidFill>
                  <a:schemeClr val="tx1">
                    <a:lumMod val="65000"/>
                    <a:lumOff val="35000"/>
                  </a:schemeClr>
                </a:solidFill>
                <a:latin typeface="Gilroy" panose="00000500000000000000"/>
              </a:rPr>
              <a:t>$175M</a:t>
            </a:r>
          </a:p>
        </p:txBody>
      </p:sp>
      <p:sp>
        <p:nvSpPr>
          <p:cNvPr id="26" name="TextBox 25">
            <a:extLst>
              <a:ext uri="{FF2B5EF4-FFF2-40B4-BE49-F238E27FC236}">
                <a16:creationId xmlns:a16="http://schemas.microsoft.com/office/drawing/2014/main" id="{205D3DC3-19B1-7AF6-CD0A-376742FFED61}"/>
              </a:ext>
            </a:extLst>
          </p:cNvPr>
          <p:cNvSpPr txBox="1"/>
          <p:nvPr/>
        </p:nvSpPr>
        <p:spPr>
          <a:xfrm>
            <a:off x="9751691" y="6057778"/>
            <a:ext cx="621853" cy="253916"/>
          </a:xfrm>
          <a:prstGeom prst="rect">
            <a:avLst/>
          </a:prstGeom>
          <a:solidFill>
            <a:srgbClr val="F5F5F6"/>
          </a:solidFill>
        </p:spPr>
        <p:txBody>
          <a:bodyPr wrap="square" rtlCol="0" anchor="ctr">
            <a:spAutoFit/>
          </a:bodyPr>
          <a:lstStyle/>
          <a:p>
            <a:pPr algn="ctr"/>
            <a:r>
              <a:rPr lang="en-US" sz="1000">
                <a:solidFill>
                  <a:schemeClr val="tx1">
                    <a:lumMod val="65000"/>
                    <a:lumOff val="35000"/>
                  </a:schemeClr>
                </a:solidFill>
                <a:latin typeface="Gilroy" panose="00000500000000000000"/>
              </a:rPr>
              <a:t>$90M</a:t>
            </a:r>
          </a:p>
        </p:txBody>
      </p:sp>
      <p:sp>
        <p:nvSpPr>
          <p:cNvPr id="27" name="Rectangle 26">
            <a:extLst>
              <a:ext uri="{FF2B5EF4-FFF2-40B4-BE49-F238E27FC236}">
                <a16:creationId xmlns:a16="http://schemas.microsoft.com/office/drawing/2014/main" id="{2403597E-45D7-6104-3B4D-2244EEBC075F}"/>
              </a:ext>
            </a:extLst>
          </p:cNvPr>
          <p:cNvSpPr/>
          <p:nvPr/>
        </p:nvSpPr>
        <p:spPr>
          <a:xfrm>
            <a:off x="9431224" y="3330262"/>
            <a:ext cx="1350309" cy="3951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44E62DD-51C2-0A32-8444-F3124E4828D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9810048" y="3333903"/>
            <a:ext cx="444181" cy="429853"/>
          </a:xfrm>
          <a:prstGeom prst="rect">
            <a:avLst/>
          </a:prstGeom>
        </p:spPr>
      </p:pic>
      <p:graphicFrame>
        <p:nvGraphicFramePr>
          <p:cNvPr id="10" name="Table 9">
            <a:extLst>
              <a:ext uri="{FF2B5EF4-FFF2-40B4-BE49-F238E27FC236}">
                <a16:creationId xmlns:a16="http://schemas.microsoft.com/office/drawing/2014/main" id="{109647A0-C098-03D0-0ECD-BE89C8409ABE}"/>
              </a:ext>
            </a:extLst>
          </p:cNvPr>
          <p:cNvGraphicFramePr>
            <a:graphicFrameLocks noGrp="1"/>
          </p:cNvGraphicFramePr>
          <p:nvPr>
            <p:extLst>
              <p:ext uri="{D42A27DB-BD31-4B8C-83A1-F6EECF244321}">
                <p14:modId xmlns:p14="http://schemas.microsoft.com/office/powerpoint/2010/main" val="588975420"/>
              </p:ext>
            </p:extLst>
          </p:nvPr>
        </p:nvGraphicFramePr>
        <p:xfrm>
          <a:off x="609600" y="2562068"/>
          <a:ext cx="10972801" cy="4191000"/>
        </p:xfrm>
        <a:graphic>
          <a:graphicData uri="http://schemas.openxmlformats.org/drawingml/2006/table">
            <a:tbl>
              <a:tblPr/>
              <a:tblGrid>
                <a:gridCol w="1567543">
                  <a:extLst>
                    <a:ext uri="{9D8B030D-6E8A-4147-A177-3AD203B41FA5}">
                      <a16:colId xmlns:a16="http://schemas.microsoft.com/office/drawing/2014/main" val="391507326"/>
                    </a:ext>
                  </a:extLst>
                </a:gridCol>
                <a:gridCol w="1567543">
                  <a:extLst>
                    <a:ext uri="{9D8B030D-6E8A-4147-A177-3AD203B41FA5}">
                      <a16:colId xmlns:a16="http://schemas.microsoft.com/office/drawing/2014/main" val="1423951040"/>
                    </a:ext>
                  </a:extLst>
                </a:gridCol>
                <a:gridCol w="1567543">
                  <a:extLst>
                    <a:ext uri="{9D8B030D-6E8A-4147-A177-3AD203B41FA5}">
                      <a16:colId xmlns:a16="http://schemas.microsoft.com/office/drawing/2014/main" val="2559034163"/>
                    </a:ext>
                  </a:extLst>
                </a:gridCol>
                <a:gridCol w="1567543">
                  <a:extLst>
                    <a:ext uri="{9D8B030D-6E8A-4147-A177-3AD203B41FA5}">
                      <a16:colId xmlns:a16="http://schemas.microsoft.com/office/drawing/2014/main" val="802431098"/>
                    </a:ext>
                  </a:extLst>
                </a:gridCol>
                <a:gridCol w="1567543">
                  <a:extLst>
                    <a:ext uri="{9D8B030D-6E8A-4147-A177-3AD203B41FA5}">
                      <a16:colId xmlns:a16="http://schemas.microsoft.com/office/drawing/2014/main" val="3828998426"/>
                    </a:ext>
                  </a:extLst>
                </a:gridCol>
                <a:gridCol w="1567543">
                  <a:extLst>
                    <a:ext uri="{9D8B030D-6E8A-4147-A177-3AD203B41FA5}">
                      <a16:colId xmlns:a16="http://schemas.microsoft.com/office/drawing/2014/main" val="2068439424"/>
                    </a:ext>
                  </a:extLst>
                </a:gridCol>
                <a:gridCol w="1567543">
                  <a:extLst>
                    <a:ext uri="{9D8B030D-6E8A-4147-A177-3AD203B41FA5}">
                      <a16:colId xmlns:a16="http://schemas.microsoft.com/office/drawing/2014/main" val="2442487458"/>
                    </a:ext>
                  </a:extLst>
                </a:gridCol>
              </a:tblGrid>
              <a:tr h="365760">
                <a:tc>
                  <a:txBody>
                    <a:bodyPr/>
                    <a:lstStyle/>
                    <a:p>
                      <a:pPr algn="l" fontAlgn="b"/>
                      <a:r>
                        <a:rPr lang="en-US" sz="1200" b="0" i="0" u="none" strike="noStrike">
                          <a:solidFill>
                            <a:srgbClr val="000000"/>
                          </a:solidFill>
                          <a:effectLst/>
                          <a:latin typeface="Gilroy" panose="00000500000000000000"/>
                        </a:rPr>
                        <a:t> </a:t>
                      </a:r>
                    </a:p>
                  </a:txBody>
                  <a:tcPr marL="0" marR="0" marT="0" marB="0" anchor="b">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400" b="1" i="0" u="none" strike="noStrike">
                          <a:solidFill>
                            <a:srgbClr val="FFFFFF"/>
                          </a:solidFill>
                          <a:effectLst/>
                          <a:latin typeface="Gilroy" panose="00000500000000000000"/>
                        </a:rPr>
                        <a:t>Capital Call Line</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AB21"/>
                    </a:solidFill>
                  </a:tcPr>
                </a:tc>
                <a:tc>
                  <a:txBody>
                    <a:bodyPr/>
                    <a:lstStyle/>
                    <a:p>
                      <a:pPr algn="ctr" fontAlgn="ctr"/>
                      <a:r>
                        <a:rPr lang="en-US" sz="1400" b="1" i="0" u="none" strike="noStrike">
                          <a:solidFill>
                            <a:srgbClr val="FFFFFF"/>
                          </a:solidFill>
                          <a:effectLst/>
                          <a:latin typeface="Gilroy" panose="00000500000000000000"/>
                        </a:rPr>
                        <a:t>Credit Facility</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8B0E0"/>
                    </a:solidFill>
                  </a:tcPr>
                </a:tc>
                <a:tc gridSpan="4">
                  <a:txBody>
                    <a:bodyPr/>
                    <a:lstStyle/>
                    <a:p>
                      <a:pPr algn="ctr" fontAlgn="ctr"/>
                      <a:r>
                        <a:rPr lang="en-US" sz="1400" b="1" i="0" u="none" strike="noStrike">
                          <a:solidFill>
                            <a:srgbClr val="FFFFFF"/>
                          </a:solidFill>
                          <a:effectLst/>
                          <a:latin typeface="Gilroy" panose="00000500000000000000"/>
                        </a:rPr>
                        <a:t>Term Loans</a:t>
                      </a: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a:solidFill>
                          <a:srgbClr val="FFFFFF"/>
                        </a:solidFill>
                        <a:effectLst/>
                        <a:latin typeface="Gilroy" panose="00000500000000000000"/>
                      </a:endParaRPr>
                    </a:p>
                  </a:txBody>
                  <a:tcPr marL="0" marR="0" marT="0" marB="0" anchor="ctr">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546A"/>
                    </a:solidFill>
                  </a:tcPr>
                </a:tc>
                <a:extLst>
                  <a:ext uri="{0D108BD9-81ED-4DB2-BD59-A6C34878D82A}">
                    <a16:rowId xmlns:a16="http://schemas.microsoft.com/office/drawing/2014/main" val="1682787090"/>
                  </a:ext>
                </a:extLst>
              </a:tr>
              <a:tr h="640080">
                <a:tc>
                  <a:txBody>
                    <a:bodyPr/>
                    <a:lstStyle/>
                    <a:p>
                      <a:pPr algn="l" fontAlgn="ctr"/>
                      <a:r>
                        <a:rPr lang="en-US" sz="1100" b="0" i="0" u="none" strike="noStrike">
                          <a:solidFill>
                            <a:srgbClr val="525252"/>
                          </a:solidFill>
                          <a:effectLst/>
                          <a:latin typeface="Gilroy" panose="00000500000000000000"/>
                        </a:rPr>
                        <a:t>Use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Improve efficiency by streamlining acquisitions, allowing for quarterly capital calls</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Provide maximum flexibility during the deployment period. Later to be refinanced into long term debt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gridSpan="4">
                  <a:txBody>
                    <a:bodyPr/>
                    <a:lstStyle/>
                    <a:p>
                      <a:pPr algn="ctr" fontAlgn="ctr"/>
                      <a:r>
                        <a:rPr lang="en-US" sz="1100" b="0" i="0" u="none" strike="noStrike">
                          <a:solidFill>
                            <a:srgbClr val="525252"/>
                          </a:solidFill>
                          <a:effectLst/>
                          <a:latin typeface="Gilroy" panose="00000500000000000000"/>
                        </a:rPr>
                        <a:t>Permanent debt against specified stabilized asset batched allows cash management stability and mitigation of cross collateralization</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hMerge="1">
                  <a:txBody>
                    <a:bodyPr/>
                    <a:lstStyle/>
                    <a:p>
                      <a:endParaRPr lang="en-US"/>
                    </a:p>
                  </a:txBody>
                  <a:tcPr/>
                </a:tc>
                <a:tc hMerge="1">
                  <a:txBody>
                    <a:bodyPr/>
                    <a:lstStyle/>
                    <a:p>
                      <a:endParaRPr lang="en-US"/>
                    </a:p>
                  </a:txBody>
                  <a:tcPr/>
                </a:tc>
                <a:tc hMerge="1">
                  <a:txBody>
                    <a:bodyPr/>
                    <a:lstStyle/>
                    <a:p>
                      <a:pPr algn="ctr" fontAlgn="ctr"/>
                      <a:endParaRPr lang="en-US" sz="1100" b="0" i="0" u="none" strike="noStrike">
                        <a:solidFill>
                          <a:srgbClr val="525252"/>
                        </a:solidFill>
                        <a:effectLst/>
                        <a:latin typeface="Gilroy" panose="00000500000000000000"/>
                      </a:endParaRP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extLst>
                  <a:ext uri="{0D108BD9-81ED-4DB2-BD59-A6C34878D82A}">
                    <a16:rowId xmlns:a16="http://schemas.microsoft.com/office/drawing/2014/main" val="267183412"/>
                  </a:ext>
                </a:extLst>
              </a:tr>
              <a:tr h="548640">
                <a:tc>
                  <a:txBody>
                    <a:bodyPr/>
                    <a:lstStyle/>
                    <a:p>
                      <a:pPr algn="l" fontAlgn="ctr"/>
                      <a:r>
                        <a:rPr lang="en-US" sz="1100" b="0" i="0" u="none" strike="noStrike">
                          <a:solidFill>
                            <a:srgbClr val="525252"/>
                          </a:solidFill>
                          <a:effectLst/>
                          <a:latin typeface="Gilroy" panose="00000500000000000000"/>
                        </a:rPr>
                        <a:t>Lender</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Gilroy" panose="00000500000000000000"/>
                        </a:rPr>
                        <a:t> </a:t>
                      </a: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endParaRPr lang="en-US" sz="1100" b="0" i="0" u="none" strike="noStrike">
                        <a:solidFill>
                          <a:srgbClr val="000000"/>
                        </a:solidFill>
                        <a:effectLst/>
                        <a:latin typeface="Gilroy" panose="00000500000000000000"/>
                      </a:endParaRPr>
                    </a:p>
                  </a:txBody>
                  <a:tcPr marL="45720" marR="4572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08118951"/>
                  </a:ext>
                </a:extLst>
              </a:tr>
              <a:tr h="274320">
                <a:tc>
                  <a:txBody>
                    <a:bodyPr/>
                    <a:lstStyle/>
                    <a:p>
                      <a:pPr algn="l" fontAlgn="ctr"/>
                      <a:r>
                        <a:rPr lang="en-US" sz="1100" b="0" i="0" u="none" strike="noStrike">
                          <a:solidFill>
                            <a:srgbClr val="525252"/>
                          </a:solidFill>
                          <a:effectLst/>
                          <a:latin typeface="Gilroy" panose="00000500000000000000"/>
                        </a:rPr>
                        <a:t>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Monthly SOFR</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Monthly SOFR</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4.10%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4.00%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4.63%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TBD</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1104418603"/>
                  </a:ext>
                </a:extLst>
              </a:tr>
              <a:tr h="274320">
                <a:tc>
                  <a:txBody>
                    <a:bodyPr/>
                    <a:lstStyle/>
                    <a:p>
                      <a:pPr algn="l" fontAlgn="ctr"/>
                      <a:r>
                        <a:rPr lang="en-US" sz="1100" b="0" i="0" u="none" strike="noStrike">
                          <a:solidFill>
                            <a:srgbClr val="525252"/>
                          </a:solidFill>
                          <a:effectLst/>
                          <a:latin typeface="Gilroy" panose="00000500000000000000"/>
                        </a:rPr>
                        <a:t>Spread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1.85%</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1.80%-1.85%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2.05%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2.30%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1.90%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TBD</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284976198"/>
                  </a:ext>
                </a:extLst>
              </a:tr>
              <a:tr h="274320">
                <a:tc>
                  <a:txBody>
                    <a:bodyPr/>
                    <a:lstStyle/>
                    <a:p>
                      <a:pPr algn="l" fontAlgn="ctr"/>
                      <a:r>
                        <a:rPr lang="en-US" sz="1100" b="0" i="0" u="none" strike="noStrike">
                          <a:solidFill>
                            <a:srgbClr val="525252"/>
                          </a:solidFill>
                          <a:effectLst/>
                          <a:latin typeface="Gilroy" panose="00000500000000000000"/>
                        </a:rPr>
                        <a:t>All-In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TBD</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64091068"/>
                  </a:ext>
                </a:extLst>
              </a:tr>
              <a:tr h="274320">
                <a:tc>
                  <a:txBody>
                    <a:bodyPr/>
                    <a:lstStyle/>
                    <a:p>
                      <a:pPr algn="l" fontAlgn="ctr"/>
                      <a:r>
                        <a:rPr lang="en-US" sz="1100" b="0" i="0" u="none" strike="noStrike">
                          <a:solidFill>
                            <a:srgbClr val="525252"/>
                          </a:solidFill>
                          <a:effectLst/>
                          <a:latin typeface="Gilroy" panose="00000500000000000000"/>
                        </a:rPr>
                        <a:t>Interest Only</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Full Term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4135364904"/>
                  </a:ext>
                </a:extLst>
              </a:tr>
              <a:tr h="274320">
                <a:tc>
                  <a:txBody>
                    <a:bodyPr/>
                    <a:lstStyle/>
                    <a:p>
                      <a:pPr algn="l" fontAlgn="ctr"/>
                      <a:r>
                        <a:rPr lang="en-US" sz="1100" b="0" i="0" u="none" strike="noStrike">
                          <a:solidFill>
                            <a:srgbClr val="525252"/>
                          </a:solidFill>
                          <a:effectLst/>
                          <a:latin typeface="Gilroy" panose="00000500000000000000"/>
                        </a:rPr>
                        <a:t>Effective Amount Hedged</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$182M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100" b="0" i="0" u="none" strike="noStrike">
                          <a:solidFill>
                            <a:srgbClr val="525252"/>
                          </a:solidFill>
                          <a:effectLst/>
                          <a:latin typeface="Gilroy" panose="00000500000000000000"/>
                        </a:rPr>
                        <a:t>$81.5M (100%)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$340-370M (100%)</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3098263675"/>
                  </a:ext>
                </a:extLst>
              </a:tr>
              <a:tr h="274320">
                <a:tc>
                  <a:txBody>
                    <a:bodyPr/>
                    <a:lstStyle/>
                    <a:p>
                      <a:pPr algn="l" fontAlgn="ctr"/>
                      <a:r>
                        <a:rPr lang="en-US" sz="1100" b="0" i="0" u="none" strike="noStrike">
                          <a:solidFill>
                            <a:srgbClr val="525252"/>
                          </a:solidFill>
                          <a:effectLst/>
                          <a:latin typeface="Gilroy" panose="00000500000000000000"/>
                        </a:rPr>
                        <a:t>Hedged All in Interest Rate</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N/A</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5.39%</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6.15%</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6.30%</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6.53%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TBD</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2392600944"/>
                  </a:ext>
                </a:extLst>
              </a:tr>
              <a:tr h="274320">
                <a:tc>
                  <a:txBody>
                    <a:bodyPr/>
                    <a:lstStyle/>
                    <a:p>
                      <a:pPr algn="l" fontAlgn="ctr"/>
                      <a:r>
                        <a:rPr lang="en-US" sz="1100" b="0" i="0" u="none" strike="noStrike">
                          <a:solidFill>
                            <a:srgbClr val="525252"/>
                          </a:solidFill>
                          <a:effectLst/>
                          <a:latin typeface="Gilroy" panose="00000500000000000000"/>
                        </a:rPr>
                        <a:t>Loan Commitments</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$150M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$530M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$340-370M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DEDED"/>
                    </a:solidFill>
                  </a:tcPr>
                </a:tc>
                <a:extLst>
                  <a:ext uri="{0D108BD9-81ED-4DB2-BD59-A6C34878D82A}">
                    <a16:rowId xmlns:a16="http://schemas.microsoft.com/office/drawing/2014/main" val="4202972770"/>
                  </a:ext>
                </a:extLst>
              </a:tr>
              <a:tr h="274320">
                <a:tc>
                  <a:txBody>
                    <a:bodyPr/>
                    <a:lstStyle/>
                    <a:p>
                      <a:pPr algn="l" fontAlgn="ctr"/>
                      <a:r>
                        <a:rPr lang="en-US" sz="1100" b="0" i="0" u="none" strike="noStrike">
                          <a:solidFill>
                            <a:srgbClr val="525252"/>
                          </a:solidFill>
                          <a:effectLst/>
                          <a:latin typeface="Gilroy" panose="00000500000000000000"/>
                        </a:rPr>
                        <a:t>Effective Used Debt</a:t>
                      </a:r>
                    </a:p>
                  </a:txBody>
                  <a:tcPr marL="45720" marR="45720" anchor="ctr">
                    <a:lnL>
                      <a:noFill/>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noFill/>
                  </a:tcPr>
                </a:tc>
                <a:tc>
                  <a:txBody>
                    <a:bodyPr/>
                    <a:lstStyle/>
                    <a:p>
                      <a:pPr algn="ctr" fontAlgn="ctr"/>
                      <a:r>
                        <a:rPr lang="en-US" sz="1100" b="0" i="0" u="none" strike="noStrike">
                          <a:solidFill>
                            <a:srgbClr val="525252"/>
                          </a:solidFill>
                          <a:effectLst/>
                          <a:latin typeface="Gilroy" panose="00000500000000000000"/>
                        </a:rPr>
                        <a:t>$150M</a:t>
                      </a:r>
                    </a:p>
                  </a:txBody>
                  <a:tcPr marL="45720" marR="45720" anchor="ctr">
                    <a:lnL w="6350" cap="flat" cmpd="sng" algn="ctr">
                      <a:solidFill>
                        <a:srgbClr val="DBDBDB"/>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EED2"/>
                    </a:solidFill>
                  </a:tcPr>
                </a:tc>
                <a:tc>
                  <a:txBody>
                    <a:bodyPr/>
                    <a:lstStyle/>
                    <a:p>
                      <a:pPr algn="ctr" fontAlgn="ctr"/>
                      <a:r>
                        <a:rPr lang="en-US" sz="1100" b="0" i="0" u="none" strike="noStrike">
                          <a:solidFill>
                            <a:srgbClr val="525252"/>
                          </a:solidFill>
                          <a:effectLst/>
                          <a:latin typeface="Gilroy" panose="00000500000000000000"/>
                        </a:rPr>
                        <a:t>$274.5M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C8E4F4"/>
                    </a:solidFill>
                  </a:tcPr>
                </a:tc>
                <a:tc>
                  <a:txBody>
                    <a:bodyPr/>
                    <a:lstStyle/>
                    <a:p>
                      <a:pPr algn="ctr" fontAlgn="ctr"/>
                      <a:r>
                        <a:rPr lang="en-US" sz="1100" b="0" i="0" u="none" strike="noStrike">
                          <a:solidFill>
                            <a:srgbClr val="525252"/>
                          </a:solidFill>
                          <a:effectLst/>
                          <a:latin typeface="Gilroy" panose="00000500000000000000"/>
                        </a:rPr>
                        <a:t>$94.5M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$90M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tc>
                  <a:txBody>
                    <a:bodyPr/>
                    <a:lstStyle/>
                    <a:p>
                      <a:pPr algn="ctr" fontAlgn="ctr"/>
                      <a:r>
                        <a:rPr lang="en-US" sz="1100" b="0" i="0" u="none" strike="noStrike">
                          <a:solidFill>
                            <a:srgbClr val="525252"/>
                          </a:solidFill>
                          <a:effectLst/>
                          <a:latin typeface="Gilroy" panose="00000500000000000000"/>
                        </a:rPr>
                        <a:t>$81.5M</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DBDBDB"/>
                    </a:solidFill>
                  </a:tcPr>
                </a:tc>
                <a:tc>
                  <a:txBody>
                    <a:bodyPr/>
                    <a:lstStyle/>
                    <a:p>
                      <a:pPr algn="ctr" fontAlgn="ctr"/>
                      <a:r>
                        <a:rPr lang="en-US" sz="1100" b="0" i="0" u="none" strike="noStrike">
                          <a:solidFill>
                            <a:srgbClr val="525252"/>
                          </a:solidFill>
                          <a:effectLst/>
                          <a:latin typeface="Gilroy" panose="00000500000000000000"/>
                        </a:rPr>
                        <a:t>$340-370M</a:t>
                      </a:r>
                    </a:p>
                  </a:txBody>
                  <a:tcPr marL="45720" marR="45720" anchor="ctr">
                    <a:lnL w="12700" cap="flat" cmpd="sng" algn="ctr">
                      <a:solidFill>
                        <a:schemeClr val="bg1">
                          <a:lumMod val="75000"/>
                        </a:schemeClr>
                      </a:solidFill>
                      <a:prstDash val="solid"/>
                      <a:round/>
                      <a:headEnd type="none" w="med" len="med"/>
                      <a:tailEnd type="none" w="med" len="med"/>
                    </a:lnL>
                    <a:lnR w="6350" cap="flat" cmpd="sng" algn="ctr">
                      <a:solidFill>
                        <a:srgbClr val="DBDBD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EDEDED"/>
                    </a:solidFill>
                  </a:tcPr>
                </a:tc>
                <a:extLst>
                  <a:ext uri="{0D108BD9-81ED-4DB2-BD59-A6C34878D82A}">
                    <a16:rowId xmlns:a16="http://schemas.microsoft.com/office/drawing/2014/main" val="2030451725"/>
                  </a:ext>
                </a:extLst>
              </a:tr>
            </a:tbl>
          </a:graphicData>
        </a:graphic>
      </p:graphicFrame>
      <p:pic>
        <p:nvPicPr>
          <p:cNvPr id="15" name="Picture 14" descr="JP-Morgan-Chase-Emblem - Valuation Master Class">
            <a:extLst>
              <a:ext uri="{FF2B5EF4-FFF2-40B4-BE49-F238E27FC236}">
                <a16:creationId xmlns:a16="http://schemas.microsoft.com/office/drawing/2014/main" id="{7FE17609-D1A5-C3DF-E4C1-33F1772FB47F}"/>
              </a:ext>
            </a:extLst>
          </p:cNvPr>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212" y="3966847"/>
            <a:ext cx="572733" cy="309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Download KeyBank Logo in SVG Vector or PNG File Format - Logo.wine">
            <a:extLst>
              <a:ext uri="{FF2B5EF4-FFF2-40B4-BE49-F238E27FC236}">
                <a16:creationId xmlns:a16="http://schemas.microsoft.com/office/drawing/2014/main" id="{042C265C-C4E2-F5FA-1A00-A84EBAC6BBB6}"/>
              </a:ext>
            </a:extLst>
          </p:cNvPr>
          <p:cNvPicPr>
            <a:picLocks noChangeAspect="1" noChangeArrowheads="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t="36326" b="30374"/>
          <a:stretch/>
        </p:blipFill>
        <p:spPr bwMode="auto">
          <a:xfrm>
            <a:off x="3821052" y="3912602"/>
            <a:ext cx="691058" cy="1518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itizens Bank Logo, symbol, meaning, history, PNG, brand">
            <a:extLst>
              <a:ext uri="{FF2B5EF4-FFF2-40B4-BE49-F238E27FC236}">
                <a16:creationId xmlns:a16="http://schemas.microsoft.com/office/drawing/2014/main" id="{F2A1D93E-15C3-10C4-C897-144FC7C2CEC7}"/>
              </a:ext>
            </a:extLst>
          </p:cNvPr>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colorTemperature colorTemp="3292"/>
                    </a14:imgEffect>
                    <a14:imgEffect>
                      <a14:saturation sat="92000"/>
                    </a14:imgEffect>
                  </a14:imgLayer>
                </a14:imgProps>
              </a:ext>
              <a:ext uri="{28A0092B-C50C-407E-A947-70E740481C1C}">
                <a14:useLocalDpi xmlns:a14="http://schemas.microsoft.com/office/drawing/2010/main" val="0"/>
              </a:ext>
            </a:extLst>
          </a:blip>
          <a:srcRect t="28219" b="23431"/>
          <a:stretch/>
        </p:blipFill>
        <p:spPr bwMode="auto">
          <a:xfrm>
            <a:off x="3797431" y="4135157"/>
            <a:ext cx="778966" cy="211853"/>
          </a:xfrm>
          <a:prstGeom prst="rect">
            <a:avLst/>
          </a:prstGeom>
          <a:noFill/>
        </p:spPr>
      </p:pic>
      <p:pic>
        <p:nvPicPr>
          <p:cNvPr id="32" name="Picture 31">
            <a:extLst>
              <a:ext uri="{FF2B5EF4-FFF2-40B4-BE49-F238E27FC236}">
                <a16:creationId xmlns:a16="http://schemas.microsoft.com/office/drawing/2014/main" id="{806EB4B1-117C-0648-B2C5-F15278ED17EE}"/>
              </a:ext>
            </a:extLst>
          </p:cNvPr>
          <p:cNvPicPr>
            <a:picLocks noChangeAspect="1"/>
          </p:cNvPicPr>
          <p:nvPr/>
        </p:nvPicPr>
        <p:blipFill>
          <a:blip r:embed="rId12">
            <a:duotone>
              <a:schemeClr val="accent3">
                <a:shade val="45000"/>
                <a:satMod val="135000"/>
              </a:schemeClr>
              <a:prstClr val="white"/>
            </a:duotone>
          </a:blip>
          <a:stretch>
            <a:fillRect/>
          </a:stretch>
        </p:blipFill>
        <p:spPr>
          <a:xfrm>
            <a:off x="7479591" y="3978576"/>
            <a:ext cx="330493" cy="330493"/>
          </a:xfrm>
          <a:prstGeom prst="rect">
            <a:avLst/>
          </a:prstGeom>
        </p:spPr>
      </p:pic>
      <p:pic>
        <p:nvPicPr>
          <p:cNvPr id="34" name="Picture 33">
            <a:extLst>
              <a:ext uri="{FF2B5EF4-FFF2-40B4-BE49-F238E27FC236}">
                <a16:creationId xmlns:a16="http://schemas.microsoft.com/office/drawing/2014/main" id="{F922E2A9-8911-BB37-0457-8E8EBAF657C4}"/>
              </a:ext>
            </a:extLst>
          </p:cNvPr>
          <p:cNvPicPr>
            <a:picLocks noChangeAspect="1"/>
          </p:cNvPicPr>
          <p:nvPr/>
        </p:nvPicPr>
        <p:blipFill>
          <a:blip r:embed="rId13">
            <a:duotone>
              <a:schemeClr val="accent3">
                <a:shade val="45000"/>
                <a:satMod val="135000"/>
              </a:schemeClr>
              <a:prstClr val="white"/>
            </a:duotone>
          </a:blip>
          <a:stretch>
            <a:fillRect/>
          </a:stretch>
        </p:blipFill>
        <p:spPr>
          <a:xfrm>
            <a:off x="5745125" y="3991281"/>
            <a:ext cx="780014" cy="267805"/>
          </a:xfrm>
          <a:prstGeom prst="rect">
            <a:avLst/>
          </a:prstGeom>
        </p:spPr>
      </p:pic>
      <p:pic>
        <p:nvPicPr>
          <p:cNvPr id="35" name="Picture 34">
            <a:extLst>
              <a:ext uri="{FF2B5EF4-FFF2-40B4-BE49-F238E27FC236}">
                <a16:creationId xmlns:a16="http://schemas.microsoft.com/office/drawing/2014/main" id="{E6BA07EC-1D1E-EE51-7C1C-A4D93B637C72}"/>
              </a:ext>
            </a:extLst>
          </p:cNvPr>
          <p:cNvPicPr>
            <a:picLocks noChangeAspect="1"/>
          </p:cNvPicPr>
          <p:nvPr/>
        </p:nvPicPr>
        <p:blipFill>
          <a:blip r:embed="rId14">
            <a:duotone>
              <a:schemeClr val="bg2">
                <a:shade val="45000"/>
                <a:satMod val="135000"/>
              </a:schemeClr>
              <a:prstClr val="white"/>
            </a:duotone>
          </a:blip>
          <a:stretch>
            <a:fillRect/>
          </a:stretch>
        </p:blipFill>
        <p:spPr>
          <a:xfrm>
            <a:off x="8813125" y="3992295"/>
            <a:ext cx="732121" cy="286747"/>
          </a:xfrm>
          <a:prstGeom prst="rect">
            <a:avLst/>
          </a:prstGeom>
        </p:spPr>
      </p:pic>
      <p:pic>
        <p:nvPicPr>
          <p:cNvPr id="36" name="Picture 35" descr="Download KeyBank Logo in SVG Vector or PNG File Format - Logo.wine">
            <a:extLst>
              <a:ext uri="{FF2B5EF4-FFF2-40B4-BE49-F238E27FC236}">
                <a16:creationId xmlns:a16="http://schemas.microsoft.com/office/drawing/2014/main" id="{D898BA3E-7A32-7595-8F9B-E2E5FCE1DED0}"/>
              </a:ext>
            </a:extLst>
          </p:cNvPr>
          <p:cNvPicPr>
            <a:picLocks noChangeAspect="1" noChangeArrowheads="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t="36326" b="30374"/>
          <a:stretch/>
        </p:blipFill>
        <p:spPr bwMode="auto">
          <a:xfrm>
            <a:off x="2528892" y="3902629"/>
            <a:ext cx="691058" cy="1518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itizens Bank Logo, symbol, meaning, history, PNG, brand">
            <a:extLst>
              <a:ext uri="{FF2B5EF4-FFF2-40B4-BE49-F238E27FC236}">
                <a16:creationId xmlns:a16="http://schemas.microsoft.com/office/drawing/2014/main" id="{57BF7A51-57B1-B6F4-B8B9-C1B825FA391B}"/>
              </a:ext>
            </a:extLst>
          </p:cNvPr>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colorTemperature colorTemp="3292"/>
                    </a14:imgEffect>
                    <a14:imgEffect>
                      <a14:saturation sat="92000"/>
                    </a14:imgEffect>
                  </a14:imgLayer>
                </a14:imgProps>
              </a:ext>
              <a:ext uri="{28A0092B-C50C-407E-A947-70E740481C1C}">
                <a14:useLocalDpi xmlns:a14="http://schemas.microsoft.com/office/drawing/2010/main" val="0"/>
              </a:ext>
            </a:extLst>
          </a:blip>
          <a:srcRect t="28219" b="23431"/>
          <a:stretch/>
        </p:blipFill>
        <p:spPr bwMode="auto">
          <a:xfrm>
            <a:off x="2505271" y="4125184"/>
            <a:ext cx="778966" cy="211853"/>
          </a:xfrm>
          <a:prstGeom prst="rect">
            <a:avLst/>
          </a:prstGeom>
          <a:noFill/>
        </p:spPr>
      </p:pic>
      <p:pic>
        <p:nvPicPr>
          <p:cNvPr id="3" name="Picture 2">
            <a:extLst>
              <a:ext uri="{FF2B5EF4-FFF2-40B4-BE49-F238E27FC236}">
                <a16:creationId xmlns:a16="http://schemas.microsoft.com/office/drawing/2014/main" id="{5D39AC0E-4EB1-215A-6BDE-EB65E05E7B6A}"/>
              </a:ext>
            </a:extLst>
          </p:cNvPr>
          <p:cNvPicPr>
            <a:picLocks noChangeAspect="1"/>
          </p:cNvPicPr>
          <p:nvPr/>
        </p:nvPicPr>
        <p:blipFill>
          <a:blip r:embed="rId15"/>
          <a:stretch>
            <a:fillRect/>
          </a:stretch>
        </p:blipFill>
        <p:spPr>
          <a:xfrm>
            <a:off x="10371467" y="3938050"/>
            <a:ext cx="790295" cy="395148"/>
          </a:xfrm>
          <a:prstGeom prst="rect">
            <a:avLst/>
          </a:prstGeom>
        </p:spPr>
      </p:pic>
    </p:spTree>
    <p:extLst>
      <p:ext uri="{BB962C8B-B14F-4D97-AF65-F5344CB8AC3E}">
        <p14:creationId xmlns:p14="http://schemas.microsoft.com/office/powerpoint/2010/main" val="173704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AD9D2767-88C4-32F5-B497-C2E0BA3EAD51}"/>
              </a:ext>
            </a:extLst>
          </p:cNvPr>
          <p:cNvSpPr txBox="1"/>
          <p:nvPr/>
        </p:nvSpPr>
        <p:spPr>
          <a:xfrm>
            <a:off x="1445196" y="34245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$21M</a:t>
            </a:r>
          </a:p>
        </p:txBody>
      </p:sp>
      <p:cxnSp>
        <p:nvCxnSpPr>
          <p:cNvPr id="58" name="Straight Connector 57">
            <a:extLst>
              <a:ext uri="{FF2B5EF4-FFF2-40B4-BE49-F238E27FC236}">
                <a16:creationId xmlns:a16="http://schemas.microsoft.com/office/drawing/2014/main" id="{7B287116-8BEF-E88D-815C-F4072A1FDA0B}"/>
              </a:ext>
            </a:extLst>
          </p:cNvPr>
          <p:cNvCxnSpPr>
            <a:cxnSpLocks/>
          </p:cNvCxnSpPr>
          <p:nvPr/>
        </p:nvCxnSpPr>
        <p:spPr>
          <a:xfrm flipV="1">
            <a:off x="3814762" y="1412838"/>
            <a:ext cx="0"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4" name="TextBox 133">
            <a:extLst>
              <a:ext uri="{FF2B5EF4-FFF2-40B4-BE49-F238E27FC236}">
                <a16:creationId xmlns:a16="http://schemas.microsoft.com/office/drawing/2014/main" id="{7E5ACEA6-7020-E8DD-FD98-2E876FF5819E}"/>
              </a:ext>
            </a:extLst>
          </p:cNvPr>
          <p:cNvSpPr txBox="1"/>
          <p:nvPr/>
        </p:nvSpPr>
        <p:spPr>
          <a:xfrm>
            <a:off x="5680114" y="6424590"/>
            <a:ext cx="1280160" cy="2308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pPr algn="ctr"/>
            <a:r>
              <a:rPr lang="en-US" sz="900">
                <a:solidFill>
                  <a:srgbClr val="FF0000"/>
                </a:solidFill>
              </a:rPr>
              <a:t>We are here – April ‘25</a:t>
            </a:r>
          </a:p>
        </p:txBody>
      </p:sp>
      <p:cxnSp>
        <p:nvCxnSpPr>
          <p:cNvPr id="34" name="Straight Arrow Connector 33">
            <a:extLst>
              <a:ext uri="{FF2B5EF4-FFF2-40B4-BE49-F238E27FC236}">
                <a16:creationId xmlns:a16="http://schemas.microsoft.com/office/drawing/2014/main" id="{41EAD6AB-3A28-3D82-8548-9B639CC07DA2}"/>
              </a:ext>
            </a:extLst>
          </p:cNvPr>
          <p:cNvCxnSpPr>
            <a:cxnSpLocks/>
          </p:cNvCxnSpPr>
          <p:nvPr/>
        </p:nvCxnSpPr>
        <p:spPr>
          <a:xfrm>
            <a:off x="3792284" y="4380514"/>
            <a:ext cx="4690418" cy="1029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0" name="Title 69">
            <a:extLst>
              <a:ext uri="{FF2B5EF4-FFF2-40B4-BE49-F238E27FC236}">
                <a16:creationId xmlns:a16="http://schemas.microsoft.com/office/drawing/2014/main" id="{406D2F30-04D6-4AA7-E4E3-EA52AF92B35C}"/>
              </a:ext>
            </a:extLst>
          </p:cNvPr>
          <p:cNvSpPr>
            <a:spLocks noGrp="1"/>
          </p:cNvSpPr>
          <p:nvPr>
            <p:ph type="title"/>
          </p:nvPr>
        </p:nvSpPr>
        <p:spPr/>
        <p:txBody>
          <a:bodyPr/>
          <a:lstStyle/>
          <a:p>
            <a:r>
              <a:rPr lang="en-US"/>
              <a:t>Loan &amp; Hedging Maturities</a:t>
            </a:r>
          </a:p>
        </p:txBody>
      </p:sp>
      <p:cxnSp>
        <p:nvCxnSpPr>
          <p:cNvPr id="11" name="Straight Arrow Connector 10">
            <a:extLst>
              <a:ext uri="{FF2B5EF4-FFF2-40B4-BE49-F238E27FC236}">
                <a16:creationId xmlns:a16="http://schemas.microsoft.com/office/drawing/2014/main" id="{26F9C5AA-783C-5581-FBC3-9F2D626582C2}"/>
              </a:ext>
            </a:extLst>
          </p:cNvPr>
          <p:cNvCxnSpPr>
            <a:cxnSpLocks/>
          </p:cNvCxnSpPr>
          <p:nvPr/>
        </p:nvCxnSpPr>
        <p:spPr>
          <a:xfrm>
            <a:off x="3490599" y="5821342"/>
            <a:ext cx="795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6E84FD-7E78-905C-70C8-702406B1A3A2}"/>
              </a:ext>
            </a:extLst>
          </p:cNvPr>
          <p:cNvCxnSpPr>
            <a:cxnSpLocks/>
          </p:cNvCxnSpPr>
          <p:nvPr/>
        </p:nvCxnSpPr>
        <p:spPr>
          <a:xfrm>
            <a:off x="3861312" y="3941154"/>
            <a:ext cx="469881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CF1BCC4-4F93-FFEF-DE5E-7409B4810839}"/>
              </a:ext>
            </a:extLst>
          </p:cNvPr>
          <p:cNvSpPr txBox="1"/>
          <p:nvPr/>
        </p:nvSpPr>
        <p:spPr>
          <a:xfrm>
            <a:off x="3546582"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‘22</a:t>
            </a:r>
          </a:p>
        </p:txBody>
      </p:sp>
      <p:sp>
        <p:nvSpPr>
          <p:cNvPr id="18" name="TextBox 17">
            <a:extLst>
              <a:ext uri="{FF2B5EF4-FFF2-40B4-BE49-F238E27FC236}">
                <a16:creationId xmlns:a16="http://schemas.microsoft.com/office/drawing/2014/main" id="{F4352784-797E-CAD2-B2D0-7EE48F2D7D79}"/>
              </a:ext>
            </a:extLst>
          </p:cNvPr>
          <p:cNvSpPr txBox="1"/>
          <p:nvPr/>
        </p:nvSpPr>
        <p:spPr>
          <a:xfrm>
            <a:off x="4487201"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‘23</a:t>
            </a:r>
          </a:p>
        </p:txBody>
      </p:sp>
      <p:sp>
        <p:nvSpPr>
          <p:cNvPr id="19" name="TextBox 18">
            <a:extLst>
              <a:ext uri="{FF2B5EF4-FFF2-40B4-BE49-F238E27FC236}">
                <a16:creationId xmlns:a16="http://schemas.microsoft.com/office/drawing/2014/main" id="{75FAFCE4-645E-ED8B-3B56-0BD6F33D0DB3}"/>
              </a:ext>
            </a:extLst>
          </p:cNvPr>
          <p:cNvSpPr txBox="1"/>
          <p:nvPr/>
        </p:nvSpPr>
        <p:spPr>
          <a:xfrm>
            <a:off x="5249149"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‘24</a:t>
            </a:r>
          </a:p>
        </p:txBody>
      </p:sp>
      <p:sp>
        <p:nvSpPr>
          <p:cNvPr id="20" name="TextBox 19">
            <a:extLst>
              <a:ext uri="{FF2B5EF4-FFF2-40B4-BE49-F238E27FC236}">
                <a16:creationId xmlns:a16="http://schemas.microsoft.com/office/drawing/2014/main" id="{B0A086C6-F0A6-41F9-CDEC-BD9660534725}"/>
              </a:ext>
            </a:extLst>
          </p:cNvPr>
          <p:cNvSpPr txBox="1"/>
          <p:nvPr/>
        </p:nvSpPr>
        <p:spPr>
          <a:xfrm>
            <a:off x="6125532"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‘25</a:t>
            </a:r>
          </a:p>
        </p:txBody>
      </p:sp>
      <p:sp>
        <p:nvSpPr>
          <p:cNvPr id="25" name="TextBox 24">
            <a:extLst>
              <a:ext uri="{FF2B5EF4-FFF2-40B4-BE49-F238E27FC236}">
                <a16:creationId xmlns:a16="http://schemas.microsoft.com/office/drawing/2014/main" id="{FF545C4A-08EC-DA71-48BE-63922FA40434}"/>
              </a:ext>
            </a:extLst>
          </p:cNvPr>
          <p:cNvSpPr txBox="1"/>
          <p:nvPr/>
        </p:nvSpPr>
        <p:spPr>
          <a:xfrm>
            <a:off x="7054823"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‘26</a:t>
            </a:r>
          </a:p>
        </p:txBody>
      </p:sp>
      <p:sp>
        <p:nvSpPr>
          <p:cNvPr id="26" name="TextBox 25">
            <a:extLst>
              <a:ext uri="{FF2B5EF4-FFF2-40B4-BE49-F238E27FC236}">
                <a16:creationId xmlns:a16="http://schemas.microsoft.com/office/drawing/2014/main" id="{454C2C5B-F6F8-399A-52A1-AF41E49FF1CC}"/>
              </a:ext>
            </a:extLst>
          </p:cNvPr>
          <p:cNvSpPr txBox="1"/>
          <p:nvPr/>
        </p:nvSpPr>
        <p:spPr>
          <a:xfrm>
            <a:off x="8066605"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‘27</a:t>
            </a:r>
          </a:p>
        </p:txBody>
      </p:sp>
      <p:sp>
        <p:nvSpPr>
          <p:cNvPr id="27" name="TextBox 26">
            <a:extLst>
              <a:ext uri="{FF2B5EF4-FFF2-40B4-BE49-F238E27FC236}">
                <a16:creationId xmlns:a16="http://schemas.microsoft.com/office/drawing/2014/main" id="{4A70AC5D-DC34-55C7-7394-999BF78BCBAF}"/>
              </a:ext>
            </a:extLst>
          </p:cNvPr>
          <p:cNvSpPr txBox="1"/>
          <p:nvPr/>
        </p:nvSpPr>
        <p:spPr>
          <a:xfrm>
            <a:off x="9050063"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‘28</a:t>
            </a:r>
          </a:p>
        </p:txBody>
      </p:sp>
      <p:sp>
        <p:nvSpPr>
          <p:cNvPr id="32" name="TextBox 31">
            <a:extLst>
              <a:ext uri="{FF2B5EF4-FFF2-40B4-BE49-F238E27FC236}">
                <a16:creationId xmlns:a16="http://schemas.microsoft.com/office/drawing/2014/main" id="{E8113C2E-0EDE-9F29-8B61-28D42CE0451B}"/>
              </a:ext>
            </a:extLst>
          </p:cNvPr>
          <p:cNvSpPr txBox="1"/>
          <p:nvPr/>
        </p:nvSpPr>
        <p:spPr>
          <a:xfrm>
            <a:off x="731520" y="4252498"/>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Term Loan</a:t>
            </a:r>
          </a:p>
        </p:txBody>
      </p:sp>
      <p:sp>
        <p:nvSpPr>
          <p:cNvPr id="38" name="TextBox 37">
            <a:extLst>
              <a:ext uri="{FF2B5EF4-FFF2-40B4-BE49-F238E27FC236}">
                <a16:creationId xmlns:a16="http://schemas.microsoft.com/office/drawing/2014/main" id="{CD44B8F8-8422-D755-8891-791193F81B19}"/>
              </a:ext>
            </a:extLst>
          </p:cNvPr>
          <p:cNvSpPr txBox="1"/>
          <p:nvPr/>
        </p:nvSpPr>
        <p:spPr>
          <a:xfrm>
            <a:off x="731520" y="3813138"/>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Revolver</a:t>
            </a:r>
          </a:p>
        </p:txBody>
      </p:sp>
      <p:sp>
        <p:nvSpPr>
          <p:cNvPr id="40" name="TextBox 39">
            <a:extLst>
              <a:ext uri="{FF2B5EF4-FFF2-40B4-BE49-F238E27FC236}">
                <a16:creationId xmlns:a16="http://schemas.microsoft.com/office/drawing/2014/main" id="{2C4B9D46-31F4-1623-F1A8-C7D262908D9F}"/>
              </a:ext>
            </a:extLst>
          </p:cNvPr>
          <p:cNvSpPr txBox="1"/>
          <p:nvPr/>
        </p:nvSpPr>
        <p:spPr>
          <a:xfrm>
            <a:off x="731520" y="29673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accent5"/>
                </a:solidFill>
              </a:rPr>
              <a:t>Swap</a:t>
            </a:r>
          </a:p>
        </p:txBody>
      </p:sp>
      <p:sp>
        <p:nvSpPr>
          <p:cNvPr id="41" name="TextBox 40">
            <a:extLst>
              <a:ext uri="{FF2B5EF4-FFF2-40B4-BE49-F238E27FC236}">
                <a16:creationId xmlns:a16="http://schemas.microsoft.com/office/drawing/2014/main" id="{68FB33CB-536D-0A08-9185-B7F6EA049485}"/>
              </a:ext>
            </a:extLst>
          </p:cNvPr>
          <p:cNvSpPr txBox="1"/>
          <p:nvPr/>
        </p:nvSpPr>
        <p:spPr>
          <a:xfrm>
            <a:off x="731520" y="34245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accent5"/>
                </a:solidFill>
              </a:rPr>
              <a:t>Swap</a:t>
            </a:r>
          </a:p>
        </p:txBody>
      </p:sp>
      <p:cxnSp>
        <p:nvCxnSpPr>
          <p:cNvPr id="42" name="Straight Arrow Connector 41">
            <a:extLst>
              <a:ext uri="{FF2B5EF4-FFF2-40B4-BE49-F238E27FC236}">
                <a16:creationId xmlns:a16="http://schemas.microsoft.com/office/drawing/2014/main" id="{BC0D2C6A-5A39-05A9-6100-0D8B3E4D35B4}"/>
              </a:ext>
            </a:extLst>
          </p:cNvPr>
          <p:cNvCxnSpPr>
            <a:cxnSpLocks/>
          </p:cNvCxnSpPr>
          <p:nvPr/>
        </p:nvCxnSpPr>
        <p:spPr>
          <a:xfrm flipV="1">
            <a:off x="4209140" y="1723734"/>
            <a:ext cx="2718417" cy="14021"/>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cxnSp>
        <p:nvCxnSpPr>
          <p:cNvPr id="44" name="Straight Arrow Connector 43">
            <a:extLst>
              <a:ext uri="{FF2B5EF4-FFF2-40B4-BE49-F238E27FC236}">
                <a16:creationId xmlns:a16="http://schemas.microsoft.com/office/drawing/2014/main" id="{7E1CD2B6-BFE6-84F3-F2F4-DC56339E2CC8}"/>
              </a:ext>
            </a:extLst>
          </p:cNvPr>
          <p:cNvCxnSpPr>
            <a:cxnSpLocks/>
          </p:cNvCxnSpPr>
          <p:nvPr/>
        </p:nvCxnSpPr>
        <p:spPr>
          <a:xfrm>
            <a:off x="4297829" y="3095334"/>
            <a:ext cx="4206240"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46" name="TextBox 45">
            <a:extLst>
              <a:ext uri="{FF2B5EF4-FFF2-40B4-BE49-F238E27FC236}">
                <a16:creationId xmlns:a16="http://schemas.microsoft.com/office/drawing/2014/main" id="{2ACA505C-773C-0477-84DD-55CE618A1EC5}"/>
              </a:ext>
            </a:extLst>
          </p:cNvPr>
          <p:cNvSpPr txBox="1"/>
          <p:nvPr/>
        </p:nvSpPr>
        <p:spPr>
          <a:xfrm>
            <a:off x="1371600" y="4252498"/>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$175M</a:t>
            </a:r>
          </a:p>
        </p:txBody>
      </p:sp>
      <p:sp>
        <p:nvSpPr>
          <p:cNvPr id="47" name="TextBox 46">
            <a:extLst>
              <a:ext uri="{FF2B5EF4-FFF2-40B4-BE49-F238E27FC236}">
                <a16:creationId xmlns:a16="http://schemas.microsoft.com/office/drawing/2014/main" id="{A83998C0-D335-020C-26B9-752A2D7FE112}"/>
              </a:ext>
            </a:extLst>
          </p:cNvPr>
          <p:cNvSpPr txBox="1"/>
          <p:nvPr/>
        </p:nvSpPr>
        <p:spPr>
          <a:xfrm>
            <a:off x="1371600" y="3813138"/>
            <a:ext cx="6400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$355M</a:t>
            </a:r>
          </a:p>
        </p:txBody>
      </p:sp>
      <p:sp>
        <p:nvSpPr>
          <p:cNvPr id="51" name="TextBox 50">
            <a:extLst>
              <a:ext uri="{FF2B5EF4-FFF2-40B4-BE49-F238E27FC236}">
                <a16:creationId xmlns:a16="http://schemas.microsoft.com/office/drawing/2014/main" id="{36FCF4C5-7FCB-0843-4B24-69C4CF1CAB3A}"/>
              </a:ext>
            </a:extLst>
          </p:cNvPr>
          <p:cNvSpPr txBox="1"/>
          <p:nvPr/>
        </p:nvSpPr>
        <p:spPr>
          <a:xfrm>
            <a:off x="3546582" y="425249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‘22</a:t>
            </a:r>
          </a:p>
        </p:txBody>
      </p:sp>
      <p:sp>
        <p:nvSpPr>
          <p:cNvPr id="52" name="TextBox 51">
            <a:extLst>
              <a:ext uri="{FF2B5EF4-FFF2-40B4-BE49-F238E27FC236}">
                <a16:creationId xmlns:a16="http://schemas.microsoft.com/office/drawing/2014/main" id="{D47CF6B7-D7C5-9AB8-EE5C-21BC26A089B0}"/>
              </a:ext>
            </a:extLst>
          </p:cNvPr>
          <p:cNvSpPr txBox="1"/>
          <p:nvPr/>
        </p:nvSpPr>
        <p:spPr>
          <a:xfrm>
            <a:off x="8344840" y="425249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cxnSp>
        <p:nvCxnSpPr>
          <p:cNvPr id="59" name="Straight Connector 58">
            <a:extLst>
              <a:ext uri="{FF2B5EF4-FFF2-40B4-BE49-F238E27FC236}">
                <a16:creationId xmlns:a16="http://schemas.microsoft.com/office/drawing/2014/main" id="{159089C6-21FE-FE2A-08BC-ABD958E6EFF9}"/>
              </a:ext>
            </a:extLst>
          </p:cNvPr>
          <p:cNvCxnSpPr>
            <a:cxnSpLocks/>
          </p:cNvCxnSpPr>
          <p:nvPr/>
        </p:nvCxnSpPr>
        <p:spPr>
          <a:xfrm flipV="1">
            <a:off x="4773987" y="1412838"/>
            <a:ext cx="0"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027C496C-DE41-905F-C39D-904D8106D373}"/>
              </a:ext>
            </a:extLst>
          </p:cNvPr>
          <p:cNvCxnSpPr>
            <a:cxnSpLocks/>
          </p:cNvCxnSpPr>
          <p:nvPr/>
        </p:nvCxnSpPr>
        <p:spPr>
          <a:xfrm flipV="1">
            <a:off x="5516915" y="1412838"/>
            <a:ext cx="0"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A5DA63B1-F913-622C-8193-B50BA2D0E838}"/>
              </a:ext>
            </a:extLst>
          </p:cNvPr>
          <p:cNvCxnSpPr>
            <a:cxnSpLocks/>
          </p:cNvCxnSpPr>
          <p:nvPr/>
        </p:nvCxnSpPr>
        <p:spPr>
          <a:xfrm flipV="1">
            <a:off x="6395238" y="1412838"/>
            <a:ext cx="7878"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1051E6FB-C7DB-0759-75AC-8BC2E215D749}"/>
              </a:ext>
            </a:extLst>
          </p:cNvPr>
          <p:cNvCxnSpPr>
            <a:cxnSpLocks/>
          </p:cNvCxnSpPr>
          <p:nvPr/>
        </p:nvCxnSpPr>
        <p:spPr>
          <a:xfrm flipH="1" flipV="1">
            <a:off x="7309862" y="1412838"/>
            <a:ext cx="1543"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280A2DB-7C68-67AF-B98E-400E9D9582D8}"/>
              </a:ext>
            </a:extLst>
          </p:cNvPr>
          <p:cNvCxnSpPr>
            <a:cxnSpLocks/>
          </p:cNvCxnSpPr>
          <p:nvPr/>
        </p:nvCxnSpPr>
        <p:spPr>
          <a:xfrm flipV="1">
            <a:off x="8318717" y="1412838"/>
            <a:ext cx="11479"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8EF505BF-8A1D-2E8A-6E68-8745327D11A6}"/>
              </a:ext>
            </a:extLst>
          </p:cNvPr>
          <p:cNvCxnSpPr>
            <a:cxnSpLocks/>
          </p:cNvCxnSpPr>
          <p:nvPr/>
        </p:nvCxnSpPr>
        <p:spPr>
          <a:xfrm flipH="1" flipV="1">
            <a:off x="9283485" y="1412838"/>
            <a:ext cx="15070"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2A847B37-3295-65CE-BEDE-3656829B0EF3}"/>
              </a:ext>
            </a:extLst>
          </p:cNvPr>
          <p:cNvSpPr txBox="1"/>
          <p:nvPr/>
        </p:nvSpPr>
        <p:spPr>
          <a:xfrm>
            <a:off x="3831825" y="15957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Aug ‘22</a:t>
            </a:r>
          </a:p>
        </p:txBody>
      </p:sp>
      <p:sp>
        <p:nvSpPr>
          <p:cNvPr id="66" name="TextBox 65">
            <a:extLst>
              <a:ext uri="{FF2B5EF4-FFF2-40B4-BE49-F238E27FC236}">
                <a16:creationId xmlns:a16="http://schemas.microsoft.com/office/drawing/2014/main" id="{B3559724-E1F9-2221-BFE8-D394ED203F04}"/>
              </a:ext>
            </a:extLst>
          </p:cNvPr>
          <p:cNvSpPr txBox="1"/>
          <p:nvPr/>
        </p:nvSpPr>
        <p:spPr>
          <a:xfrm>
            <a:off x="6723012" y="15957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Aug ‘25</a:t>
            </a:r>
          </a:p>
        </p:txBody>
      </p:sp>
      <p:sp>
        <p:nvSpPr>
          <p:cNvPr id="133" name="Arrow: Up 132">
            <a:extLst>
              <a:ext uri="{FF2B5EF4-FFF2-40B4-BE49-F238E27FC236}">
                <a16:creationId xmlns:a16="http://schemas.microsoft.com/office/drawing/2014/main" id="{F6ED9CD4-018D-B679-2026-F2F8A176B471}"/>
              </a:ext>
            </a:extLst>
          </p:cNvPr>
          <p:cNvSpPr/>
          <p:nvPr/>
        </p:nvSpPr>
        <p:spPr>
          <a:xfrm>
            <a:off x="6247048" y="5885615"/>
            <a:ext cx="149287" cy="54864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5" name="Straight Arrow Connector 134">
            <a:extLst>
              <a:ext uri="{FF2B5EF4-FFF2-40B4-BE49-F238E27FC236}">
                <a16:creationId xmlns:a16="http://schemas.microsoft.com/office/drawing/2014/main" id="{7E67662F-DC73-F1C9-9B8C-1896F21C8A6A}"/>
              </a:ext>
            </a:extLst>
          </p:cNvPr>
          <p:cNvCxnSpPr>
            <a:cxnSpLocks/>
          </p:cNvCxnSpPr>
          <p:nvPr/>
        </p:nvCxnSpPr>
        <p:spPr>
          <a:xfrm>
            <a:off x="4447223" y="2638134"/>
            <a:ext cx="6299249" cy="14021"/>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cxnSp>
        <p:nvCxnSpPr>
          <p:cNvPr id="137" name="Straight Connector 136">
            <a:extLst>
              <a:ext uri="{FF2B5EF4-FFF2-40B4-BE49-F238E27FC236}">
                <a16:creationId xmlns:a16="http://schemas.microsoft.com/office/drawing/2014/main" id="{BE8896CA-5708-78DD-8492-287C8931FA1C}"/>
              </a:ext>
            </a:extLst>
          </p:cNvPr>
          <p:cNvCxnSpPr>
            <a:cxnSpLocks/>
          </p:cNvCxnSpPr>
          <p:nvPr/>
        </p:nvCxnSpPr>
        <p:spPr>
          <a:xfrm flipV="1">
            <a:off x="6328593" y="1412838"/>
            <a:ext cx="0" cy="438912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F1F2F6DA-8BBC-C496-17C7-37866DDABF54}"/>
              </a:ext>
            </a:extLst>
          </p:cNvPr>
          <p:cNvSpPr txBox="1"/>
          <p:nvPr/>
        </p:nvSpPr>
        <p:spPr>
          <a:xfrm>
            <a:off x="2128204" y="3885918"/>
            <a:ext cx="709905" cy="57708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050" b="1">
                <a:solidFill>
                  <a:srgbClr val="002060"/>
                </a:solidFill>
              </a:rPr>
              <a:t>Avg. of ~180 bps spread</a:t>
            </a:r>
          </a:p>
        </p:txBody>
      </p:sp>
      <p:sp>
        <p:nvSpPr>
          <p:cNvPr id="143" name="TextBox 142">
            <a:extLst>
              <a:ext uri="{FF2B5EF4-FFF2-40B4-BE49-F238E27FC236}">
                <a16:creationId xmlns:a16="http://schemas.microsoft.com/office/drawing/2014/main" id="{577B2EB3-4644-0522-6DBE-A07F1327C2A0}"/>
              </a:ext>
            </a:extLst>
          </p:cNvPr>
          <p:cNvSpPr txBox="1"/>
          <p:nvPr/>
        </p:nvSpPr>
        <p:spPr>
          <a:xfrm>
            <a:off x="2006905" y="2967318"/>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2.54% </a:t>
            </a:r>
            <a:r>
              <a:rPr lang="en-US" sz="1050" b="1">
                <a:solidFill>
                  <a:srgbClr val="002060"/>
                </a:solidFill>
              </a:rPr>
              <a:t>+ 1.80% </a:t>
            </a:r>
            <a:r>
              <a:rPr lang="en-US" sz="1050" b="1"/>
              <a:t>= 4.34%</a:t>
            </a:r>
          </a:p>
        </p:txBody>
      </p:sp>
      <p:sp>
        <p:nvSpPr>
          <p:cNvPr id="144" name="TextBox 143">
            <a:extLst>
              <a:ext uri="{FF2B5EF4-FFF2-40B4-BE49-F238E27FC236}">
                <a16:creationId xmlns:a16="http://schemas.microsoft.com/office/drawing/2014/main" id="{23858139-13B9-37DE-1759-7AF400C31B3D}"/>
              </a:ext>
            </a:extLst>
          </p:cNvPr>
          <p:cNvSpPr txBox="1"/>
          <p:nvPr/>
        </p:nvSpPr>
        <p:spPr>
          <a:xfrm>
            <a:off x="2006905" y="3424518"/>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4.08% </a:t>
            </a:r>
            <a:r>
              <a:rPr lang="en-US" sz="1050" b="1">
                <a:solidFill>
                  <a:srgbClr val="002060"/>
                </a:solidFill>
              </a:rPr>
              <a:t>+ 1.80%</a:t>
            </a:r>
            <a:r>
              <a:rPr lang="en-US" sz="1050" b="1"/>
              <a:t> = 5.88%</a:t>
            </a:r>
          </a:p>
        </p:txBody>
      </p:sp>
      <p:sp>
        <p:nvSpPr>
          <p:cNvPr id="157" name="Right Brace 156">
            <a:extLst>
              <a:ext uri="{FF2B5EF4-FFF2-40B4-BE49-F238E27FC236}">
                <a16:creationId xmlns:a16="http://schemas.microsoft.com/office/drawing/2014/main" id="{216F49E4-F193-4C44-5EB6-F8B4BAACA235}"/>
              </a:ext>
            </a:extLst>
          </p:cNvPr>
          <p:cNvSpPr/>
          <p:nvPr/>
        </p:nvSpPr>
        <p:spPr>
          <a:xfrm>
            <a:off x="1987635" y="3891441"/>
            <a:ext cx="140569" cy="5486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5" name="TextBox 4">
            <a:extLst>
              <a:ext uri="{FF2B5EF4-FFF2-40B4-BE49-F238E27FC236}">
                <a16:creationId xmlns:a16="http://schemas.microsoft.com/office/drawing/2014/main" id="{89983FE9-2F7A-365E-DA0A-E7DF06B1E819}"/>
              </a:ext>
            </a:extLst>
          </p:cNvPr>
          <p:cNvSpPr txBox="1"/>
          <p:nvPr/>
        </p:nvSpPr>
        <p:spPr>
          <a:xfrm>
            <a:off x="3562473" y="3813138"/>
            <a:ext cx="581999"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May ‘22</a:t>
            </a:r>
          </a:p>
        </p:txBody>
      </p:sp>
      <p:sp>
        <p:nvSpPr>
          <p:cNvPr id="7" name="TextBox 6">
            <a:extLst>
              <a:ext uri="{FF2B5EF4-FFF2-40B4-BE49-F238E27FC236}">
                <a16:creationId xmlns:a16="http://schemas.microsoft.com/office/drawing/2014/main" id="{3B941094-4312-475F-0B70-57B3CA5C53B4}"/>
              </a:ext>
            </a:extLst>
          </p:cNvPr>
          <p:cNvSpPr txBox="1"/>
          <p:nvPr/>
        </p:nvSpPr>
        <p:spPr>
          <a:xfrm>
            <a:off x="8354117" y="381313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13" name="TextBox 12">
            <a:extLst>
              <a:ext uri="{FF2B5EF4-FFF2-40B4-BE49-F238E27FC236}">
                <a16:creationId xmlns:a16="http://schemas.microsoft.com/office/drawing/2014/main" id="{C051B71A-6FA4-521C-9EBA-D61F0F67AB2E}"/>
              </a:ext>
            </a:extLst>
          </p:cNvPr>
          <p:cNvSpPr txBox="1"/>
          <p:nvPr/>
        </p:nvSpPr>
        <p:spPr>
          <a:xfrm>
            <a:off x="731520" y="15957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accent5"/>
                </a:solidFill>
              </a:rPr>
              <a:t>Cap</a:t>
            </a:r>
          </a:p>
        </p:txBody>
      </p:sp>
      <p:sp>
        <p:nvSpPr>
          <p:cNvPr id="15" name="TextBox 14">
            <a:extLst>
              <a:ext uri="{FF2B5EF4-FFF2-40B4-BE49-F238E27FC236}">
                <a16:creationId xmlns:a16="http://schemas.microsoft.com/office/drawing/2014/main" id="{E2EC1839-77CB-A740-44DF-ADE28F950457}"/>
              </a:ext>
            </a:extLst>
          </p:cNvPr>
          <p:cNvSpPr txBox="1"/>
          <p:nvPr/>
        </p:nvSpPr>
        <p:spPr>
          <a:xfrm>
            <a:off x="731520" y="25101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accent5"/>
                </a:solidFill>
              </a:rPr>
              <a:t>Cap</a:t>
            </a:r>
          </a:p>
        </p:txBody>
      </p:sp>
      <p:sp>
        <p:nvSpPr>
          <p:cNvPr id="22" name="TextBox 21">
            <a:extLst>
              <a:ext uri="{FF2B5EF4-FFF2-40B4-BE49-F238E27FC236}">
                <a16:creationId xmlns:a16="http://schemas.microsoft.com/office/drawing/2014/main" id="{108997FF-BA07-CAA7-5310-9248941FEA8B}"/>
              </a:ext>
            </a:extLst>
          </p:cNvPr>
          <p:cNvSpPr txBox="1"/>
          <p:nvPr/>
        </p:nvSpPr>
        <p:spPr>
          <a:xfrm>
            <a:off x="2006905" y="1595718"/>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3.30% </a:t>
            </a:r>
            <a:r>
              <a:rPr lang="en-US" sz="1050" b="1">
                <a:solidFill>
                  <a:srgbClr val="002060"/>
                </a:solidFill>
              </a:rPr>
              <a:t>+ 1.80% </a:t>
            </a:r>
            <a:r>
              <a:rPr lang="en-US" sz="1050" b="1"/>
              <a:t>= 5.10%</a:t>
            </a:r>
          </a:p>
        </p:txBody>
      </p:sp>
      <p:sp>
        <p:nvSpPr>
          <p:cNvPr id="23" name="TextBox 22">
            <a:extLst>
              <a:ext uri="{FF2B5EF4-FFF2-40B4-BE49-F238E27FC236}">
                <a16:creationId xmlns:a16="http://schemas.microsoft.com/office/drawing/2014/main" id="{FAE15171-F773-BAD6-E361-AF9AAAD4DD75}"/>
              </a:ext>
            </a:extLst>
          </p:cNvPr>
          <p:cNvSpPr txBox="1"/>
          <p:nvPr/>
        </p:nvSpPr>
        <p:spPr>
          <a:xfrm>
            <a:off x="2006905" y="2510118"/>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3.00% </a:t>
            </a:r>
            <a:r>
              <a:rPr lang="en-US" sz="1050" b="1">
                <a:solidFill>
                  <a:srgbClr val="002060"/>
                </a:solidFill>
              </a:rPr>
              <a:t>+ 1.80%</a:t>
            </a:r>
            <a:r>
              <a:rPr lang="en-US" sz="1050" b="1"/>
              <a:t> = 4.80%</a:t>
            </a:r>
          </a:p>
        </p:txBody>
      </p:sp>
      <p:sp>
        <p:nvSpPr>
          <p:cNvPr id="24" name="TextBox 23">
            <a:extLst>
              <a:ext uri="{FF2B5EF4-FFF2-40B4-BE49-F238E27FC236}">
                <a16:creationId xmlns:a16="http://schemas.microsoft.com/office/drawing/2014/main" id="{E9EAF416-DA12-02BF-1BA1-9B824FFA2F12}"/>
              </a:ext>
            </a:extLst>
          </p:cNvPr>
          <p:cNvSpPr txBox="1"/>
          <p:nvPr/>
        </p:nvSpPr>
        <p:spPr>
          <a:xfrm>
            <a:off x="9850970"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‘29</a:t>
            </a:r>
          </a:p>
        </p:txBody>
      </p:sp>
      <p:cxnSp>
        <p:nvCxnSpPr>
          <p:cNvPr id="29" name="Straight Connector 28">
            <a:extLst>
              <a:ext uri="{FF2B5EF4-FFF2-40B4-BE49-F238E27FC236}">
                <a16:creationId xmlns:a16="http://schemas.microsoft.com/office/drawing/2014/main" id="{0B686356-52C7-F9CA-755C-479AC45D98BE}"/>
              </a:ext>
            </a:extLst>
          </p:cNvPr>
          <p:cNvCxnSpPr>
            <a:cxnSpLocks/>
          </p:cNvCxnSpPr>
          <p:nvPr/>
        </p:nvCxnSpPr>
        <p:spPr>
          <a:xfrm flipH="1" flipV="1">
            <a:off x="10076946" y="1412838"/>
            <a:ext cx="15070"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0F73803C-8418-4338-F736-3B5B8AC85B60}"/>
              </a:ext>
            </a:extLst>
          </p:cNvPr>
          <p:cNvSpPr txBox="1"/>
          <p:nvPr/>
        </p:nvSpPr>
        <p:spPr>
          <a:xfrm>
            <a:off x="8340838" y="29673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cxnSp>
        <p:nvCxnSpPr>
          <p:cNvPr id="37" name="Straight Arrow Connector 36">
            <a:extLst>
              <a:ext uri="{FF2B5EF4-FFF2-40B4-BE49-F238E27FC236}">
                <a16:creationId xmlns:a16="http://schemas.microsoft.com/office/drawing/2014/main" id="{7BB9B09B-7E82-4F49-EB0B-EB80FA7B7D2C}"/>
              </a:ext>
            </a:extLst>
          </p:cNvPr>
          <p:cNvCxnSpPr>
            <a:cxnSpLocks/>
          </p:cNvCxnSpPr>
          <p:nvPr/>
        </p:nvCxnSpPr>
        <p:spPr>
          <a:xfrm>
            <a:off x="4297936" y="3552534"/>
            <a:ext cx="4262188" cy="25401"/>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43" name="TextBox 42">
            <a:extLst>
              <a:ext uri="{FF2B5EF4-FFF2-40B4-BE49-F238E27FC236}">
                <a16:creationId xmlns:a16="http://schemas.microsoft.com/office/drawing/2014/main" id="{992C5AE3-99E9-BA17-87C7-E7CB666B86EB}"/>
              </a:ext>
            </a:extLst>
          </p:cNvPr>
          <p:cNvSpPr txBox="1"/>
          <p:nvPr/>
        </p:nvSpPr>
        <p:spPr>
          <a:xfrm>
            <a:off x="8368468" y="34245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Jun ‘27</a:t>
            </a:r>
          </a:p>
        </p:txBody>
      </p:sp>
      <p:sp>
        <p:nvSpPr>
          <p:cNvPr id="71" name="TextBox 70">
            <a:extLst>
              <a:ext uri="{FF2B5EF4-FFF2-40B4-BE49-F238E27FC236}">
                <a16:creationId xmlns:a16="http://schemas.microsoft.com/office/drawing/2014/main" id="{DC26120A-1524-F630-4721-51F76CBB983E}"/>
              </a:ext>
            </a:extLst>
          </p:cNvPr>
          <p:cNvSpPr txBox="1"/>
          <p:nvPr/>
        </p:nvSpPr>
        <p:spPr>
          <a:xfrm>
            <a:off x="10449787" y="25101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‘29</a:t>
            </a:r>
          </a:p>
        </p:txBody>
      </p:sp>
      <p:cxnSp>
        <p:nvCxnSpPr>
          <p:cNvPr id="3" name="Straight Arrow Connector 2">
            <a:extLst>
              <a:ext uri="{FF2B5EF4-FFF2-40B4-BE49-F238E27FC236}">
                <a16:creationId xmlns:a16="http://schemas.microsoft.com/office/drawing/2014/main" id="{3FD3735D-0D8C-294B-02E5-C48E37EE6794}"/>
              </a:ext>
            </a:extLst>
          </p:cNvPr>
          <p:cNvCxnSpPr>
            <a:cxnSpLocks/>
          </p:cNvCxnSpPr>
          <p:nvPr/>
        </p:nvCxnSpPr>
        <p:spPr>
          <a:xfrm>
            <a:off x="4297829" y="2180934"/>
            <a:ext cx="3666303" cy="0"/>
          </a:xfrm>
          <a:prstGeom prst="straightConnector1">
            <a:avLst/>
          </a:prstGeom>
          <a:ln>
            <a:solidFill>
              <a:srgbClr val="2387BF"/>
            </a:solidFill>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7B0028E1-2EC1-435D-0C54-44BC3AA0AB7C}"/>
              </a:ext>
            </a:extLst>
          </p:cNvPr>
          <p:cNvSpPr txBox="1"/>
          <p:nvPr/>
        </p:nvSpPr>
        <p:spPr>
          <a:xfrm>
            <a:off x="7742133" y="20529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Nov ‘26</a:t>
            </a:r>
          </a:p>
        </p:txBody>
      </p:sp>
      <p:sp>
        <p:nvSpPr>
          <p:cNvPr id="4" name="TextBox 3">
            <a:extLst>
              <a:ext uri="{FF2B5EF4-FFF2-40B4-BE49-F238E27FC236}">
                <a16:creationId xmlns:a16="http://schemas.microsoft.com/office/drawing/2014/main" id="{1C2D7662-C835-C542-CF6E-1A788D4514B6}"/>
              </a:ext>
            </a:extLst>
          </p:cNvPr>
          <p:cNvSpPr txBox="1"/>
          <p:nvPr/>
        </p:nvSpPr>
        <p:spPr>
          <a:xfrm>
            <a:off x="3997652" y="20529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Nov ‘22</a:t>
            </a:r>
          </a:p>
        </p:txBody>
      </p:sp>
      <p:sp>
        <p:nvSpPr>
          <p:cNvPr id="8" name="TextBox 7">
            <a:extLst>
              <a:ext uri="{FF2B5EF4-FFF2-40B4-BE49-F238E27FC236}">
                <a16:creationId xmlns:a16="http://schemas.microsoft.com/office/drawing/2014/main" id="{A8224251-62CE-605B-21EE-767373CAFEF3}"/>
              </a:ext>
            </a:extLst>
          </p:cNvPr>
          <p:cNvSpPr txBox="1"/>
          <p:nvPr/>
        </p:nvSpPr>
        <p:spPr>
          <a:xfrm>
            <a:off x="731520" y="20529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accent5"/>
                </a:solidFill>
              </a:rPr>
              <a:t>Cap</a:t>
            </a:r>
          </a:p>
        </p:txBody>
      </p:sp>
      <p:sp>
        <p:nvSpPr>
          <p:cNvPr id="48" name="TextBox 47">
            <a:extLst>
              <a:ext uri="{FF2B5EF4-FFF2-40B4-BE49-F238E27FC236}">
                <a16:creationId xmlns:a16="http://schemas.microsoft.com/office/drawing/2014/main" id="{5C69BCDC-5B9D-AF7E-FEA9-661A472387BF}"/>
              </a:ext>
            </a:extLst>
          </p:cNvPr>
          <p:cNvSpPr txBox="1"/>
          <p:nvPr/>
        </p:nvSpPr>
        <p:spPr>
          <a:xfrm>
            <a:off x="3972147" y="34245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Nov ‘22</a:t>
            </a:r>
          </a:p>
        </p:txBody>
      </p:sp>
      <p:sp>
        <p:nvSpPr>
          <p:cNvPr id="53" name="TextBox 52">
            <a:extLst>
              <a:ext uri="{FF2B5EF4-FFF2-40B4-BE49-F238E27FC236}">
                <a16:creationId xmlns:a16="http://schemas.microsoft.com/office/drawing/2014/main" id="{3C69391D-BB8F-2797-979C-601F315ABFD0}"/>
              </a:ext>
            </a:extLst>
          </p:cNvPr>
          <p:cNvSpPr txBox="1"/>
          <p:nvPr/>
        </p:nvSpPr>
        <p:spPr>
          <a:xfrm>
            <a:off x="3830543" y="29673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Aug ‘22</a:t>
            </a:r>
          </a:p>
        </p:txBody>
      </p:sp>
      <p:sp>
        <p:nvSpPr>
          <p:cNvPr id="57" name="TextBox 56">
            <a:extLst>
              <a:ext uri="{FF2B5EF4-FFF2-40B4-BE49-F238E27FC236}">
                <a16:creationId xmlns:a16="http://schemas.microsoft.com/office/drawing/2014/main" id="{CD6F35FD-8F5F-13FE-7916-55D12BF1BF05}"/>
              </a:ext>
            </a:extLst>
          </p:cNvPr>
          <p:cNvSpPr txBox="1"/>
          <p:nvPr/>
        </p:nvSpPr>
        <p:spPr>
          <a:xfrm>
            <a:off x="2006905" y="2052918"/>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3.00% </a:t>
            </a:r>
            <a:r>
              <a:rPr lang="en-US" sz="1050" b="1">
                <a:solidFill>
                  <a:srgbClr val="002060"/>
                </a:solidFill>
              </a:rPr>
              <a:t>+ 1.80%</a:t>
            </a:r>
            <a:r>
              <a:rPr lang="en-US" sz="1050" b="1"/>
              <a:t> = 4.80%</a:t>
            </a:r>
          </a:p>
        </p:txBody>
      </p:sp>
      <p:sp>
        <p:nvSpPr>
          <p:cNvPr id="39" name="TextBox 38">
            <a:extLst>
              <a:ext uri="{FF2B5EF4-FFF2-40B4-BE49-F238E27FC236}">
                <a16:creationId xmlns:a16="http://schemas.microsoft.com/office/drawing/2014/main" id="{C8794994-2F84-1F0C-61D2-13EA1EE28270}"/>
              </a:ext>
            </a:extLst>
          </p:cNvPr>
          <p:cNvSpPr txBox="1"/>
          <p:nvPr/>
        </p:nvSpPr>
        <p:spPr>
          <a:xfrm>
            <a:off x="10639870" y="5857715"/>
            <a:ext cx="541175" cy="43088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100"/>
              <a:t>May ‘30</a:t>
            </a:r>
          </a:p>
        </p:txBody>
      </p:sp>
      <p:cxnSp>
        <p:nvCxnSpPr>
          <p:cNvPr id="45" name="Straight Connector 44">
            <a:extLst>
              <a:ext uri="{FF2B5EF4-FFF2-40B4-BE49-F238E27FC236}">
                <a16:creationId xmlns:a16="http://schemas.microsoft.com/office/drawing/2014/main" id="{6DABC5D4-725C-F900-87BB-65057838A5BE}"/>
              </a:ext>
            </a:extLst>
          </p:cNvPr>
          <p:cNvCxnSpPr>
            <a:cxnSpLocks/>
          </p:cNvCxnSpPr>
          <p:nvPr/>
        </p:nvCxnSpPr>
        <p:spPr>
          <a:xfrm flipV="1">
            <a:off x="10892799" y="1412838"/>
            <a:ext cx="6086" cy="4389120"/>
          </a:xfrm>
          <a:prstGeom prst="line">
            <a:avLst/>
          </a:prstGeom>
          <a:ln w="952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ectangle 73">
            <a:extLst>
              <a:ext uri="{FF2B5EF4-FFF2-40B4-BE49-F238E27FC236}">
                <a16:creationId xmlns:a16="http://schemas.microsoft.com/office/drawing/2014/main" id="{C5052081-07D6-64B6-AB4F-97CA6B7449D1}"/>
              </a:ext>
            </a:extLst>
          </p:cNvPr>
          <p:cNvSpPr/>
          <p:nvPr/>
        </p:nvSpPr>
        <p:spPr>
          <a:xfrm>
            <a:off x="774389" y="3691474"/>
            <a:ext cx="10698480" cy="53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8CAE996-D6E0-A41E-AA85-C81321D62DBC}"/>
              </a:ext>
            </a:extLst>
          </p:cNvPr>
          <p:cNvSpPr txBox="1"/>
          <p:nvPr/>
        </p:nvSpPr>
        <p:spPr>
          <a:xfrm>
            <a:off x="1445196" y="29673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$50M</a:t>
            </a:r>
          </a:p>
        </p:txBody>
      </p:sp>
      <p:sp>
        <p:nvSpPr>
          <p:cNvPr id="16" name="TextBox 15">
            <a:extLst>
              <a:ext uri="{FF2B5EF4-FFF2-40B4-BE49-F238E27FC236}">
                <a16:creationId xmlns:a16="http://schemas.microsoft.com/office/drawing/2014/main" id="{181DAFD1-9830-1187-C28B-08E24E817BE2}"/>
              </a:ext>
            </a:extLst>
          </p:cNvPr>
          <p:cNvSpPr txBox="1"/>
          <p:nvPr/>
        </p:nvSpPr>
        <p:spPr>
          <a:xfrm>
            <a:off x="1445196" y="15957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$20M</a:t>
            </a:r>
          </a:p>
        </p:txBody>
      </p:sp>
      <p:sp>
        <p:nvSpPr>
          <p:cNvPr id="21" name="TextBox 20">
            <a:extLst>
              <a:ext uri="{FF2B5EF4-FFF2-40B4-BE49-F238E27FC236}">
                <a16:creationId xmlns:a16="http://schemas.microsoft.com/office/drawing/2014/main" id="{1094E4A2-B77A-A304-852D-9F8EF898088D}"/>
              </a:ext>
            </a:extLst>
          </p:cNvPr>
          <p:cNvSpPr txBox="1"/>
          <p:nvPr/>
        </p:nvSpPr>
        <p:spPr>
          <a:xfrm>
            <a:off x="1445196" y="25101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$40M</a:t>
            </a:r>
          </a:p>
        </p:txBody>
      </p:sp>
      <p:sp>
        <p:nvSpPr>
          <p:cNvPr id="9" name="TextBox 8">
            <a:extLst>
              <a:ext uri="{FF2B5EF4-FFF2-40B4-BE49-F238E27FC236}">
                <a16:creationId xmlns:a16="http://schemas.microsoft.com/office/drawing/2014/main" id="{5FBA253A-22D3-1A7D-6BCB-B4082A8DB97A}"/>
              </a:ext>
            </a:extLst>
          </p:cNvPr>
          <p:cNvSpPr txBox="1"/>
          <p:nvPr/>
        </p:nvSpPr>
        <p:spPr>
          <a:xfrm>
            <a:off x="1445196" y="2052918"/>
            <a:ext cx="5486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$51M</a:t>
            </a:r>
          </a:p>
        </p:txBody>
      </p:sp>
      <p:sp>
        <p:nvSpPr>
          <p:cNvPr id="69" name="TextBox 68">
            <a:extLst>
              <a:ext uri="{FF2B5EF4-FFF2-40B4-BE49-F238E27FC236}">
                <a16:creationId xmlns:a16="http://schemas.microsoft.com/office/drawing/2014/main" id="{33913143-4CCD-2D29-9962-DE2120818488}"/>
              </a:ext>
            </a:extLst>
          </p:cNvPr>
          <p:cNvSpPr txBox="1"/>
          <p:nvPr/>
        </p:nvSpPr>
        <p:spPr>
          <a:xfrm>
            <a:off x="4149082" y="2510118"/>
            <a:ext cx="548640" cy="256032"/>
          </a:xfrm>
          <a:prstGeom prst="rect">
            <a:avLst/>
          </a:prstGeom>
          <a:solidFill>
            <a:schemeClr val="bg1"/>
          </a:solidFill>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900" b="1">
                <a:solidFill>
                  <a:srgbClr val="002060"/>
                </a:solidFill>
              </a:rPr>
              <a:t>Dec ‘22</a:t>
            </a:r>
          </a:p>
        </p:txBody>
      </p:sp>
      <p:cxnSp>
        <p:nvCxnSpPr>
          <p:cNvPr id="10" name="Straight Arrow Connector 9">
            <a:extLst>
              <a:ext uri="{FF2B5EF4-FFF2-40B4-BE49-F238E27FC236}">
                <a16:creationId xmlns:a16="http://schemas.microsoft.com/office/drawing/2014/main" id="{C711D24C-E922-DC45-0E2B-EE991709EF4E}"/>
              </a:ext>
            </a:extLst>
          </p:cNvPr>
          <p:cNvCxnSpPr>
            <a:cxnSpLocks/>
          </p:cNvCxnSpPr>
          <p:nvPr/>
        </p:nvCxnSpPr>
        <p:spPr>
          <a:xfrm>
            <a:off x="5041213" y="4810295"/>
            <a:ext cx="4572000" cy="1029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2960A01-C24A-E327-AEEA-09FA7758FF83}"/>
              </a:ext>
            </a:extLst>
          </p:cNvPr>
          <p:cNvSpPr txBox="1"/>
          <p:nvPr/>
        </p:nvSpPr>
        <p:spPr>
          <a:xfrm>
            <a:off x="731520" y="4682279"/>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t>Apollo</a:t>
            </a:r>
          </a:p>
        </p:txBody>
      </p:sp>
      <p:sp>
        <p:nvSpPr>
          <p:cNvPr id="28" name="TextBox 27">
            <a:extLst>
              <a:ext uri="{FF2B5EF4-FFF2-40B4-BE49-F238E27FC236}">
                <a16:creationId xmlns:a16="http://schemas.microsoft.com/office/drawing/2014/main" id="{47C9AE7F-F1E7-297D-CEEB-95C716A6B9A9}"/>
              </a:ext>
            </a:extLst>
          </p:cNvPr>
          <p:cNvSpPr txBox="1"/>
          <p:nvPr/>
        </p:nvSpPr>
        <p:spPr>
          <a:xfrm>
            <a:off x="1371600" y="4682279"/>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$94.5M</a:t>
            </a:r>
          </a:p>
        </p:txBody>
      </p:sp>
      <p:sp>
        <p:nvSpPr>
          <p:cNvPr id="31" name="TextBox 30">
            <a:extLst>
              <a:ext uri="{FF2B5EF4-FFF2-40B4-BE49-F238E27FC236}">
                <a16:creationId xmlns:a16="http://schemas.microsoft.com/office/drawing/2014/main" id="{9A05CDDC-EBA9-7068-999F-C70B28D6F575}"/>
              </a:ext>
            </a:extLst>
          </p:cNvPr>
          <p:cNvSpPr txBox="1"/>
          <p:nvPr/>
        </p:nvSpPr>
        <p:spPr>
          <a:xfrm>
            <a:off x="4795511" y="4682279"/>
            <a:ext cx="3657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r>
              <a:rPr lang="en-US" sz="900" b="1">
                <a:solidFill>
                  <a:srgbClr val="002060"/>
                </a:solidFill>
              </a:rPr>
              <a:t>Oct ‘23</a:t>
            </a:r>
          </a:p>
        </p:txBody>
      </p:sp>
      <p:sp>
        <p:nvSpPr>
          <p:cNvPr id="33" name="TextBox 32">
            <a:extLst>
              <a:ext uri="{FF2B5EF4-FFF2-40B4-BE49-F238E27FC236}">
                <a16:creationId xmlns:a16="http://schemas.microsoft.com/office/drawing/2014/main" id="{56D08B51-1623-58B2-BB28-AE1918863F59}"/>
              </a:ext>
            </a:extLst>
          </p:cNvPr>
          <p:cNvSpPr txBox="1"/>
          <p:nvPr/>
        </p:nvSpPr>
        <p:spPr>
          <a:xfrm>
            <a:off x="9370191" y="4682279"/>
            <a:ext cx="4114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pPr algn="ctr"/>
            <a:r>
              <a:rPr lang="en-US" sz="900" b="1">
                <a:solidFill>
                  <a:srgbClr val="002060"/>
                </a:solidFill>
              </a:rPr>
              <a:t>Oct ‘28</a:t>
            </a:r>
          </a:p>
        </p:txBody>
      </p:sp>
      <p:sp>
        <p:nvSpPr>
          <p:cNvPr id="35" name="TextBox 34">
            <a:extLst>
              <a:ext uri="{FF2B5EF4-FFF2-40B4-BE49-F238E27FC236}">
                <a16:creationId xmlns:a16="http://schemas.microsoft.com/office/drawing/2014/main" id="{A2844357-0B43-3FA0-3117-83FC3A1B4179}"/>
              </a:ext>
            </a:extLst>
          </p:cNvPr>
          <p:cNvSpPr txBox="1"/>
          <p:nvPr/>
        </p:nvSpPr>
        <p:spPr>
          <a:xfrm>
            <a:off x="2011680" y="4692573"/>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4.10% </a:t>
            </a:r>
            <a:r>
              <a:rPr lang="en-US" sz="1050" b="1">
                <a:solidFill>
                  <a:srgbClr val="002060"/>
                </a:solidFill>
              </a:rPr>
              <a:t>+ 2.05%</a:t>
            </a:r>
            <a:r>
              <a:rPr lang="en-US" sz="1050" b="1"/>
              <a:t> = 6.15%</a:t>
            </a:r>
          </a:p>
        </p:txBody>
      </p:sp>
      <p:cxnSp>
        <p:nvCxnSpPr>
          <p:cNvPr id="36" name="Straight Arrow Connector 35">
            <a:extLst>
              <a:ext uri="{FF2B5EF4-FFF2-40B4-BE49-F238E27FC236}">
                <a16:creationId xmlns:a16="http://schemas.microsoft.com/office/drawing/2014/main" id="{A22B3C9C-EB30-346D-03CA-BB7DCDE02A61}"/>
              </a:ext>
            </a:extLst>
          </p:cNvPr>
          <p:cNvCxnSpPr>
            <a:cxnSpLocks/>
          </p:cNvCxnSpPr>
          <p:nvPr/>
        </p:nvCxnSpPr>
        <p:spPr>
          <a:xfrm>
            <a:off x="5372683" y="5230512"/>
            <a:ext cx="4572000" cy="1029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739F6D1F-232D-FFEA-D7A8-337E7BE07A43}"/>
              </a:ext>
            </a:extLst>
          </p:cNvPr>
          <p:cNvSpPr txBox="1"/>
          <p:nvPr/>
        </p:nvSpPr>
        <p:spPr>
          <a:xfrm>
            <a:off x="731520" y="5102496"/>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rgbClr val="000000"/>
                </a:solidFill>
              </a:rPr>
              <a:t>NYL</a:t>
            </a:r>
          </a:p>
        </p:txBody>
      </p:sp>
      <p:sp>
        <p:nvSpPr>
          <p:cNvPr id="55" name="TextBox 54">
            <a:extLst>
              <a:ext uri="{FF2B5EF4-FFF2-40B4-BE49-F238E27FC236}">
                <a16:creationId xmlns:a16="http://schemas.microsoft.com/office/drawing/2014/main" id="{A8FB0269-B1E4-F9BF-10C1-3A4A80A79197}"/>
              </a:ext>
            </a:extLst>
          </p:cNvPr>
          <p:cNvSpPr txBox="1"/>
          <p:nvPr/>
        </p:nvSpPr>
        <p:spPr>
          <a:xfrm>
            <a:off x="1371600" y="5102496"/>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$90M</a:t>
            </a:r>
          </a:p>
        </p:txBody>
      </p:sp>
      <p:sp>
        <p:nvSpPr>
          <p:cNvPr id="56" name="TextBox 55">
            <a:extLst>
              <a:ext uri="{FF2B5EF4-FFF2-40B4-BE49-F238E27FC236}">
                <a16:creationId xmlns:a16="http://schemas.microsoft.com/office/drawing/2014/main" id="{C59A898B-77E3-DE24-5412-F10E3A5D2B7C}"/>
              </a:ext>
            </a:extLst>
          </p:cNvPr>
          <p:cNvSpPr txBox="1"/>
          <p:nvPr/>
        </p:nvSpPr>
        <p:spPr>
          <a:xfrm>
            <a:off x="5035541" y="5102496"/>
            <a:ext cx="3657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r>
              <a:rPr lang="en-US" sz="900" b="1">
                <a:solidFill>
                  <a:srgbClr val="002060"/>
                </a:solidFill>
              </a:rPr>
              <a:t>Feb ‘24</a:t>
            </a:r>
          </a:p>
        </p:txBody>
      </p:sp>
      <p:sp>
        <p:nvSpPr>
          <p:cNvPr id="67" name="TextBox 66">
            <a:extLst>
              <a:ext uri="{FF2B5EF4-FFF2-40B4-BE49-F238E27FC236}">
                <a16:creationId xmlns:a16="http://schemas.microsoft.com/office/drawing/2014/main" id="{2A6FEA88-0A58-3473-3238-044D678009F0}"/>
              </a:ext>
            </a:extLst>
          </p:cNvPr>
          <p:cNvSpPr txBox="1"/>
          <p:nvPr/>
        </p:nvSpPr>
        <p:spPr>
          <a:xfrm>
            <a:off x="9667371" y="5102496"/>
            <a:ext cx="4114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pPr algn="ctr"/>
            <a:r>
              <a:rPr lang="en-US" sz="900" b="1">
                <a:solidFill>
                  <a:srgbClr val="002060"/>
                </a:solidFill>
              </a:rPr>
              <a:t>Feb ‘29</a:t>
            </a:r>
          </a:p>
        </p:txBody>
      </p:sp>
      <p:sp>
        <p:nvSpPr>
          <p:cNvPr id="68" name="TextBox 67">
            <a:extLst>
              <a:ext uri="{FF2B5EF4-FFF2-40B4-BE49-F238E27FC236}">
                <a16:creationId xmlns:a16="http://schemas.microsoft.com/office/drawing/2014/main" id="{097F695D-6ACC-B859-82C5-6456269F373C}"/>
              </a:ext>
            </a:extLst>
          </p:cNvPr>
          <p:cNvSpPr txBox="1"/>
          <p:nvPr/>
        </p:nvSpPr>
        <p:spPr>
          <a:xfrm>
            <a:off x="2011680" y="5112790"/>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4.00% </a:t>
            </a:r>
            <a:r>
              <a:rPr lang="en-US" sz="1050" b="1">
                <a:solidFill>
                  <a:srgbClr val="002060"/>
                </a:solidFill>
              </a:rPr>
              <a:t>+ 2.30%</a:t>
            </a:r>
            <a:r>
              <a:rPr lang="en-US" sz="1050" b="1"/>
              <a:t> = 6.30%</a:t>
            </a:r>
          </a:p>
        </p:txBody>
      </p:sp>
      <p:sp>
        <p:nvSpPr>
          <p:cNvPr id="72" name="Speech Bubble: Rectangle 71">
            <a:extLst>
              <a:ext uri="{FF2B5EF4-FFF2-40B4-BE49-F238E27FC236}">
                <a16:creationId xmlns:a16="http://schemas.microsoft.com/office/drawing/2014/main" id="{E20479CF-6509-558E-2470-7CCF717D37F9}"/>
              </a:ext>
            </a:extLst>
          </p:cNvPr>
          <p:cNvSpPr/>
          <p:nvPr/>
        </p:nvSpPr>
        <p:spPr>
          <a:xfrm>
            <a:off x="650433" y="5920850"/>
            <a:ext cx="2103120" cy="640080"/>
          </a:xfrm>
          <a:prstGeom prst="wedgeRectCallout">
            <a:avLst>
              <a:gd name="adj1" fmla="val -17663"/>
              <a:gd name="adj2" fmla="val -45067"/>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i="1">
                <a:solidFill>
                  <a:schemeClr val="tx1"/>
                </a:solidFill>
                <a:latin typeface="Gilroy" panose="00000500000000000000"/>
              </a:rPr>
              <a:t>Only 51% ($46M) remains in Fund III, with the rest being tied to co-invest with Morgan Stanley</a:t>
            </a:r>
          </a:p>
        </p:txBody>
      </p:sp>
      <p:sp>
        <p:nvSpPr>
          <p:cNvPr id="2" name="TextBox 1">
            <a:extLst>
              <a:ext uri="{FF2B5EF4-FFF2-40B4-BE49-F238E27FC236}">
                <a16:creationId xmlns:a16="http://schemas.microsoft.com/office/drawing/2014/main" id="{AF1E2BD4-4D36-858E-A98D-FBF61505A289}"/>
              </a:ext>
            </a:extLst>
          </p:cNvPr>
          <p:cNvSpPr txBox="1"/>
          <p:nvPr/>
        </p:nvSpPr>
        <p:spPr>
          <a:xfrm>
            <a:off x="731518" y="1209675"/>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chemeClr val="tx1"/>
                </a:solidFill>
              </a:rPr>
              <a:t>Total Hedged: $182M</a:t>
            </a:r>
          </a:p>
        </p:txBody>
      </p:sp>
      <p:sp>
        <p:nvSpPr>
          <p:cNvPr id="73" name="TextBox 72">
            <a:extLst>
              <a:ext uri="{FF2B5EF4-FFF2-40B4-BE49-F238E27FC236}">
                <a16:creationId xmlns:a16="http://schemas.microsoft.com/office/drawing/2014/main" id="{4ED6DAF5-978F-4C98-87A3-1D66BEA3C822}"/>
              </a:ext>
            </a:extLst>
          </p:cNvPr>
          <p:cNvSpPr txBox="1"/>
          <p:nvPr/>
        </p:nvSpPr>
        <p:spPr>
          <a:xfrm>
            <a:off x="2017403" y="1209675"/>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3.03% </a:t>
            </a:r>
            <a:r>
              <a:rPr lang="en-US" sz="1050" b="1">
                <a:solidFill>
                  <a:srgbClr val="002060"/>
                </a:solidFill>
              </a:rPr>
              <a:t>+ 1.80% </a:t>
            </a:r>
            <a:r>
              <a:rPr lang="en-US" sz="1050" b="1"/>
              <a:t>= 4.83%</a:t>
            </a:r>
          </a:p>
        </p:txBody>
      </p:sp>
      <p:sp>
        <p:nvSpPr>
          <p:cNvPr id="76" name="TextBox 75">
            <a:extLst>
              <a:ext uri="{FF2B5EF4-FFF2-40B4-BE49-F238E27FC236}">
                <a16:creationId xmlns:a16="http://schemas.microsoft.com/office/drawing/2014/main" id="{C7E5C76C-3034-A8E2-0FC1-E49992E3474B}"/>
              </a:ext>
            </a:extLst>
          </p:cNvPr>
          <p:cNvSpPr txBox="1"/>
          <p:nvPr/>
        </p:nvSpPr>
        <p:spPr>
          <a:xfrm>
            <a:off x="485775" y="3955558"/>
            <a:ext cx="1531724"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i="1"/>
              <a:t>($72.5M Outstanding)</a:t>
            </a:r>
          </a:p>
        </p:txBody>
      </p:sp>
      <p:cxnSp>
        <p:nvCxnSpPr>
          <p:cNvPr id="77" name="Straight Arrow Connector 76">
            <a:extLst>
              <a:ext uri="{FF2B5EF4-FFF2-40B4-BE49-F238E27FC236}">
                <a16:creationId xmlns:a16="http://schemas.microsoft.com/office/drawing/2014/main" id="{108CD32C-85D7-1042-E986-040775F4BEA9}"/>
              </a:ext>
            </a:extLst>
          </p:cNvPr>
          <p:cNvCxnSpPr>
            <a:cxnSpLocks/>
          </p:cNvCxnSpPr>
          <p:nvPr/>
        </p:nvCxnSpPr>
        <p:spPr>
          <a:xfrm>
            <a:off x="6021989" y="5602756"/>
            <a:ext cx="3932219"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0DECFDD9-CC12-6B9F-0EAA-0B9AF3906DCD}"/>
              </a:ext>
            </a:extLst>
          </p:cNvPr>
          <p:cNvSpPr txBox="1"/>
          <p:nvPr/>
        </p:nvSpPr>
        <p:spPr>
          <a:xfrm>
            <a:off x="741045" y="5464446"/>
            <a:ext cx="8229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r>
              <a:rPr lang="en-US" sz="1050" b="1">
                <a:solidFill>
                  <a:srgbClr val="000000"/>
                </a:solidFill>
              </a:rPr>
              <a:t>BX</a:t>
            </a:r>
          </a:p>
        </p:txBody>
      </p:sp>
      <p:sp>
        <p:nvSpPr>
          <p:cNvPr id="79" name="TextBox 78">
            <a:extLst>
              <a:ext uri="{FF2B5EF4-FFF2-40B4-BE49-F238E27FC236}">
                <a16:creationId xmlns:a16="http://schemas.microsoft.com/office/drawing/2014/main" id="{39B01ABE-EAA8-092D-B7C1-D0716070E132}"/>
              </a:ext>
            </a:extLst>
          </p:cNvPr>
          <p:cNvSpPr txBox="1"/>
          <p:nvPr/>
        </p:nvSpPr>
        <p:spPr>
          <a:xfrm>
            <a:off x="1381125" y="5464446"/>
            <a:ext cx="640080" cy="2560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t>$81.5M</a:t>
            </a:r>
          </a:p>
        </p:txBody>
      </p:sp>
      <p:sp>
        <p:nvSpPr>
          <p:cNvPr id="80" name="TextBox 79">
            <a:extLst>
              <a:ext uri="{FF2B5EF4-FFF2-40B4-BE49-F238E27FC236}">
                <a16:creationId xmlns:a16="http://schemas.microsoft.com/office/drawing/2014/main" id="{15CF73F6-D6CF-A12C-13FA-D264845FE3ED}"/>
              </a:ext>
            </a:extLst>
          </p:cNvPr>
          <p:cNvSpPr txBox="1"/>
          <p:nvPr/>
        </p:nvSpPr>
        <p:spPr>
          <a:xfrm>
            <a:off x="5586572" y="5464446"/>
            <a:ext cx="36576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r>
              <a:rPr lang="en-US" sz="900" b="1">
                <a:solidFill>
                  <a:srgbClr val="002060"/>
                </a:solidFill>
              </a:rPr>
              <a:t>Sep ‘24</a:t>
            </a:r>
          </a:p>
        </p:txBody>
      </p:sp>
      <p:sp>
        <p:nvSpPr>
          <p:cNvPr id="81" name="TextBox 80">
            <a:extLst>
              <a:ext uri="{FF2B5EF4-FFF2-40B4-BE49-F238E27FC236}">
                <a16:creationId xmlns:a16="http://schemas.microsoft.com/office/drawing/2014/main" id="{4044EE56-51AA-4AF9-C655-D8CAA3908FE8}"/>
              </a:ext>
            </a:extLst>
          </p:cNvPr>
          <p:cNvSpPr txBox="1"/>
          <p:nvPr/>
        </p:nvSpPr>
        <p:spPr>
          <a:xfrm>
            <a:off x="9829720" y="5464446"/>
            <a:ext cx="41148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lIns="0" rIns="0" rtlCol="0" anchor="ctr">
            <a:noAutofit/>
          </a:bodyPr>
          <a:lstStyle/>
          <a:p>
            <a:pPr algn="ctr"/>
            <a:r>
              <a:rPr lang="en-US" sz="900" b="1">
                <a:solidFill>
                  <a:srgbClr val="002060"/>
                </a:solidFill>
              </a:rPr>
              <a:t>Sep ‘29</a:t>
            </a:r>
          </a:p>
        </p:txBody>
      </p:sp>
      <p:sp>
        <p:nvSpPr>
          <p:cNvPr id="82" name="TextBox 81">
            <a:extLst>
              <a:ext uri="{FF2B5EF4-FFF2-40B4-BE49-F238E27FC236}">
                <a16:creationId xmlns:a16="http://schemas.microsoft.com/office/drawing/2014/main" id="{1494F0F4-47A9-FA02-8C0C-E9EEE61E2BBA}"/>
              </a:ext>
            </a:extLst>
          </p:cNvPr>
          <p:cNvSpPr txBox="1"/>
          <p:nvPr/>
        </p:nvSpPr>
        <p:spPr>
          <a:xfrm>
            <a:off x="2021205" y="5474740"/>
            <a:ext cx="1463040" cy="2560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gn="r"/>
            <a:r>
              <a:rPr lang="en-US" sz="1050" b="1">
                <a:solidFill>
                  <a:schemeClr val="accent5"/>
                </a:solidFill>
              </a:rPr>
              <a:t>4.63% </a:t>
            </a:r>
            <a:r>
              <a:rPr lang="en-US" sz="1050" b="1">
                <a:solidFill>
                  <a:srgbClr val="002060"/>
                </a:solidFill>
              </a:rPr>
              <a:t>+ 1.90%</a:t>
            </a:r>
            <a:r>
              <a:rPr lang="en-US" sz="1050" b="1"/>
              <a:t> = 6.53%</a:t>
            </a:r>
          </a:p>
        </p:txBody>
      </p:sp>
      <p:cxnSp>
        <p:nvCxnSpPr>
          <p:cNvPr id="84" name="Straight Arrow Connector 83">
            <a:extLst>
              <a:ext uri="{FF2B5EF4-FFF2-40B4-BE49-F238E27FC236}">
                <a16:creationId xmlns:a16="http://schemas.microsoft.com/office/drawing/2014/main" id="{AE731759-9514-BB1C-ADDA-5FD6F1E9ABD0}"/>
              </a:ext>
            </a:extLst>
          </p:cNvPr>
          <p:cNvCxnSpPr>
            <a:cxnSpLocks/>
            <a:stCxn id="72" idx="0"/>
            <a:endCxn id="54" idx="2"/>
          </p:cNvCxnSpPr>
          <p:nvPr/>
        </p:nvCxnSpPr>
        <p:spPr>
          <a:xfrm flipH="1" flipV="1">
            <a:off x="1143000" y="5358528"/>
            <a:ext cx="558993" cy="56232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550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Hedging &amp; Debt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2140" y="1645920"/>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1371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Currently, the Fund has </a:t>
            </a:r>
            <a:r>
              <a:rPr lang="en-US" sz="1200" b="1">
                <a:solidFill>
                  <a:schemeClr val="tx1"/>
                </a:solidFill>
                <a:latin typeface="Gilroy" panose="00000500000000000000"/>
                <a:ea typeface="Lato" panose="020F0502020204030203" pitchFamily="34" charset="0"/>
                <a:cs typeface="Lato" panose="020F0502020204030203" pitchFamily="34" charset="0"/>
              </a:rPr>
              <a:t>$182M of hedging against the credit facility at a 3.03% weighted average SOFR rate </a:t>
            </a:r>
            <a:r>
              <a:rPr lang="en-US" sz="1200">
                <a:solidFill>
                  <a:schemeClr val="tx1"/>
                </a:solidFill>
                <a:latin typeface="Gilroy" panose="00000500000000000000"/>
                <a:ea typeface="Lato" panose="020F0502020204030203" pitchFamily="34" charset="0"/>
                <a:cs typeface="Lato" panose="020F0502020204030203" pitchFamily="34" charset="0"/>
              </a:rPr>
              <a:t>with staggered maturity dates from 3Q25 to 1Q29</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a:t>
            </a:r>
            <a:r>
              <a:rPr lang="en-US" sz="1200">
                <a:solidFill>
                  <a:schemeClr val="tx1"/>
                </a:solidFill>
                <a:latin typeface="Gilroy" panose="00000500000000000000"/>
                <a:ea typeface="Lato" panose="020F0502020204030203" pitchFamily="34" charset="0"/>
                <a:cs typeface="Lato" panose="020F0502020204030203" pitchFamily="34" charset="0"/>
              </a:rPr>
              <a:t> </a:t>
            </a:r>
            <a:r>
              <a:rPr lang="en-US" sz="1200" b="1">
                <a:solidFill>
                  <a:schemeClr val="tx1"/>
                </a:solidFill>
                <a:latin typeface="Gilroy" panose="00000500000000000000"/>
                <a:ea typeface="Lato" panose="020F0502020204030203" pitchFamily="34" charset="0"/>
                <a:cs typeface="Lato" panose="020F0502020204030203" pitchFamily="34" charset="0"/>
              </a:rPr>
              <a:t>Apollo, New York Life, and Blackstone refinances are fixed rate loans, </a:t>
            </a:r>
            <a:r>
              <a:rPr lang="en-US" sz="1200">
                <a:solidFill>
                  <a:schemeClr val="tx1"/>
                </a:solidFill>
                <a:latin typeface="Gilroy" panose="00000500000000000000"/>
                <a:ea typeface="Lato" panose="020F0502020204030203" pitchFamily="34" charset="0"/>
                <a:cs typeface="Lato" panose="020F0502020204030203" pitchFamily="34" charset="0"/>
              </a:rPr>
              <a:t>providing additional hedging through the remainder of the fund term</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model uses the </a:t>
            </a:r>
            <a:r>
              <a:rPr lang="en-US" sz="1200" b="1">
                <a:solidFill>
                  <a:schemeClr val="tx1"/>
                </a:solidFill>
                <a:latin typeface="Gilroy" panose="00000500000000000000"/>
                <a:ea typeface="Lato" panose="020F0502020204030203" pitchFamily="34" charset="0"/>
                <a:cs typeface="Lato" panose="020F0502020204030203" pitchFamily="34" charset="0"/>
              </a:rPr>
              <a:t>all-in rate for the $370M refi of SOFR </a:t>
            </a:r>
            <a:r>
              <a:rPr lang="en-US" sz="1200" b="1" err="1">
                <a:solidFill>
                  <a:schemeClr val="tx1"/>
                </a:solidFill>
                <a:latin typeface="Gilroy" panose="00000500000000000000"/>
                <a:ea typeface="Lato" panose="020F0502020204030203" pitchFamily="34" charset="0"/>
                <a:cs typeface="Lato" panose="020F0502020204030203" pitchFamily="34" charset="0"/>
              </a:rPr>
              <a:t>Fwd</a:t>
            </a:r>
            <a:r>
              <a:rPr lang="en-US" sz="1200" b="1">
                <a:solidFill>
                  <a:schemeClr val="tx1"/>
                </a:solidFill>
                <a:latin typeface="Gilroy" panose="00000500000000000000"/>
                <a:ea typeface="Lato" panose="020F0502020204030203" pitchFamily="34" charset="0"/>
                <a:cs typeface="Lato" panose="020F0502020204030203" pitchFamily="34" charset="0"/>
              </a:rPr>
              <a:t> Curve +200 bps with a cap at 4.50%</a:t>
            </a:r>
          </a:p>
        </p:txBody>
      </p:sp>
      <p:sp>
        <p:nvSpPr>
          <p:cNvPr id="4" name="TextBox 3">
            <a:extLst>
              <a:ext uri="{FF2B5EF4-FFF2-40B4-BE49-F238E27FC236}">
                <a16:creationId xmlns:a16="http://schemas.microsoft.com/office/drawing/2014/main" id="{0A63D63F-24D0-7DA4-5520-59D03ED6CC1B}"/>
              </a:ext>
            </a:extLst>
          </p:cNvPr>
          <p:cNvSpPr txBox="1"/>
          <p:nvPr/>
        </p:nvSpPr>
        <p:spPr>
          <a:xfrm>
            <a:off x="762555" y="6337623"/>
            <a:ext cx="10571490" cy="246221"/>
          </a:xfrm>
          <a:prstGeom prst="rect">
            <a:avLst/>
          </a:prstGeom>
          <a:noFill/>
        </p:spPr>
        <p:txBody>
          <a:bodyPr wrap="square" lIns="0" rIns="0" rtlCol="0">
            <a:spAutoFit/>
          </a:bodyPr>
          <a:lstStyle/>
          <a:p>
            <a:r>
              <a:rPr lang="en-US" sz="1000" i="1">
                <a:latin typeface="Gilroy" panose="00000500000000000000"/>
                <a:cs typeface="Arial" panose="020B0604020202020204" pitchFamily="34" charset="0"/>
              </a:rPr>
              <a:t>Note: SOFR forward curve as of April 3</a:t>
            </a:r>
            <a:r>
              <a:rPr lang="en-US" sz="1000" i="1" baseline="30000">
                <a:latin typeface="Gilroy" panose="00000500000000000000"/>
                <a:cs typeface="Arial" panose="020B0604020202020204" pitchFamily="34" charset="0"/>
              </a:rPr>
              <a:t>rd</a:t>
            </a:r>
            <a:r>
              <a:rPr lang="en-US" sz="1000" i="1">
                <a:latin typeface="Gilroy" panose="00000500000000000000"/>
                <a:cs typeface="Arial" panose="020B0604020202020204" pitchFamily="34" charset="0"/>
              </a:rPr>
              <a:t>, 2025</a:t>
            </a:r>
          </a:p>
        </p:txBody>
      </p:sp>
      <p:graphicFrame>
        <p:nvGraphicFramePr>
          <p:cNvPr id="3" name="Chart 2">
            <a:extLst>
              <a:ext uri="{FF2B5EF4-FFF2-40B4-BE49-F238E27FC236}">
                <a16:creationId xmlns:a16="http://schemas.microsoft.com/office/drawing/2014/main" id="{12D44704-CF73-5741-0657-B999788EEF4E}"/>
              </a:ext>
            </a:extLst>
          </p:cNvPr>
          <p:cNvGraphicFramePr>
            <a:graphicFrameLocks/>
          </p:cNvGraphicFramePr>
          <p:nvPr>
            <p:extLst>
              <p:ext uri="{D42A27DB-BD31-4B8C-83A1-F6EECF244321}">
                <p14:modId xmlns:p14="http://schemas.microsoft.com/office/powerpoint/2010/main" val="271598378"/>
              </p:ext>
            </p:extLst>
          </p:nvPr>
        </p:nvGraphicFramePr>
        <p:xfrm>
          <a:off x="6308806" y="2712922"/>
          <a:ext cx="5120638" cy="3531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E3CB32C-DCC4-0668-B577-FE1DE31E475A}"/>
              </a:ext>
            </a:extLst>
          </p:cNvPr>
          <p:cNvGraphicFramePr>
            <a:graphicFrameLocks/>
          </p:cNvGraphicFramePr>
          <p:nvPr>
            <p:extLst>
              <p:ext uri="{D42A27DB-BD31-4B8C-83A1-F6EECF244321}">
                <p14:modId xmlns:p14="http://schemas.microsoft.com/office/powerpoint/2010/main" val="3305487699"/>
              </p:ext>
            </p:extLst>
          </p:nvPr>
        </p:nvGraphicFramePr>
        <p:xfrm>
          <a:off x="762554" y="2712923"/>
          <a:ext cx="5120638" cy="35316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5825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072A-6B59-EBA0-DB83-3241E2970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44CFA-A122-4203-EEB6-3289AD94CB16}"/>
              </a:ext>
            </a:extLst>
          </p:cNvPr>
          <p:cNvSpPr>
            <a:spLocks noGrp="1"/>
          </p:cNvSpPr>
          <p:nvPr>
            <p:ph type="title"/>
          </p:nvPr>
        </p:nvSpPr>
        <p:spPr/>
        <p:txBody>
          <a:bodyPr>
            <a:normAutofit/>
          </a:bodyPr>
          <a:lstStyle/>
          <a:p>
            <a:r>
              <a:rPr lang="en-US"/>
              <a:t>Fund Performance Forecast </a:t>
            </a:r>
            <a:r>
              <a:rPr lang="en-US" b="0"/>
              <a:t>| Quarterly FFO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0455FB1B-78C1-FB8A-7676-2EE1E716FBEA}"/>
              </a:ext>
            </a:extLst>
          </p:cNvPr>
          <p:cNvSpPr/>
          <p:nvPr/>
        </p:nvSpPr>
        <p:spPr>
          <a:xfrm>
            <a:off x="762555" y="1188720"/>
            <a:ext cx="164592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43300D08-1D85-FACA-59CE-4DC27DA72912}"/>
              </a:ext>
            </a:extLst>
          </p:cNvPr>
          <p:cNvGrpSpPr/>
          <p:nvPr/>
        </p:nvGrpSpPr>
        <p:grpSpPr>
          <a:xfrm>
            <a:off x="2482140" y="1554480"/>
            <a:ext cx="457200" cy="457200"/>
            <a:chOff x="9081452" y="2331966"/>
            <a:chExt cx="602714" cy="594360"/>
          </a:xfrm>
        </p:grpSpPr>
        <p:sp>
          <p:nvSpPr>
            <p:cNvPr id="15" name="Oval 14">
              <a:extLst>
                <a:ext uri="{FF2B5EF4-FFF2-40B4-BE49-F238E27FC236}">
                  <a16:creationId xmlns:a16="http://schemas.microsoft.com/office/drawing/2014/main" id="{EE459B8D-0B5A-73A1-926B-581572A96678}"/>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DF682881-B457-610A-DE89-E5BA77F5CD1B}"/>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7FEAF998-50EF-C4D0-ABD6-793130EA4E9A}"/>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B20DB035-6B77-3355-5AF0-BE71870F31C8}"/>
              </a:ext>
            </a:extLst>
          </p:cNvPr>
          <p:cNvSpPr/>
          <p:nvPr/>
        </p:nvSpPr>
        <p:spPr>
          <a:xfrm>
            <a:off x="3013005" y="1188720"/>
            <a:ext cx="832104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Core FFO and AFFO are both significantly lower than the previous version </a:t>
            </a:r>
            <a:r>
              <a:rPr lang="en-US" sz="1200">
                <a:solidFill>
                  <a:schemeClr val="tx1"/>
                </a:solidFill>
                <a:latin typeface="Gilroy" panose="00000500000000000000"/>
                <a:ea typeface="Lato" panose="020F0502020204030203" pitchFamily="34" charset="0"/>
                <a:cs typeface="Lato" panose="020F0502020204030203" pitchFamily="34" charset="0"/>
              </a:rPr>
              <a:t>of the model in 2025 and 2026 due to the low in-place YOC of the pipeline properties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Over the next 18 months, we expect to have </a:t>
            </a:r>
            <a:r>
              <a:rPr lang="en-US" sz="1200" b="1">
                <a:solidFill>
                  <a:schemeClr val="tx1"/>
                </a:solidFill>
                <a:latin typeface="Gilroy" panose="00000500000000000000"/>
                <a:ea typeface="Lato" panose="020F0502020204030203" pitchFamily="34" charset="0"/>
                <a:cs typeface="Lato" panose="020F0502020204030203" pitchFamily="34" charset="0"/>
              </a:rPr>
              <a:t>AFFO of ($12.1M) before stress test</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assume </a:t>
            </a:r>
            <a:r>
              <a:rPr lang="en-US" sz="1200" b="1">
                <a:solidFill>
                  <a:schemeClr val="tx1"/>
                </a:solidFill>
                <a:latin typeface="Gilroy" panose="00000500000000000000"/>
                <a:ea typeface="Lato" panose="020F0502020204030203" pitchFamily="34" charset="0"/>
                <a:cs typeface="Lato" panose="020F0502020204030203" pitchFamily="34" charset="0"/>
              </a:rPr>
              <a:t>distributions of Core FFO commencing Q1 2026, </a:t>
            </a:r>
            <a:r>
              <a:rPr lang="en-US" sz="1200">
                <a:solidFill>
                  <a:schemeClr val="tx1"/>
                </a:solidFill>
                <a:latin typeface="Gilroy" panose="00000500000000000000"/>
                <a:ea typeface="Lato" panose="020F0502020204030203" pitchFamily="34" charset="0"/>
                <a:cs typeface="Lato" panose="020F0502020204030203" pitchFamily="34" charset="0"/>
              </a:rPr>
              <a:t>with </a:t>
            </a:r>
            <a:r>
              <a:rPr lang="en-US" sz="1200" err="1">
                <a:solidFill>
                  <a:schemeClr val="tx1"/>
                </a:solidFill>
                <a:latin typeface="Gilroy" panose="00000500000000000000"/>
                <a:ea typeface="Lato" panose="020F0502020204030203" pitchFamily="34" charset="0"/>
                <a:cs typeface="Lato" panose="020F0502020204030203" pitchFamily="34" charset="0"/>
              </a:rPr>
              <a:t>CapEx</a:t>
            </a:r>
            <a:r>
              <a:rPr lang="en-US" sz="1200">
                <a:solidFill>
                  <a:schemeClr val="tx1"/>
                </a:solidFill>
                <a:latin typeface="Gilroy" panose="00000500000000000000"/>
                <a:ea typeface="Lato" panose="020F0502020204030203" pitchFamily="34" charset="0"/>
                <a:cs typeface="Lato" panose="020F0502020204030203" pitchFamily="34" charset="0"/>
              </a:rPr>
              <a:t>, TI &amp; LC funded by availability growth of the facility properties</a:t>
            </a:r>
          </a:p>
        </p:txBody>
      </p:sp>
      <p:graphicFrame>
        <p:nvGraphicFramePr>
          <p:cNvPr id="6" name="Chart 5">
            <a:extLst>
              <a:ext uri="{FF2B5EF4-FFF2-40B4-BE49-F238E27FC236}">
                <a16:creationId xmlns:a16="http://schemas.microsoft.com/office/drawing/2014/main" id="{9B16FE35-5A72-4CB8-B690-BB2B590AE287}"/>
              </a:ext>
            </a:extLst>
          </p:cNvPr>
          <p:cNvGraphicFramePr>
            <a:graphicFrameLocks/>
          </p:cNvGraphicFramePr>
          <p:nvPr>
            <p:extLst>
              <p:ext uri="{D42A27DB-BD31-4B8C-83A1-F6EECF244321}">
                <p14:modId xmlns:p14="http://schemas.microsoft.com/office/powerpoint/2010/main" val="735332594"/>
              </p:ext>
            </p:extLst>
          </p:nvPr>
        </p:nvGraphicFramePr>
        <p:xfrm>
          <a:off x="762553" y="2588910"/>
          <a:ext cx="5202478" cy="37301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68E0A7B-F385-450B-A0FD-E2F5BE32629C}"/>
              </a:ext>
            </a:extLst>
          </p:cNvPr>
          <p:cNvGraphicFramePr>
            <a:graphicFrameLocks/>
          </p:cNvGraphicFramePr>
          <p:nvPr>
            <p:extLst>
              <p:ext uri="{D42A27DB-BD31-4B8C-83A1-F6EECF244321}">
                <p14:modId xmlns:p14="http://schemas.microsoft.com/office/powerpoint/2010/main" val="3112833071"/>
              </p:ext>
            </p:extLst>
          </p:nvPr>
        </p:nvGraphicFramePr>
        <p:xfrm>
          <a:off x="6226970" y="2581518"/>
          <a:ext cx="4905249" cy="37301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66937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1B88-A7DE-0AC1-4187-3A9A62C85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ECFF-6723-7492-B022-2CD7296B8318}"/>
              </a:ext>
            </a:extLst>
          </p:cNvPr>
          <p:cNvSpPr>
            <a:spLocks noGrp="1"/>
          </p:cNvSpPr>
          <p:nvPr>
            <p:ph type="title"/>
          </p:nvPr>
        </p:nvSpPr>
        <p:spPr/>
        <p:txBody>
          <a:bodyPr>
            <a:normAutofit/>
          </a:bodyPr>
          <a:lstStyle/>
          <a:p>
            <a:r>
              <a:rPr lang="en-US"/>
              <a:t>Fund Performance Forecast </a:t>
            </a:r>
            <a:r>
              <a:rPr lang="en-US" b="0"/>
              <a:t>| Annual FFO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77CF6BE8-8938-F036-A513-F8050DCCBA64}"/>
              </a:ext>
            </a:extLst>
          </p:cNvPr>
          <p:cNvSpPr/>
          <p:nvPr/>
        </p:nvSpPr>
        <p:spPr>
          <a:xfrm>
            <a:off x="762555" y="1188720"/>
            <a:ext cx="164592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0F73D35F-CDA4-BF91-77C5-EBA950622F45}"/>
              </a:ext>
            </a:extLst>
          </p:cNvPr>
          <p:cNvGrpSpPr/>
          <p:nvPr/>
        </p:nvGrpSpPr>
        <p:grpSpPr>
          <a:xfrm>
            <a:off x="2482140" y="1554480"/>
            <a:ext cx="457200" cy="457200"/>
            <a:chOff x="9081452" y="2331966"/>
            <a:chExt cx="602714" cy="594360"/>
          </a:xfrm>
        </p:grpSpPr>
        <p:sp>
          <p:nvSpPr>
            <p:cNvPr id="15" name="Oval 14">
              <a:extLst>
                <a:ext uri="{FF2B5EF4-FFF2-40B4-BE49-F238E27FC236}">
                  <a16:creationId xmlns:a16="http://schemas.microsoft.com/office/drawing/2014/main" id="{0C505ECD-A446-F8B8-1B7C-418D0C0C4A70}"/>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A767E6A-DFE6-5BA7-5ABB-ECA104B6F272}"/>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C9C6ED16-59B3-DF73-510A-06DFAA2ED24F}"/>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CFEEB5DB-684D-10AC-EAEF-B51925E4508C}"/>
              </a:ext>
            </a:extLst>
          </p:cNvPr>
          <p:cNvSpPr/>
          <p:nvPr/>
        </p:nvSpPr>
        <p:spPr>
          <a:xfrm>
            <a:off x="3013005" y="1188720"/>
            <a:ext cx="832104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Core FFO and AFFO are both significantly lower than the previous version </a:t>
            </a:r>
            <a:r>
              <a:rPr lang="en-US" sz="1200">
                <a:solidFill>
                  <a:schemeClr val="tx1"/>
                </a:solidFill>
                <a:latin typeface="Gilroy" panose="00000500000000000000"/>
                <a:ea typeface="Lato" panose="020F0502020204030203" pitchFamily="34" charset="0"/>
                <a:cs typeface="Lato" panose="020F0502020204030203" pitchFamily="34" charset="0"/>
              </a:rPr>
              <a:t>of the model in 2025 and 2026 due to the low in-place YOC of the pipeline properties</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Over the next 18 months, we expect to have </a:t>
            </a:r>
            <a:r>
              <a:rPr lang="en-US" sz="1200" b="1">
                <a:solidFill>
                  <a:schemeClr val="tx1"/>
                </a:solidFill>
                <a:latin typeface="Gilroy" panose="00000500000000000000"/>
                <a:ea typeface="Lato" panose="020F0502020204030203" pitchFamily="34" charset="0"/>
                <a:cs typeface="Lato" panose="020F0502020204030203" pitchFamily="34" charset="0"/>
              </a:rPr>
              <a:t>AFFO of ($12.1M) before stress test</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We assume </a:t>
            </a:r>
            <a:r>
              <a:rPr lang="en-US" sz="1200" b="1">
                <a:solidFill>
                  <a:schemeClr val="tx1"/>
                </a:solidFill>
                <a:latin typeface="Gilroy" panose="00000500000000000000"/>
                <a:ea typeface="Lato" panose="020F0502020204030203" pitchFamily="34" charset="0"/>
                <a:cs typeface="Lato" panose="020F0502020204030203" pitchFamily="34" charset="0"/>
              </a:rPr>
              <a:t>distributions of Core FFO commencing Q1 2026, </a:t>
            </a:r>
            <a:r>
              <a:rPr lang="en-US" sz="1200">
                <a:solidFill>
                  <a:schemeClr val="tx1"/>
                </a:solidFill>
                <a:latin typeface="Gilroy" panose="00000500000000000000"/>
                <a:ea typeface="Lato" panose="020F0502020204030203" pitchFamily="34" charset="0"/>
                <a:cs typeface="Lato" panose="020F0502020204030203" pitchFamily="34" charset="0"/>
              </a:rPr>
              <a:t>with </a:t>
            </a:r>
            <a:r>
              <a:rPr lang="en-US" sz="1200" err="1">
                <a:solidFill>
                  <a:schemeClr val="tx1"/>
                </a:solidFill>
                <a:latin typeface="Gilroy" panose="00000500000000000000"/>
                <a:ea typeface="Lato" panose="020F0502020204030203" pitchFamily="34" charset="0"/>
                <a:cs typeface="Lato" panose="020F0502020204030203" pitchFamily="34" charset="0"/>
              </a:rPr>
              <a:t>CapEx</a:t>
            </a:r>
            <a:r>
              <a:rPr lang="en-US" sz="1200">
                <a:solidFill>
                  <a:schemeClr val="tx1"/>
                </a:solidFill>
                <a:latin typeface="Gilroy" panose="00000500000000000000"/>
                <a:ea typeface="Lato" panose="020F0502020204030203" pitchFamily="34" charset="0"/>
                <a:cs typeface="Lato" panose="020F0502020204030203" pitchFamily="34" charset="0"/>
              </a:rPr>
              <a:t>, TI &amp; LC funded by availability growth of the facility properties</a:t>
            </a:r>
          </a:p>
        </p:txBody>
      </p:sp>
      <p:graphicFrame>
        <p:nvGraphicFramePr>
          <p:cNvPr id="4" name="Chart 3">
            <a:extLst>
              <a:ext uri="{FF2B5EF4-FFF2-40B4-BE49-F238E27FC236}">
                <a16:creationId xmlns:a16="http://schemas.microsoft.com/office/drawing/2014/main" id="{C269076C-3D10-48D6-88D9-6E7E6F77F48D}"/>
              </a:ext>
            </a:extLst>
          </p:cNvPr>
          <p:cNvGraphicFramePr>
            <a:graphicFrameLocks/>
          </p:cNvGraphicFramePr>
          <p:nvPr>
            <p:extLst>
              <p:ext uri="{D42A27DB-BD31-4B8C-83A1-F6EECF244321}">
                <p14:modId xmlns:p14="http://schemas.microsoft.com/office/powerpoint/2010/main" val="3692299171"/>
              </p:ext>
            </p:extLst>
          </p:nvPr>
        </p:nvGraphicFramePr>
        <p:xfrm>
          <a:off x="762553" y="2591144"/>
          <a:ext cx="5333445" cy="373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A51B884-EFC5-4010-A35E-4C43C38D0344}"/>
              </a:ext>
            </a:extLst>
          </p:cNvPr>
          <p:cNvGraphicFramePr>
            <a:graphicFrameLocks/>
          </p:cNvGraphicFramePr>
          <p:nvPr>
            <p:extLst>
              <p:ext uri="{D42A27DB-BD31-4B8C-83A1-F6EECF244321}">
                <p14:modId xmlns:p14="http://schemas.microsoft.com/office/powerpoint/2010/main" val="3679581137"/>
              </p:ext>
            </p:extLst>
          </p:nvPr>
        </p:nvGraphicFramePr>
        <p:xfrm>
          <a:off x="6095997" y="2592498"/>
          <a:ext cx="5333446" cy="3748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469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8450-47B5-2070-4027-CF954B2A0F35}"/>
            </a:ext>
          </a:extLst>
        </p:cNvPr>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8D9D814B-AC23-03B5-9C59-9EE10F2F3A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7" name="think-cell data - do not delete" hidden="1">
                        <a:extLst>
                          <a:ext uri="{FF2B5EF4-FFF2-40B4-BE49-F238E27FC236}">
                            <a16:creationId xmlns:a16="http://schemas.microsoft.com/office/drawing/2014/main" id="{8D9D814B-AC23-03B5-9C59-9EE10F2F3A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3">
            <a:extLst>
              <a:ext uri="{FF2B5EF4-FFF2-40B4-BE49-F238E27FC236}">
                <a16:creationId xmlns:a16="http://schemas.microsoft.com/office/drawing/2014/main" id="{348920FF-6D71-A3DB-A688-92ACE1F336BF}"/>
              </a:ext>
            </a:extLst>
          </p:cNvPr>
          <p:cNvSpPr>
            <a:spLocks noGrp="1"/>
          </p:cNvSpPr>
          <p:nvPr>
            <p:ph type="title"/>
          </p:nvPr>
        </p:nvSpPr>
        <p:spPr>
          <a:xfrm>
            <a:off x="762555" y="650022"/>
            <a:ext cx="10072437" cy="523884"/>
          </a:xfrm>
        </p:spPr>
        <p:txBody>
          <a:bodyPr vert="horz"/>
          <a:lstStyle/>
          <a:p>
            <a:r>
              <a:rPr lang="en-US"/>
              <a:t>Executive Summary </a:t>
            </a:r>
            <a:r>
              <a:rPr lang="en-US" b="0"/>
              <a:t>| Seed Portfolio ID</a:t>
            </a:r>
          </a:p>
        </p:txBody>
      </p:sp>
      <p:sp>
        <p:nvSpPr>
          <p:cNvPr id="73" name="TextBox 72">
            <a:extLst>
              <a:ext uri="{FF2B5EF4-FFF2-40B4-BE49-F238E27FC236}">
                <a16:creationId xmlns:a16="http://schemas.microsoft.com/office/drawing/2014/main" id="{471895AA-7C24-F812-CA7F-176EAB17EAED}"/>
              </a:ext>
            </a:extLst>
          </p:cNvPr>
          <p:cNvSpPr txBox="1"/>
          <p:nvPr/>
        </p:nvSpPr>
        <p:spPr>
          <a:xfrm>
            <a:off x="757915" y="1084245"/>
            <a:ext cx="2868318" cy="307777"/>
          </a:xfrm>
          <a:prstGeom prst="rect">
            <a:avLst/>
          </a:prstGeom>
          <a:noFill/>
        </p:spPr>
        <p:txBody>
          <a:bodyPr wrap="square" lIns="0" rIns="0" rtlCol="0" anchor="ctr">
            <a:spAutoFit/>
          </a:bodyPr>
          <a:lstStyle/>
          <a:p>
            <a:pPr defTabSz="1523696"/>
            <a:r>
              <a:rPr lang="en-US" sz="1400">
                <a:solidFill>
                  <a:srgbClr val="44546A"/>
                </a:solidFill>
                <a:latin typeface="Lato" panose="020F0502020204030203" pitchFamily="34" charset="0"/>
              </a:rPr>
              <a:t>As of March 31</a:t>
            </a:r>
            <a:r>
              <a:rPr lang="en-US" sz="1400" baseline="30000">
                <a:solidFill>
                  <a:srgbClr val="44546A"/>
                </a:solidFill>
                <a:latin typeface="Lato" panose="020F0502020204030203" pitchFamily="34" charset="0"/>
              </a:rPr>
              <a:t>st</a:t>
            </a:r>
            <a:r>
              <a:rPr lang="en-US" sz="1400">
                <a:solidFill>
                  <a:srgbClr val="44546A"/>
                </a:solidFill>
                <a:latin typeface="Lato" panose="020F0502020204030203" pitchFamily="34" charset="0"/>
              </a:rPr>
              <a:t>, 2025</a:t>
            </a:r>
          </a:p>
        </p:txBody>
      </p:sp>
      <p:graphicFrame>
        <p:nvGraphicFramePr>
          <p:cNvPr id="74" name="Table 73">
            <a:extLst>
              <a:ext uri="{FF2B5EF4-FFF2-40B4-BE49-F238E27FC236}">
                <a16:creationId xmlns:a16="http://schemas.microsoft.com/office/drawing/2014/main" id="{D9C9A02E-C187-4F50-0246-56D1DDD1B63E}"/>
              </a:ext>
            </a:extLst>
          </p:cNvPr>
          <p:cNvGraphicFramePr>
            <a:graphicFrameLocks noGrp="1"/>
          </p:cNvGraphicFramePr>
          <p:nvPr/>
        </p:nvGraphicFramePr>
        <p:xfrm>
          <a:off x="757915" y="1386335"/>
          <a:ext cx="3566160" cy="4738275"/>
        </p:xfrm>
        <a:graphic>
          <a:graphicData uri="http://schemas.openxmlformats.org/drawingml/2006/table">
            <a:tbl>
              <a:tblPr/>
              <a:tblGrid>
                <a:gridCol w="2011680">
                  <a:extLst>
                    <a:ext uri="{9D8B030D-6E8A-4147-A177-3AD203B41FA5}">
                      <a16:colId xmlns:a16="http://schemas.microsoft.com/office/drawing/2014/main" val="1395595694"/>
                    </a:ext>
                  </a:extLst>
                </a:gridCol>
                <a:gridCol w="1554480">
                  <a:extLst>
                    <a:ext uri="{9D8B030D-6E8A-4147-A177-3AD203B41FA5}">
                      <a16:colId xmlns:a16="http://schemas.microsoft.com/office/drawing/2014/main" val="2101798353"/>
                    </a:ext>
                  </a:extLst>
                </a:gridCol>
              </a:tblGrid>
              <a:tr h="432279">
                <a:tc gridSpan="2">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700" b="1" i="0" u="none" strike="noStrike">
                          <a:solidFill>
                            <a:schemeClr val="bg1"/>
                          </a:solidFill>
                          <a:effectLst/>
                          <a:latin typeface="Gilroy" panose="00000500000000000000" pitchFamily="50" charset="0"/>
                        </a:rPr>
                        <a:t>Performance Metrics</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667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Number of Buildings</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140</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29848860"/>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Size (SF)</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10.2M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674971309"/>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Purchase Price</a:t>
                      </a:r>
                      <a:r>
                        <a:rPr lang="en-US" sz="1400" b="0" u="none" strike="noStrike" baseline="30000">
                          <a:solidFill>
                            <a:schemeClr val="accent2"/>
                          </a:solidFill>
                          <a:effectLst/>
                          <a:latin typeface="Gilroy" panose="00000500000000000000" pitchFamily="50" charset="0"/>
                        </a:rPr>
                        <a:t>(1)</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$1,170M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3795760511"/>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Average Price PSF</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$115</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581333419"/>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Fair Market Value</a:t>
                      </a:r>
                      <a:r>
                        <a:rPr lang="en-US" sz="1400" b="0" u="none" strike="noStrike" baseline="30000">
                          <a:solidFill>
                            <a:schemeClr val="accent2"/>
                          </a:solidFill>
                          <a:effectLst/>
                          <a:latin typeface="Gilroy" panose="00000500000000000000" pitchFamily="50" charset="0"/>
                        </a:rPr>
                        <a:t>(2)</a:t>
                      </a:r>
                      <a:endParaRPr lang="en-US" sz="1400" b="0" i="0" u="none" strike="noStrike" baseline="30000">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$1,318M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6301354"/>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Occupancy</a:t>
                      </a:r>
                      <a:r>
                        <a:rPr lang="en-US" sz="1400" b="0" u="none" strike="noStrike" baseline="30000">
                          <a:solidFill>
                            <a:schemeClr val="accent2"/>
                          </a:solidFill>
                          <a:effectLst/>
                          <a:latin typeface="Gilroy" panose="00000500000000000000" pitchFamily="50" charset="0"/>
                        </a:rPr>
                        <a:t>(3)</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93%</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2692873768"/>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Average WALT (Years)</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b="0" i="0" u="none" strike="noStrike">
                          <a:solidFill>
                            <a:schemeClr val="accent2"/>
                          </a:solidFill>
                          <a:effectLst/>
                          <a:latin typeface="Gilroy" panose="00000500000000000000" pitchFamily="50" charset="0"/>
                        </a:rPr>
                        <a:t>3.5</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83043107"/>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Loan-to-Total Cost</a:t>
                      </a:r>
                      <a:r>
                        <a:rPr lang="en-US" sz="1400" b="0" u="none" strike="noStrike" baseline="30000">
                          <a:solidFill>
                            <a:schemeClr val="accent2"/>
                          </a:solidFill>
                          <a:effectLst/>
                          <a:latin typeface="Gilroy" panose="00000500000000000000" pitchFamily="50" charset="0"/>
                        </a:rPr>
                        <a:t>(4)</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b="0" i="0" u="none" strike="noStrike">
                          <a:solidFill>
                            <a:schemeClr val="accent2"/>
                          </a:solidFill>
                          <a:effectLst/>
                          <a:latin typeface="Gilroy" panose="00000500000000000000" pitchFamily="50" charset="0"/>
                        </a:rPr>
                        <a:t>42.1%</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622291186"/>
                  </a:ext>
                </a:extLst>
              </a:tr>
              <a:tr h="478444">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i="0" u="none" strike="noStrike">
                          <a:solidFill>
                            <a:schemeClr val="accent2"/>
                          </a:solidFill>
                          <a:effectLst/>
                          <a:latin typeface="Gilroy" panose="00000500000000000000" pitchFamily="50" charset="0"/>
                        </a:rPr>
                        <a:t>Loan-to-Value</a:t>
                      </a:r>
                      <a:r>
                        <a:rPr lang="en-US" sz="1400" b="0" i="0" u="none" strike="noStrike" baseline="30000">
                          <a:solidFill>
                            <a:schemeClr val="accent2"/>
                          </a:solidFill>
                          <a:effectLst/>
                          <a:latin typeface="Gilroy" panose="00000500000000000000" pitchFamily="50" charset="0"/>
                        </a:rPr>
                        <a:t>(4)</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b="0" i="0" u="none" strike="noStrike">
                          <a:solidFill>
                            <a:schemeClr val="accent2"/>
                          </a:solidFill>
                          <a:effectLst/>
                          <a:latin typeface="Gilroy" panose="00000500000000000000" pitchFamily="50" charset="0"/>
                        </a:rPr>
                        <a:t>39.0%</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2347899836"/>
                  </a:ext>
                </a:extLst>
              </a:tr>
            </a:tbl>
          </a:graphicData>
        </a:graphic>
      </p:graphicFrame>
      <p:sp>
        <p:nvSpPr>
          <p:cNvPr id="75" name="TextBox 74">
            <a:extLst>
              <a:ext uri="{FF2B5EF4-FFF2-40B4-BE49-F238E27FC236}">
                <a16:creationId xmlns:a16="http://schemas.microsoft.com/office/drawing/2014/main" id="{2C750BD1-FBDC-FBBE-757B-0D22C7FBA2AC}"/>
              </a:ext>
            </a:extLst>
          </p:cNvPr>
          <p:cNvSpPr txBox="1"/>
          <p:nvPr/>
        </p:nvSpPr>
        <p:spPr>
          <a:xfrm>
            <a:off x="757915" y="6150835"/>
            <a:ext cx="7996464" cy="646331"/>
          </a:xfrm>
          <a:prstGeom prst="rect">
            <a:avLst/>
          </a:prstGeom>
          <a:noFill/>
        </p:spPr>
        <p:txBody>
          <a:bodyPr wrap="square">
            <a:spAutoFit/>
          </a:bodyPr>
          <a:lstStyle/>
          <a:p>
            <a:pPr defTabSz="1523696"/>
            <a:r>
              <a:rPr lang="en-US" sz="900" i="1" baseline="30000">
                <a:solidFill>
                  <a:srgbClr val="5B6672"/>
                </a:solidFill>
                <a:latin typeface="Lato" panose="020F0502020204030203" pitchFamily="34" charset="0"/>
              </a:rPr>
              <a:t>(1)</a:t>
            </a:r>
            <a:r>
              <a:rPr lang="en-US" sz="900" i="1">
                <a:solidFill>
                  <a:srgbClr val="5B6672"/>
                </a:solidFill>
                <a:latin typeface="Lato" panose="020F0502020204030203" pitchFamily="34" charset="0"/>
              </a:rPr>
              <a:t>Includes co-invest on 10-building NNJ portfolio. Total Purchase Price excluding the co-invest is $1,018M</a:t>
            </a:r>
          </a:p>
          <a:p>
            <a:pPr defTabSz="1523696"/>
            <a:r>
              <a:rPr lang="en-US" sz="900" i="1" baseline="30000">
                <a:solidFill>
                  <a:srgbClr val="5B6672"/>
                </a:solidFill>
                <a:latin typeface="Lato" panose="020F0502020204030203" pitchFamily="34" charset="0"/>
              </a:rPr>
              <a:t>(2)</a:t>
            </a:r>
            <a:r>
              <a:rPr lang="en-US" sz="900" i="1">
                <a:solidFill>
                  <a:srgbClr val="5B6672"/>
                </a:solidFill>
                <a:latin typeface="Lato" panose="020F0502020204030203" pitchFamily="34" charset="0"/>
              </a:rPr>
              <a:t>According to quarterly valuations (still open for Q1 appraisal adjustment)</a:t>
            </a:r>
          </a:p>
          <a:p>
            <a:pPr defTabSz="1523696"/>
            <a:r>
              <a:rPr lang="en-US" sz="900" i="1" baseline="30000">
                <a:solidFill>
                  <a:srgbClr val="5B6672"/>
                </a:solidFill>
                <a:latin typeface="Lato" panose="020F0502020204030203" pitchFamily="34" charset="0"/>
              </a:rPr>
              <a:t>(3)</a:t>
            </a:r>
            <a:r>
              <a:rPr lang="en-US" sz="900" i="1">
                <a:solidFill>
                  <a:srgbClr val="5B6672"/>
                </a:solidFill>
                <a:latin typeface="Lato" panose="020F0502020204030203" pitchFamily="34" charset="0"/>
              </a:rPr>
              <a:t> Represents adjusted physical occupancy based on SF occupied at end of quarter after removing leases with pending terminations</a:t>
            </a:r>
          </a:p>
          <a:p>
            <a:pPr defTabSz="1523696"/>
            <a:r>
              <a:rPr lang="en-US" sz="900" i="1" baseline="30000">
                <a:solidFill>
                  <a:srgbClr val="5B6672"/>
                </a:solidFill>
                <a:latin typeface="Lato" panose="020F0502020204030203" pitchFamily="34" charset="0"/>
              </a:rPr>
              <a:t>(4)</a:t>
            </a:r>
            <a:r>
              <a:rPr lang="en-US" sz="900" i="1">
                <a:solidFill>
                  <a:srgbClr val="5B6672"/>
                </a:solidFill>
                <a:latin typeface="Lato" panose="020F0502020204030203" pitchFamily="34" charset="0"/>
              </a:rPr>
              <a:t>Loan-to-total cost and loan-to-value do not include the impact of the subline balance</a:t>
            </a:r>
          </a:p>
        </p:txBody>
      </p:sp>
      <p:graphicFrame>
        <p:nvGraphicFramePr>
          <p:cNvPr id="2" name="Table 1">
            <a:extLst>
              <a:ext uri="{FF2B5EF4-FFF2-40B4-BE49-F238E27FC236}">
                <a16:creationId xmlns:a16="http://schemas.microsoft.com/office/drawing/2014/main" id="{2A7D6731-284E-457D-EB88-858B687B4CDD}"/>
              </a:ext>
            </a:extLst>
          </p:cNvPr>
          <p:cNvGraphicFramePr>
            <a:graphicFrameLocks noGrp="1"/>
          </p:cNvGraphicFramePr>
          <p:nvPr>
            <p:extLst>
              <p:ext uri="{D42A27DB-BD31-4B8C-83A1-F6EECF244321}">
                <p14:modId xmlns:p14="http://schemas.microsoft.com/office/powerpoint/2010/main" val="1796395942"/>
              </p:ext>
            </p:extLst>
          </p:nvPr>
        </p:nvGraphicFramePr>
        <p:xfrm>
          <a:off x="4598953" y="1510902"/>
          <a:ext cx="2146786" cy="4854757"/>
        </p:xfrm>
        <a:graphic>
          <a:graphicData uri="http://schemas.openxmlformats.org/drawingml/2006/table">
            <a:tbl>
              <a:tblPr firstRow="1" bandRow="1"/>
              <a:tblGrid>
                <a:gridCol w="775186">
                  <a:extLst>
                    <a:ext uri="{9D8B030D-6E8A-4147-A177-3AD203B41FA5}">
                      <a16:colId xmlns:a16="http://schemas.microsoft.com/office/drawing/2014/main" val="4175511216"/>
                    </a:ext>
                  </a:extLst>
                </a:gridCol>
                <a:gridCol w="1371600">
                  <a:extLst>
                    <a:ext uri="{9D8B030D-6E8A-4147-A177-3AD203B41FA5}">
                      <a16:colId xmlns:a16="http://schemas.microsoft.com/office/drawing/2014/main" val="4206224377"/>
                    </a:ext>
                  </a:extLst>
                </a:gridCol>
              </a:tblGrid>
              <a:tr h="284729">
                <a:tc>
                  <a:txBody>
                    <a:bodyPr/>
                    <a:lstStyle>
                      <a:lvl1pPr marL="0" eaLnBrk="1" hangingPunct="1">
                        <a:defRPr b="1">
                          <a:solidFill>
                            <a:schemeClr val="lt1"/>
                          </a:solidFill>
                          <a:latin typeface="+mn-lt"/>
                          <a:ea typeface="+mn-ea"/>
                          <a:cs typeface="+mn-cs"/>
                        </a:defRPr>
                      </a:lvl1pPr>
                      <a:lvl2pPr marL="277260" eaLnBrk="1" hangingPunct="1">
                        <a:defRPr b="1">
                          <a:solidFill>
                            <a:schemeClr val="lt1"/>
                          </a:solidFill>
                          <a:latin typeface="+mn-lt"/>
                          <a:ea typeface="+mn-ea"/>
                          <a:cs typeface="+mn-cs"/>
                        </a:defRPr>
                      </a:lvl2pPr>
                      <a:lvl3pPr marL="554521" eaLnBrk="1" hangingPunct="1">
                        <a:defRPr b="1">
                          <a:solidFill>
                            <a:schemeClr val="lt1"/>
                          </a:solidFill>
                          <a:latin typeface="+mn-lt"/>
                          <a:ea typeface="+mn-ea"/>
                          <a:cs typeface="+mn-cs"/>
                        </a:defRPr>
                      </a:lvl3pPr>
                      <a:lvl4pPr marL="831783" eaLnBrk="1" hangingPunct="1">
                        <a:defRPr b="1">
                          <a:solidFill>
                            <a:schemeClr val="lt1"/>
                          </a:solidFill>
                          <a:latin typeface="+mn-lt"/>
                          <a:ea typeface="+mn-ea"/>
                          <a:cs typeface="+mn-cs"/>
                        </a:defRPr>
                      </a:lvl4pPr>
                      <a:lvl5pPr marL="1109043" eaLnBrk="1" hangingPunct="1">
                        <a:defRPr b="1">
                          <a:solidFill>
                            <a:schemeClr val="lt1"/>
                          </a:solidFill>
                          <a:latin typeface="+mn-lt"/>
                          <a:ea typeface="+mn-ea"/>
                          <a:cs typeface="+mn-cs"/>
                        </a:defRPr>
                      </a:lvl5pPr>
                      <a:lvl6pPr marL="1386304" eaLnBrk="1" hangingPunct="1">
                        <a:defRPr b="1">
                          <a:solidFill>
                            <a:schemeClr val="lt1"/>
                          </a:solidFill>
                          <a:latin typeface="+mn-lt"/>
                          <a:ea typeface="+mn-ea"/>
                          <a:cs typeface="+mn-cs"/>
                        </a:defRPr>
                      </a:lvl6pPr>
                      <a:lvl7pPr marL="1663564" eaLnBrk="1" hangingPunct="1">
                        <a:defRPr b="1">
                          <a:solidFill>
                            <a:schemeClr val="lt1"/>
                          </a:solidFill>
                          <a:latin typeface="+mn-lt"/>
                          <a:ea typeface="+mn-ea"/>
                          <a:cs typeface="+mn-cs"/>
                        </a:defRPr>
                      </a:lvl7pPr>
                      <a:lvl8pPr marL="1940825" eaLnBrk="1" hangingPunct="1">
                        <a:defRPr b="1">
                          <a:solidFill>
                            <a:schemeClr val="lt1"/>
                          </a:solidFill>
                          <a:latin typeface="+mn-lt"/>
                          <a:ea typeface="+mn-ea"/>
                          <a:cs typeface="+mn-cs"/>
                        </a:defRPr>
                      </a:lvl8pPr>
                      <a:lvl9pPr marL="2218087" eaLnBrk="1" hangingPunct="1">
                        <a:defRPr b="1">
                          <a:solidFill>
                            <a:schemeClr val="lt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2.1%</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b="1">
                          <a:solidFill>
                            <a:schemeClr val="lt1"/>
                          </a:solidFill>
                          <a:latin typeface="+mn-lt"/>
                          <a:ea typeface="+mn-ea"/>
                          <a:cs typeface="+mn-cs"/>
                        </a:defRPr>
                      </a:lvl1pPr>
                      <a:lvl2pPr marL="277260" eaLnBrk="1" hangingPunct="1">
                        <a:defRPr b="1">
                          <a:solidFill>
                            <a:schemeClr val="lt1"/>
                          </a:solidFill>
                          <a:latin typeface="+mn-lt"/>
                          <a:ea typeface="+mn-ea"/>
                          <a:cs typeface="+mn-cs"/>
                        </a:defRPr>
                      </a:lvl2pPr>
                      <a:lvl3pPr marL="554521" eaLnBrk="1" hangingPunct="1">
                        <a:defRPr b="1">
                          <a:solidFill>
                            <a:schemeClr val="lt1"/>
                          </a:solidFill>
                          <a:latin typeface="+mn-lt"/>
                          <a:ea typeface="+mn-ea"/>
                          <a:cs typeface="+mn-cs"/>
                        </a:defRPr>
                      </a:lvl3pPr>
                      <a:lvl4pPr marL="831783" eaLnBrk="1" hangingPunct="1">
                        <a:defRPr b="1">
                          <a:solidFill>
                            <a:schemeClr val="lt1"/>
                          </a:solidFill>
                          <a:latin typeface="+mn-lt"/>
                          <a:ea typeface="+mn-ea"/>
                          <a:cs typeface="+mn-cs"/>
                        </a:defRPr>
                      </a:lvl4pPr>
                      <a:lvl5pPr marL="1109043" eaLnBrk="1" hangingPunct="1">
                        <a:defRPr b="1">
                          <a:solidFill>
                            <a:schemeClr val="lt1"/>
                          </a:solidFill>
                          <a:latin typeface="+mn-lt"/>
                          <a:ea typeface="+mn-ea"/>
                          <a:cs typeface="+mn-cs"/>
                        </a:defRPr>
                      </a:lvl5pPr>
                      <a:lvl6pPr marL="1386304" eaLnBrk="1" hangingPunct="1">
                        <a:defRPr b="1">
                          <a:solidFill>
                            <a:schemeClr val="lt1"/>
                          </a:solidFill>
                          <a:latin typeface="+mn-lt"/>
                          <a:ea typeface="+mn-ea"/>
                          <a:cs typeface="+mn-cs"/>
                        </a:defRPr>
                      </a:lvl6pPr>
                      <a:lvl7pPr marL="1663564" eaLnBrk="1" hangingPunct="1">
                        <a:defRPr b="1">
                          <a:solidFill>
                            <a:schemeClr val="lt1"/>
                          </a:solidFill>
                          <a:latin typeface="+mn-lt"/>
                          <a:ea typeface="+mn-ea"/>
                          <a:cs typeface="+mn-cs"/>
                        </a:defRPr>
                      </a:lvl7pPr>
                      <a:lvl8pPr marL="1940825" eaLnBrk="1" hangingPunct="1">
                        <a:defRPr b="1">
                          <a:solidFill>
                            <a:schemeClr val="lt1"/>
                          </a:solidFill>
                          <a:latin typeface="+mn-lt"/>
                          <a:ea typeface="+mn-ea"/>
                          <a:cs typeface="+mn-cs"/>
                        </a:defRPr>
                      </a:lvl8pPr>
                      <a:lvl9pPr marL="2218087" eaLnBrk="1" hangingPunct="1">
                        <a:defRPr b="1">
                          <a:solidFill>
                            <a:schemeClr val="lt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1.3%</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6.4%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endParaRPr lang="en-US" sz="2000" b="1" kern="1200">
                        <a:solidFill>
                          <a:schemeClr val="accent2"/>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2"/>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5.5%</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6.2%</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Charlotte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6149996"/>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endParaRPr lang="en-US" sz="2000" b="1" kern="1200">
                        <a:solidFill>
                          <a:schemeClr val="accent2"/>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endParaRPr lang="en-US" sz="1100" b="0" i="0" u="none" strike="noStrike" kern="1200">
                        <a:solidFill>
                          <a:schemeClr val="accent2"/>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718271"/>
                  </a:ext>
                </a:extLst>
              </a:tr>
              <a:tr h="427093">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7.4%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427093">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3.9%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a:ea typeface="+mn-ea"/>
                          <a:cs typeface="+mn-cs"/>
                        </a:rPr>
                        <a:t>Baltimore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585691">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4.0%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2"/>
                          </a:solidFill>
                          <a:effectLst/>
                          <a:latin typeface="Lato"/>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r h="1281280">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a:ea typeface="+mn-ea"/>
                          <a:cs typeface="+mn-cs"/>
                        </a:rPr>
                        <a:t>14.8%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2"/>
                          </a:solidFill>
                          <a:effectLst/>
                          <a:latin typeface="Lato"/>
                          <a:ea typeface="+mn-ea"/>
                          <a:cs typeface="+mn-cs"/>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410688"/>
                  </a:ext>
                </a:extLst>
              </a:tr>
            </a:tbl>
          </a:graphicData>
        </a:graphic>
      </p:graphicFrame>
      <p:graphicFrame>
        <p:nvGraphicFramePr>
          <p:cNvPr id="3" name="Chart 2">
            <a:extLst>
              <a:ext uri="{FF2B5EF4-FFF2-40B4-BE49-F238E27FC236}">
                <a16:creationId xmlns:a16="http://schemas.microsoft.com/office/drawing/2014/main" id="{696C9E12-890A-547F-32F3-D96DA2309180}"/>
              </a:ext>
            </a:extLst>
          </p:cNvPr>
          <p:cNvGraphicFramePr>
            <a:graphicFrameLocks/>
          </p:cNvGraphicFramePr>
          <p:nvPr/>
        </p:nvGraphicFramePr>
        <p:xfrm>
          <a:off x="6099048" y="2660904"/>
          <a:ext cx="4078224" cy="31729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hart 3">
            <a:extLst>
              <a:ext uri="{FF2B5EF4-FFF2-40B4-BE49-F238E27FC236}">
                <a16:creationId xmlns:a16="http://schemas.microsoft.com/office/drawing/2014/main" id="{D0826410-6FB8-506B-A70C-92C8F9D71DC9}"/>
              </a:ext>
            </a:extLst>
          </p:cNvPr>
          <p:cNvGraphicFramePr>
            <a:graphicFrameLocks/>
          </p:cNvGraphicFramePr>
          <p:nvPr/>
        </p:nvGraphicFramePr>
        <p:xfrm>
          <a:off x="6099048" y="2176272"/>
          <a:ext cx="4078224" cy="381304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Table 19">
            <a:extLst>
              <a:ext uri="{FF2B5EF4-FFF2-40B4-BE49-F238E27FC236}">
                <a16:creationId xmlns:a16="http://schemas.microsoft.com/office/drawing/2014/main" id="{D4943268-268E-8F50-CD26-8537964D6C6B}"/>
              </a:ext>
            </a:extLst>
          </p:cNvPr>
          <p:cNvGraphicFramePr>
            <a:graphicFrameLocks noGrp="1"/>
          </p:cNvGraphicFramePr>
          <p:nvPr>
            <p:extLst>
              <p:ext uri="{D42A27DB-BD31-4B8C-83A1-F6EECF244321}">
                <p14:modId xmlns:p14="http://schemas.microsoft.com/office/powerpoint/2010/main" val="586562395"/>
              </p:ext>
            </p:extLst>
          </p:nvPr>
        </p:nvGraphicFramePr>
        <p:xfrm>
          <a:off x="9687936" y="1690388"/>
          <a:ext cx="2435035" cy="4933752"/>
        </p:xfrm>
        <a:graphic>
          <a:graphicData uri="http://schemas.openxmlformats.org/drawingml/2006/table">
            <a:tbl>
              <a:tblPr firstRow="1" bandRow="1"/>
              <a:tblGrid>
                <a:gridCol w="1282600">
                  <a:extLst>
                    <a:ext uri="{9D8B030D-6E8A-4147-A177-3AD203B41FA5}">
                      <a16:colId xmlns:a16="http://schemas.microsoft.com/office/drawing/2014/main" val="4175511216"/>
                    </a:ext>
                  </a:extLst>
                </a:gridCol>
                <a:gridCol w="1152435">
                  <a:extLst>
                    <a:ext uri="{9D8B030D-6E8A-4147-A177-3AD203B41FA5}">
                      <a16:colId xmlns:a16="http://schemas.microsoft.com/office/drawing/2014/main" val="4206224377"/>
                    </a:ext>
                  </a:extLst>
                </a:gridCol>
              </a:tblGrid>
              <a:tr h="301752">
                <a:tc>
                  <a:txBody>
                    <a:bodyPr/>
                    <a:lstStyle>
                      <a:lvl1pPr marL="0" eaLnBrk="1" hangingPunct="1">
                        <a:defRPr b="1">
                          <a:solidFill>
                            <a:schemeClr val="lt1"/>
                          </a:solidFill>
                          <a:latin typeface="Calibri"/>
                        </a:defRPr>
                      </a:lvl1pPr>
                      <a:lvl2pPr marL="277260" eaLnBrk="1" hangingPunct="1">
                        <a:defRPr b="1">
                          <a:solidFill>
                            <a:schemeClr val="lt1"/>
                          </a:solidFill>
                          <a:latin typeface="Calibri"/>
                        </a:defRPr>
                      </a:lvl2pPr>
                      <a:lvl3pPr marL="554521" eaLnBrk="1" hangingPunct="1">
                        <a:defRPr b="1">
                          <a:solidFill>
                            <a:schemeClr val="lt1"/>
                          </a:solidFill>
                          <a:latin typeface="Calibri"/>
                        </a:defRPr>
                      </a:lvl3pPr>
                      <a:lvl4pPr marL="831783" eaLnBrk="1" hangingPunct="1">
                        <a:defRPr b="1">
                          <a:solidFill>
                            <a:schemeClr val="lt1"/>
                          </a:solidFill>
                          <a:latin typeface="Calibri"/>
                        </a:defRPr>
                      </a:lvl4pPr>
                      <a:lvl5pPr marL="1109043" eaLnBrk="1" hangingPunct="1">
                        <a:defRPr b="1">
                          <a:solidFill>
                            <a:schemeClr val="lt1"/>
                          </a:solidFill>
                          <a:latin typeface="Calibri"/>
                        </a:defRPr>
                      </a:lvl5pPr>
                      <a:lvl6pPr marL="1386304" eaLnBrk="1" hangingPunct="1">
                        <a:defRPr b="1">
                          <a:solidFill>
                            <a:schemeClr val="lt1"/>
                          </a:solidFill>
                          <a:latin typeface="Calibri"/>
                        </a:defRPr>
                      </a:lvl6pPr>
                      <a:lvl7pPr marL="1663564" eaLnBrk="1" hangingPunct="1">
                        <a:defRPr b="1">
                          <a:solidFill>
                            <a:schemeClr val="lt1"/>
                          </a:solidFill>
                          <a:latin typeface="Calibri"/>
                        </a:defRPr>
                      </a:lvl7pPr>
                      <a:lvl8pPr marL="1940825" eaLnBrk="1" hangingPunct="1">
                        <a:defRPr b="1">
                          <a:solidFill>
                            <a:schemeClr val="lt1"/>
                          </a:solidFill>
                          <a:latin typeface="Calibri"/>
                        </a:defRPr>
                      </a:lvl8pPr>
                      <a:lvl9pPr marL="2218087" eaLnBrk="1" hangingPunct="1">
                        <a:defRPr b="1">
                          <a:solidFill>
                            <a:schemeClr val="lt1"/>
                          </a:solidFill>
                          <a:latin typeface="Calibri"/>
                        </a:defRPr>
                      </a:lvl9p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b="1">
                          <a:solidFill>
                            <a:schemeClr val="lt1"/>
                          </a:solidFill>
                          <a:latin typeface="Calibri"/>
                        </a:defRPr>
                      </a:lvl1pPr>
                      <a:lvl2pPr marL="277260" eaLnBrk="1" hangingPunct="1">
                        <a:defRPr b="1">
                          <a:solidFill>
                            <a:schemeClr val="lt1"/>
                          </a:solidFill>
                          <a:latin typeface="Calibri"/>
                        </a:defRPr>
                      </a:lvl2pPr>
                      <a:lvl3pPr marL="554521" eaLnBrk="1" hangingPunct="1">
                        <a:defRPr b="1">
                          <a:solidFill>
                            <a:schemeClr val="lt1"/>
                          </a:solidFill>
                          <a:latin typeface="Calibri"/>
                        </a:defRPr>
                      </a:lvl3pPr>
                      <a:lvl4pPr marL="831783" eaLnBrk="1" hangingPunct="1">
                        <a:defRPr b="1">
                          <a:solidFill>
                            <a:schemeClr val="lt1"/>
                          </a:solidFill>
                          <a:latin typeface="Calibri"/>
                        </a:defRPr>
                      </a:lvl4pPr>
                      <a:lvl5pPr marL="1109043" eaLnBrk="1" hangingPunct="1">
                        <a:defRPr b="1">
                          <a:solidFill>
                            <a:schemeClr val="lt1"/>
                          </a:solidFill>
                          <a:latin typeface="Calibri"/>
                        </a:defRPr>
                      </a:lvl5pPr>
                      <a:lvl6pPr marL="1386304" eaLnBrk="1" hangingPunct="1">
                        <a:defRPr b="1">
                          <a:solidFill>
                            <a:schemeClr val="lt1"/>
                          </a:solidFill>
                          <a:latin typeface="Calibri"/>
                        </a:defRPr>
                      </a:lvl6pPr>
                      <a:lvl7pPr marL="1663564" eaLnBrk="1" hangingPunct="1">
                        <a:defRPr b="1">
                          <a:solidFill>
                            <a:schemeClr val="lt1"/>
                          </a:solidFill>
                          <a:latin typeface="Calibri"/>
                        </a:defRPr>
                      </a:lvl7pPr>
                      <a:lvl8pPr marL="1940825" eaLnBrk="1" hangingPunct="1">
                        <a:defRPr b="1">
                          <a:solidFill>
                            <a:schemeClr val="lt1"/>
                          </a:solidFill>
                          <a:latin typeface="Calibri"/>
                        </a:defRPr>
                      </a:lvl8pPr>
                      <a:lvl9pPr marL="2218087" eaLnBrk="1" hangingPunct="1">
                        <a:defRPr b="1">
                          <a:solidFill>
                            <a:schemeClr val="lt1"/>
                          </a:solidFill>
                          <a:latin typeface="Calibri"/>
                        </a:defRPr>
                      </a:lvl9p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marL="0" eaLnBrk="1" hangingPunct="1"/>
                      <a:r>
                        <a:rPr lang="en-US" sz="2000" b="1">
                          <a:solidFill>
                            <a:schemeClr val="accent2"/>
                          </a:solidFill>
                          <a:latin typeface="Gilroy" panose="00000500000000000000" pitchFamily="50" charset="0"/>
                          <a:ea typeface="+mn-ea"/>
                          <a:cs typeface="+mn-cs"/>
                        </a:rPr>
                        <a:t>25.8%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130046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100" b="0" i="0" u="none" strike="noStrike">
                        <a:solidFill>
                          <a:schemeClr val="accent2"/>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2000" b="1">
                        <a:solidFill>
                          <a:schemeClr val="accent2"/>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381000">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Long Island</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5.4%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181164"/>
                  </a:ext>
                </a:extLst>
              </a:tr>
              <a:tr h="0">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00" b="0" i="0" u="none" strike="noStrike">
                        <a:solidFill>
                          <a:schemeClr val="accent2"/>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100" b="1">
                        <a:solidFill>
                          <a:schemeClr val="accent2"/>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1275907">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Miami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7.9%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73178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Los Angeles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148856">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8.5%</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649606"/>
                  </a:ext>
                </a:extLst>
              </a:tr>
            </a:tbl>
          </a:graphicData>
        </a:graphic>
      </p:graphicFrame>
      <p:sp>
        <p:nvSpPr>
          <p:cNvPr id="7" name="TextBox 6">
            <a:extLst>
              <a:ext uri="{FF2B5EF4-FFF2-40B4-BE49-F238E27FC236}">
                <a16:creationId xmlns:a16="http://schemas.microsoft.com/office/drawing/2014/main" id="{70FDA963-6730-F6EC-FC43-A00E8C409753}"/>
              </a:ext>
            </a:extLst>
          </p:cNvPr>
          <p:cNvSpPr txBox="1"/>
          <p:nvPr/>
        </p:nvSpPr>
        <p:spPr>
          <a:xfrm rot="16365027">
            <a:off x="6098592" y="3998376"/>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Primary Value</a:t>
            </a:r>
          </a:p>
          <a:p>
            <a:pPr algn="ctr"/>
            <a:r>
              <a:rPr lang="en-US" sz="720">
                <a:solidFill>
                  <a:srgbClr val="33404F"/>
                </a:solidFill>
                <a:latin typeface="Lato" panose="020F0502020204030203" pitchFamily="34" charset="0"/>
              </a:rPr>
              <a:t>Markets</a:t>
            </a:r>
          </a:p>
        </p:txBody>
      </p:sp>
      <p:sp>
        <p:nvSpPr>
          <p:cNvPr id="8" name="TextBox 7">
            <a:extLst>
              <a:ext uri="{FF2B5EF4-FFF2-40B4-BE49-F238E27FC236}">
                <a16:creationId xmlns:a16="http://schemas.microsoft.com/office/drawing/2014/main" id="{87F46798-931E-5ECC-06EB-43BF97D60E49}"/>
              </a:ext>
            </a:extLst>
          </p:cNvPr>
          <p:cNvSpPr txBox="1"/>
          <p:nvPr/>
        </p:nvSpPr>
        <p:spPr>
          <a:xfrm>
            <a:off x="6586418" y="1229710"/>
            <a:ext cx="3251468" cy="338554"/>
          </a:xfrm>
          <a:prstGeom prst="rect">
            <a:avLst/>
          </a:prstGeom>
          <a:noFill/>
        </p:spPr>
        <p:txBody>
          <a:bodyPr wrap="none" rtlCol="0">
            <a:spAutoFit/>
          </a:bodyPr>
          <a:lstStyle/>
          <a:p>
            <a:pPr algn="ctr"/>
            <a:r>
              <a:rPr lang="en-US" sz="1600" b="1">
                <a:solidFill>
                  <a:srgbClr val="5B6672"/>
                </a:solidFill>
                <a:latin typeface="Gilroy" panose="00000500000000000000" pitchFamily="50" charset="0"/>
              </a:rPr>
              <a:t>Market Allocation by Purchase Price</a:t>
            </a:r>
          </a:p>
        </p:txBody>
      </p:sp>
      <p:sp>
        <p:nvSpPr>
          <p:cNvPr id="9" name="Oval 8">
            <a:extLst>
              <a:ext uri="{FF2B5EF4-FFF2-40B4-BE49-F238E27FC236}">
                <a16:creationId xmlns:a16="http://schemas.microsoft.com/office/drawing/2014/main" id="{DA0F0E92-1038-B641-6DFE-6D7366CD4759}"/>
              </a:ext>
            </a:extLst>
          </p:cNvPr>
          <p:cNvSpPr/>
          <p:nvPr/>
        </p:nvSpPr>
        <p:spPr>
          <a:xfrm>
            <a:off x="6176989" y="2298009"/>
            <a:ext cx="3856964" cy="3856964"/>
          </a:xfrm>
          <a:prstGeom prst="ellipse">
            <a:avLst/>
          </a:prstGeom>
          <a:noFill/>
          <a:ln w="25400" cap="flat" cmpd="sng" algn="ctr">
            <a:solidFill>
              <a:srgbClr val="33404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white"/>
              </a:solidFill>
              <a:effectLst/>
              <a:uLnTx/>
              <a:uFillTx/>
            </a:endParaRPr>
          </a:p>
        </p:txBody>
      </p:sp>
      <p:sp>
        <p:nvSpPr>
          <p:cNvPr id="10" name="TextBox 9">
            <a:extLst>
              <a:ext uri="{FF2B5EF4-FFF2-40B4-BE49-F238E27FC236}">
                <a16:creationId xmlns:a16="http://schemas.microsoft.com/office/drawing/2014/main" id="{DEC941D9-EBC9-CC4A-1EA9-FFB558C352F9}"/>
              </a:ext>
            </a:extLst>
          </p:cNvPr>
          <p:cNvSpPr txBox="1"/>
          <p:nvPr/>
        </p:nvSpPr>
        <p:spPr>
          <a:xfrm rot="5140858">
            <a:off x="9040373" y="3938630"/>
            <a:ext cx="1301470" cy="369303"/>
          </a:xfrm>
          <a:prstGeom prst="rect">
            <a:avLst/>
          </a:prstGeom>
          <a:noFill/>
        </p:spPr>
        <p:txBody>
          <a:bodyPr wrap="square" rtlCol="0">
            <a:prstTxWarp prst="textArchUp">
              <a:avLst>
                <a:gd name="adj" fmla="val 10530013"/>
              </a:avLst>
            </a:prstTxWarp>
            <a:spAutoFit/>
          </a:bodyPr>
          <a:lstStyle/>
          <a:p>
            <a:pPr algn="ctr"/>
            <a:r>
              <a:rPr lang="en-US" sz="1200">
                <a:solidFill>
                  <a:srgbClr val="33404F"/>
                </a:solidFill>
                <a:latin typeface="Lato" panose="020F0502020204030203" pitchFamily="34" charset="0"/>
              </a:rPr>
              <a:t>Gateway Markets</a:t>
            </a:r>
          </a:p>
        </p:txBody>
      </p:sp>
      <p:sp>
        <p:nvSpPr>
          <p:cNvPr id="11" name="TextBox 10">
            <a:extLst>
              <a:ext uri="{FF2B5EF4-FFF2-40B4-BE49-F238E27FC236}">
                <a16:creationId xmlns:a16="http://schemas.microsoft.com/office/drawing/2014/main" id="{694BA077-7E21-552E-08ED-4BA7B68193B5}"/>
              </a:ext>
            </a:extLst>
          </p:cNvPr>
          <p:cNvSpPr txBox="1"/>
          <p:nvPr/>
        </p:nvSpPr>
        <p:spPr>
          <a:xfrm rot="1169440">
            <a:off x="6851686" y="5490351"/>
            <a:ext cx="1548111" cy="457200"/>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sp>
        <p:nvSpPr>
          <p:cNvPr id="12" name="TextBox 11">
            <a:extLst>
              <a:ext uri="{FF2B5EF4-FFF2-40B4-BE49-F238E27FC236}">
                <a16:creationId xmlns:a16="http://schemas.microsoft.com/office/drawing/2014/main" id="{22DD5695-9B82-C14F-3DF8-911AFCF01246}"/>
              </a:ext>
            </a:extLst>
          </p:cNvPr>
          <p:cNvSpPr txBox="1"/>
          <p:nvPr/>
        </p:nvSpPr>
        <p:spPr>
          <a:xfrm rot="20833676">
            <a:off x="7282709" y="2593347"/>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sp>
        <p:nvSpPr>
          <p:cNvPr id="13" name="TextBox 12">
            <a:extLst>
              <a:ext uri="{FF2B5EF4-FFF2-40B4-BE49-F238E27FC236}">
                <a16:creationId xmlns:a16="http://schemas.microsoft.com/office/drawing/2014/main" id="{BCAA8D0E-30BB-0EF4-33EB-DDB275735B93}"/>
              </a:ext>
            </a:extLst>
          </p:cNvPr>
          <p:cNvSpPr txBox="1"/>
          <p:nvPr/>
        </p:nvSpPr>
        <p:spPr>
          <a:xfrm rot="18797446">
            <a:off x="6517048" y="2987105"/>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14" name="Straight Connector 13">
            <a:extLst>
              <a:ext uri="{FF2B5EF4-FFF2-40B4-BE49-F238E27FC236}">
                <a16:creationId xmlns:a16="http://schemas.microsoft.com/office/drawing/2014/main" id="{097B7628-8A15-C564-3935-B9C9A03469B1}"/>
              </a:ext>
            </a:extLst>
          </p:cNvPr>
          <p:cNvCxnSpPr>
            <a:cxnSpLocks/>
          </p:cNvCxnSpPr>
          <p:nvPr/>
        </p:nvCxnSpPr>
        <p:spPr>
          <a:xfrm>
            <a:off x="5423265" y="2956073"/>
            <a:ext cx="1075071" cy="367"/>
          </a:xfrm>
          <a:prstGeom prst="line">
            <a:avLst/>
          </a:prstGeom>
          <a:noFill/>
          <a:ln w="9525" cap="flat" cmpd="sng" algn="ctr">
            <a:solidFill>
              <a:srgbClr val="A5A5A5"/>
            </a:solidFill>
            <a:prstDash val="solid"/>
          </a:ln>
          <a:effectLst/>
        </p:spPr>
      </p:cxnSp>
      <p:cxnSp>
        <p:nvCxnSpPr>
          <p:cNvPr id="15" name="Straight Connector 14">
            <a:extLst>
              <a:ext uri="{FF2B5EF4-FFF2-40B4-BE49-F238E27FC236}">
                <a16:creationId xmlns:a16="http://schemas.microsoft.com/office/drawing/2014/main" id="{9BD09E8E-2233-B6D8-EEF4-E9B1E3B61991}"/>
              </a:ext>
            </a:extLst>
          </p:cNvPr>
          <p:cNvCxnSpPr>
            <a:cxnSpLocks/>
          </p:cNvCxnSpPr>
          <p:nvPr/>
        </p:nvCxnSpPr>
        <p:spPr>
          <a:xfrm>
            <a:off x="5396437" y="4356668"/>
            <a:ext cx="762608" cy="0"/>
          </a:xfrm>
          <a:prstGeom prst="line">
            <a:avLst/>
          </a:prstGeom>
          <a:noFill/>
          <a:ln w="9525" cap="flat" cmpd="sng" algn="ctr">
            <a:solidFill>
              <a:srgbClr val="A5A5A5"/>
            </a:solidFill>
            <a:prstDash val="solid"/>
          </a:ln>
          <a:effectLst/>
        </p:spPr>
      </p:cxnSp>
      <p:cxnSp>
        <p:nvCxnSpPr>
          <p:cNvPr id="16" name="Connector: Elbow 15">
            <a:extLst>
              <a:ext uri="{FF2B5EF4-FFF2-40B4-BE49-F238E27FC236}">
                <a16:creationId xmlns:a16="http://schemas.microsoft.com/office/drawing/2014/main" id="{116CC838-B8AB-F6D1-8FE0-A1801D4334C8}"/>
              </a:ext>
            </a:extLst>
          </p:cNvPr>
          <p:cNvCxnSpPr/>
          <p:nvPr/>
        </p:nvCxnSpPr>
        <p:spPr>
          <a:xfrm>
            <a:off x="5423618" y="1762812"/>
            <a:ext cx="2532605" cy="525554"/>
          </a:xfrm>
          <a:prstGeom prst="bentConnector3">
            <a:avLst>
              <a:gd name="adj1" fmla="val 101738"/>
            </a:avLst>
          </a:prstGeom>
          <a:noFill/>
          <a:ln w="9525" cap="flat" cmpd="sng" algn="ctr">
            <a:solidFill>
              <a:srgbClr val="A5A5A5"/>
            </a:solidFill>
            <a:prstDash val="solid"/>
          </a:ln>
          <a:effectLst/>
        </p:spPr>
      </p:cxnSp>
      <p:cxnSp>
        <p:nvCxnSpPr>
          <p:cNvPr id="18" name="Connector: Elbow 17">
            <a:extLst>
              <a:ext uri="{FF2B5EF4-FFF2-40B4-BE49-F238E27FC236}">
                <a16:creationId xmlns:a16="http://schemas.microsoft.com/office/drawing/2014/main" id="{1D78311F-CCE3-7B39-110D-7CD1C3DB3AE1}"/>
              </a:ext>
            </a:extLst>
          </p:cNvPr>
          <p:cNvCxnSpPr/>
          <p:nvPr/>
        </p:nvCxnSpPr>
        <p:spPr>
          <a:xfrm>
            <a:off x="5423618" y="2064470"/>
            <a:ext cx="2410056" cy="233539"/>
          </a:xfrm>
          <a:prstGeom prst="bentConnector3">
            <a:avLst>
              <a:gd name="adj1" fmla="val 100458"/>
            </a:avLst>
          </a:prstGeom>
          <a:noFill/>
          <a:ln w="9525" cap="flat" cmpd="sng" algn="ctr">
            <a:solidFill>
              <a:srgbClr val="A5A5A5"/>
            </a:solidFill>
            <a:prstDash val="solid"/>
          </a:ln>
          <a:effectLst/>
        </p:spPr>
      </p:cxnSp>
      <p:cxnSp>
        <p:nvCxnSpPr>
          <p:cNvPr id="19" name="Connector: Elbow 18">
            <a:extLst>
              <a:ext uri="{FF2B5EF4-FFF2-40B4-BE49-F238E27FC236}">
                <a16:creationId xmlns:a16="http://schemas.microsoft.com/office/drawing/2014/main" id="{B92A1C40-7BC0-BA70-77A7-6FE75FA3E59E}"/>
              </a:ext>
            </a:extLst>
          </p:cNvPr>
          <p:cNvCxnSpPr>
            <a:cxnSpLocks/>
          </p:cNvCxnSpPr>
          <p:nvPr/>
        </p:nvCxnSpPr>
        <p:spPr>
          <a:xfrm>
            <a:off x="5423618" y="2373425"/>
            <a:ext cx="2122919" cy="9404"/>
          </a:xfrm>
          <a:prstGeom prst="bentConnector3">
            <a:avLst>
              <a:gd name="adj1" fmla="val 99756"/>
            </a:avLst>
          </a:prstGeom>
          <a:noFill/>
          <a:ln w="9525" cap="flat" cmpd="sng" algn="ctr">
            <a:solidFill>
              <a:srgbClr val="A5A5A5"/>
            </a:solidFill>
            <a:prstDash val="solid"/>
          </a:ln>
          <a:effectLst/>
        </p:spPr>
      </p:cxnSp>
      <p:cxnSp>
        <p:nvCxnSpPr>
          <p:cNvPr id="20" name="Straight Connector 19">
            <a:extLst>
              <a:ext uri="{FF2B5EF4-FFF2-40B4-BE49-F238E27FC236}">
                <a16:creationId xmlns:a16="http://schemas.microsoft.com/office/drawing/2014/main" id="{7E3C6649-060C-8D2D-F23B-E60F8DA2CB50}"/>
              </a:ext>
            </a:extLst>
          </p:cNvPr>
          <p:cNvCxnSpPr>
            <a:cxnSpLocks/>
          </p:cNvCxnSpPr>
          <p:nvPr/>
        </p:nvCxnSpPr>
        <p:spPr>
          <a:xfrm>
            <a:off x="5396437" y="3939939"/>
            <a:ext cx="599473" cy="0"/>
          </a:xfrm>
          <a:prstGeom prst="line">
            <a:avLst/>
          </a:prstGeom>
          <a:noFill/>
          <a:ln w="9525" cap="flat" cmpd="sng" algn="ctr">
            <a:solidFill>
              <a:srgbClr val="A5A5A5"/>
            </a:solidFill>
            <a:prstDash val="solid"/>
          </a:ln>
          <a:effectLst/>
        </p:spPr>
      </p:cxnSp>
      <p:cxnSp>
        <p:nvCxnSpPr>
          <p:cNvPr id="21" name="Connector: Elbow 20">
            <a:extLst>
              <a:ext uri="{FF2B5EF4-FFF2-40B4-BE49-F238E27FC236}">
                <a16:creationId xmlns:a16="http://schemas.microsoft.com/office/drawing/2014/main" id="{9999019D-EBD5-1CA1-B65E-291D2D8AC478}"/>
              </a:ext>
            </a:extLst>
          </p:cNvPr>
          <p:cNvCxnSpPr>
            <a:cxnSpLocks/>
          </p:cNvCxnSpPr>
          <p:nvPr/>
        </p:nvCxnSpPr>
        <p:spPr>
          <a:xfrm rot="10800000" flipV="1">
            <a:off x="9382221" y="2537231"/>
            <a:ext cx="1523232" cy="260123"/>
          </a:xfrm>
          <a:prstGeom prst="bentConnector3">
            <a:avLst>
              <a:gd name="adj1" fmla="val 100651"/>
            </a:avLst>
          </a:prstGeom>
          <a:noFill/>
          <a:ln w="9525" cap="flat" cmpd="sng" algn="ctr">
            <a:solidFill>
              <a:srgbClr val="A5A5A5"/>
            </a:solidFill>
            <a:prstDash val="solid"/>
          </a:ln>
          <a:effectLst/>
        </p:spPr>
      </p:cxnSp>
      <p:cxnSp>
        <p:nvCxnSpPr>
          <p:cNvPr id="22" name="Connector: Elbow 21">
            <a:extLst>
              <a:ext uri="{FF2B5EF4-FFF2-40B4-BE49-F238E27FC236}">
                <a16:creationId xmlns:a16="http://schemas.microsoft.com/office/drawing/2014/main" id="{2D1A47EE-9394-48AB-2522-406D58B06B40}"/>
              </a:ext>
            </a:extLst>
          </p:cNvPr>
          <p:cNvCxnSpPr>
            <a:cxnSpLocks/>
          </p:cNvCxnSpPr>
          <p:nvPr/>
        </p:nvCxnSpPr>
        <p:spPr>
          <a:xfrm>
            <a:off x="9156649" y="5833872"/>
            <a:ext cx="1748804" cy="211414"/>
          </a:xfrm>
          <a:prstGeom prst="bentConnector3">
            <a:avLst>
              <a:gd name="adj1" fmla="val 981"/>
            </a:avLst>
          </a:prstGeom>
          <a:noFill/>
          <a:ln w="9525" cap="flat" cmpd="sng" algn="ctr">
            <a:solidFill>
              <a:srgbClr val="A5A5A5"/>
            </a:solidFill>
            <a:prstDash val="solid"/>
          </a:ln>
          <a:effectLst/>
        </p:spPr>
      </p:cxnSp>
      <p:cxnSp>
        <p:nvCxnSpPr>
          <p:cNvPr id="23" name="Connector: Elbow 22">
            <a:extLst>
              <a:ext uri="{FF2B5EF4-FFF2-40B4-BE49-F238E27FC236}">
                <a16:creationId xmlns:a16="http://schemas.microsoft.com/office/drawing/2014/main" id="{01428F7A-267B-316E-3FB6-E5C8DFA1BF76}"/>
              </a:ext>
            </a:extLst>
          </p:cNvPr>
          <p:cNvCxnSpPr>
            <a:cxnSpLocks/>
          </p:cNvCxnSpPr>
          <p:nvPr/>
        </p:nvCxnSpPr>
        <p:spPr>
          <a:xfrm>
            <a:off x="8414173" y="6122331"/>
            <a:ext cx="2491280" cy="439437"/>
          </a:xfrm>
          <a:prstGeom prst="bentConnector3">
            <a:avLst>
              <a:gd name="adj1" fmla="val 679"/>
            </a:avLst>
          </a:prstGeom>
          <a:noFill/>
          <a:ln w="9525" cap="flat" cmpd="sng" algn="ctr">
            <a:solidFill>
              <a:srgbClr val="A5A5A5"/>
            </a:solidFill>
            <a:prstDash val="solid"/>
          </a:ln>
          <a:effectLst/>
        </p:spPr>
      </p:cxnSp>
      <p:cxnSp>
        <p:nvCxnSpPr>
          <p:cNvPr id="24" name="Connector: Elbow 58">
            <a:extLst>
              <a:ext uri="{FF2B5EF4-FFF2-40B4-BE49-F238E27FC236}">
                <a16:creationId xmlns:a16="http://schemas.microsoft.com/office/drawing/2014/main" id="{242AC709-7DAA-9E1D-4F6E-828F5BA70835}"/>
              </a:ext>
            </a:extLst>
          </p:cNvPr>
          <p:cNvCxnSpPr>
            <a:cxnSpLocks/>
          </p:cNvCxnSpPr>
          <p:nvPr/>
        </p:nvCxnSpPr>
        <p:spPr>
          <a:xfrm flipV="1">
            <a:off x="5415164" y="3242390"/>
            <a:ext cx="1046921" cy="29707"/>
          </a:xfrm>
          <a:prstGeom prst="bentConnector3">
            <a:avLst>
              <a:gd name="adj1" fmla="val 98189"/>
            </a:avLst>
          </a:prstGeom>
          <a:noFill/>
          <a:ln w="9525" cap="flat" cmpd="sng" algn="ctr">
            <a:solidFill>
              <a:srgbClr val="A5A5A5"/>
            </a:solidFill>
            <a:prstDash val="solid"/>
          </a:ln>
          <a:effectLst/>
        </p:spPr>
      </p:cxnSp>
      <p:cxnSp>
        <p:nvCxnSpPr>
          <p:cNvPr id="25" name="Straight Connector 24">
            <a:extLst>
              <a:ext uri="{FF2B5EF4-FFF2-40B4-BE49-F238E27FC236}">
                <a16:creationId xmlns:a16="http://schemas.microsoft.com/office/drawing/2014/main" id="{080480F2-02CD-5A7B-EB4F-D83DB6AF9DD9}"/>
              </a:ext>
            </a:extLst>
          </p:cNvPr>
          <p:cNvCxnSpPr>
            <a:cxnSpLocks/>
          </p:cNvCxnSpPr>
          <p:nvPr/>
        </p:nvCxnSpPr>
        <p:spPr>
          <a:xfrm flipH="1">
            <a:off x="5995910" y="3809333"/>
            <a:ext cx="226804" cy="134422"/>
          </a:xfrm>
          <a:prstGeom prst="line">
            <a:avLst/>
          </a:prstGeom>
          <a:noFill/>
          <a:ln w="9525" cap="flat" cmpd="sng" algn="ctr">
            <a:solidFill>
              <a:srgbClr val="A5A5A5"/>
            </a:solidFill>
            <a:prstDash val="solid"/>
          </a:ln>
          <a:effectLst/>
        </p:spPr>
      </p:cxnSp>
      <p:cxnSp>
        <p:nvCxnSpPr>
          <p:cNvPr id="26" name="Straight Connector 25">
            <a:extLst>
              <a:ext uri="{FF2B5EF4-FFF2-40B4-BE49-F238E27FC236}">
                <a16:creationId xmlns:a16="http://schemas.microsoft.com/office/drawing/2014/main" id="{7AFB94EA-69F1-5C12-7928-015B2537B3B5}"/>
              </a:ext>
            </a:extLst>
          </p:cNvPr>
          <p:cNvCxnSpPr>
            <a:cxnSpLocks/>
          </p:cNvCxnSpPr>
          <p:nvPr/>
        </p:nvCxnSpPr>
        <p:spPr>
          <a:xfrm flipH="1">
            <a:off x="6506396" y="2854032"/>
            <a:ext cx="252039" cy="103235"/>
          </a:xfrm>
          <a:prstGeom prst="line">
            <a:avLst/>
          </a:prstGeom>
          <a:noFill/>
          <a:ln w="9525" cap="flat" cmpd="sng" algn="ctr">
            <a:solidFill>
              <a:srgbClr val="A5A5A5"/>
            </a:solidFill>
            <a:prstDash val="solid"/>
          </a:ln>
          <a:effectLst/>
        </p:spPr>
      </p:cxnSp>
      <p:cxnSp>
        <p:nvCxnSpPr>
          <p:cNvPr id="27" name="Straight Connector 26">
            <a:extLst>
              <a:ext uri="{FF2B5EF4-FFF2-40B4-BE49-F238E27FC236}">
                <a16:creationId xmlns:a16="http://schemas.microsoft.com/office/drawing/2014/main" id="{4FBDFCE2-E20C-9BE3-1416-9B92D0DD7231}"/>
              </a:ext>
            </a:extLst>
          </p:cNvPr>
          <p:cNvCxnSpPr>
            <a:cxnSpLocks/>
          </p:cNvCxnSpPr>
          <p:nvPr/>
        </p:nvCxnSpPr>
        <p:spPr>
          <a:xfrm>
            <a:off x="9853893" y="5029017"/>
            <a:ext cx="1051560" cy="0"/>
          </a:xfrm>
          <a:prstGeom prst="line">
            <a:avLst/>
          </a:prstGeom>
          <a:noFill/>
          <a:ln w="9525" cap="flat" cmpd="sng" algn="ctr">
            <a:solidFill>
              <a:srgbClr val="A5A5A5"/>
            </a:solidFill>
            <a:prstDash val="solid"/>
          </a:ln>
          <a:effectLst/>
        </p:spPr>
      </p:cxnSp>
      <p:cxnSp>
        <p:nvCxnSpPr>
          <p:cNvPr id="28" name="Straight Connector 27">
            <a:extLst>
              <a:ext uri="{FF2B5EF4-FFF2-40B4-BE49-F238E27FC236}">
                <a16:creationId xmlns:a16="http://schemas.microsoft.com/office/drawing/2014/main" id="{562CA4B8-F56C-EAE1-366E-3D109FBCC70B}"/>
              </a:ext>
            </a:extLst>
          </p:cNvPr>
          <p:cNvCxnSpPr>
            <a:cxnSpLocks/>
          </p:cNvCxnSpPr>
          <p:nvPr/>
        </p:nvCxnSpPr>
        <p:spPr>
          <a:xfrm>
            <a:off x="10033953" y="4185839"/>
            <a:ext cx="919581" cy="0"/>
          </a:xfrm>
          <a:prstGeom prst="line">
            <a:avLst/>
          </a:prstGeom>
          <a:noFill/>
          <a:ln w="9525" cap="flat" cmpd="sng" algn="ctr">
            <a:solidFill>
              <a:srgbClr val="A5A5A5"/>
            </a:solidFill>
            <a:prstDash val="solid"/>
          </a:ln>
          <a:effectLst/>
        </p:spPr>
      </p:cxnSp>
      <p:cxnSp>
        <p:nvCxnSpPr>
          <p:cNvPr id="29" name="Connector: Elbow 58">
            <a:extLst>
              <a:ext uri="{FF2B5EF4-FFF2-40B4-BE49-F238E27FC236}">
                <a16:creationId xmlns:a16="http://schemas.microsoft.com/office/drawing/2014/main" id="{922E2FCF-722E-9E1E-3F05-DEF234EEAC03}"/>
              </a:ext>
            </a:extLst>
          </p:cNvPr>
          <p:cNvCxnSpPr>
            <a:cxnSpLocks/>
            <a:endCxn id="9" idx="3"/>
          </p:cNvCxnSpPr>
          <p:nvPr/>
        </p:nvCxnSpPr>
        <p:spPr>
          <a:xfrm flipV="1">
            <a:off x="5391919" y="5590134"/>
            <a:ext cx="1349909" cy="220388"/>
          </a:xfrm>
          <a:prstGeom prst="bentConnector4">
            <a:avLst>
              <a:gd name="adj1" fmla="val 100321"/>
              <a:gd name="adj2" fmla="val -3726"/>
            </a:avLst>
          </a:prstGeom>
          <a:noFill/>
          <a:ln w="9525" cap="flat" cmpd="sng" algn="ctr">
            <a:solidFill>
              <a:srgbClr val="A5A5A5"/>
            </a:solidFill>
            <a:prstDash val="solid"/>
          </a:ln>
          <a:effectLst/>
        </p:spPr>
      </p:cxnSp>
      <p:cxnSp>
        <p:nvCxnSpPr>
          <p:cNvPr id="30" name="Connector: Elbow 58">
            <a:extLst>
              <a:ext uri="{FF2B5EF4-FFF2-40B4-BE49-F238E27FC236}">
                <a16:creationId xmlns:a16="http://schemas.microsoft.com/office/drawing/2014/main" id="{1DFD0419-C03F-2C65-4234-C160C3E38F5D}"/>
              </a:ext>
            </a:extLst>
          </p:cNvPr>
          <p:cNvCxnSpPr>
            <a:cxnSpLocks/>
          </p:cNvCxnSpPr>
          <p:nvPr/>
        </p:nvCxnSpPr>
        <p:spPr>
          <a:xfrm flipV="1">
            <a:off x="5412952" y="4749751"/>
            <a:ext cx="842310" cy="122044"/>
          </a:xfrm>
          <a:prstGeom prst="bentConnector3">
            <a:avLst>
              <a:gd name="adj1" fmla="val 99211"/>
            </a:avLst>
          </a:prstGeom>
          <a:noFill/>
          <a:ln w="9525" cap="flat" cmpd="sng" algn="ctr">
            <a:solidFill>
              <a:srgbClr val="A5A5A5"/>
            </a:solidFill>
            <a:prstDash val="solid"/>
          </a:ln>
          <a:effectLst/>
        </p:spPr>
      </p:cxnSp>
    </p:spTree>
    <p:extLst>
      <p:ext uri="{BB962C8B-B14F-4D97-AF65-F5344CB8AC3E}">
        <p14:creationId xmlns:p14="http://schemas.microsoft.com/office/powerpoint/2010/main" val="1783814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15-0D3A-A694-4827-A6C34804BD1B}"/>
              </a:ext>
            </a:extLst>
          </p:cNvPr>
          <p:cNvSpPr>
            <a:spLocks noGrp="1"/>
          </p:cNvSpPr>
          <p:nvPr>
            <p:ph type="title"/>
          </p:nvPr>
        </p:nvSpPr>
        <p:spPr/>
        <p:txBody>
          <a:bodyPr>
            <a:normAutofit/>
          </a:bodyPr>
          <a:lstStyle/>
          <a:p>
            <a:r>
              <a:rPr lang="en-US"/>
              <a:t>Fund Performance Forecast </a:t>
            </a:r>
            <a:r>
              <a:rPr lang="en-US" b="0"/>
              <a:t>| Performance Overview</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89BDD4CD-63F2-060C-FE79-BF308D203EB0}"/>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1694A149-8C69-AE21-7071-081F29D63F94}"/>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64A1FC4B-B2CB-CEDD-F862-97D1BD10075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EACF1BB-0734-C205-6AF2-5435741AF82E}"/>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A44C586D-519E-5EC4-469A-0F0CCD75FAD6}"/>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98FAA4C0-51D5-444A-0378-D4AA2E090948}"/>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The Fund reaches </a:t>
            </a:r>
            <a:r>
              <a:rPr lang="en-US" sz="1200" b="1">
                <a:solidFill>
                  <a:schemeClr val="tx1"/>
                </a:solidFill>
                <a:latin typeface="Gilroy" panose="00000500000000000000"/>
                <a:ea typeface="Lato" panose="020F0502020204030203" pitchFamily="34" charset="0"/>
                <a:cs typeface="Lato" panose="020F0502020204030203" pitchFamily="34" charset="0"/>
              </a:rPr>
              <a:t>17.67% Gross IRR &amp; 13.86% Net IRR </a:t>
            </a:r>
            <a:r>
              <a:rPr lang="en-US" sz="1200">
                <a:solidFill>
                  <a:schemeClr val="tx1"/>
                </a:solidFill>
                <a:latin typeface="Gilroy" panose="00000500000000000000"/>
                <a:ea typeface="Lato" panose="020F0502020204030203" pitchFamily="34" charset="0"/>
                <a:cs typeface="Lato" panose="020F0502020204030203" pitchFamily="34" charset="0"/>
              </a:rPr>
              <a:t>over a 7-year hold period (assuming a sale on January 1</a:t>
            </a:r>
            <a:r>
              <a:rPr lang="en-US" sz="1200" baseline="30000">
                <a:solidFill>
                  <a:schemeClr val="tx1"/>
                </a:solidFill>
                <a:latin typeface="Gilroy" panose="00000500000000000000"/>
                <a:ea typeface="Lato" panose="020F0502020204030203" pitchFamily="34" charset="0"/>
                <a:cs typeface="Lato" panose="020F0502020204030203" pitchFamily="34" charset="0"/>
              </a:rPr>
              <a:t>st</a:t>
            </a:r>
            <a:r>
              <a:rPr lang="en-US" sz="1200">
                <a:solidFill>
                  <a:schemeClr val="tx1"/>
                </a:solidFill>
                <a:latin typeface="Gilroy" panose="00000500000000000000"/>
                <a:ea typeface="Lato" panose="020F0502020204030203" pitchFamily="34" charset="0"/>
                <a:cs typeface="Lato" panose="020F0502020204030203" pitchFamily="34" charset="0"/>
              </a:rPr>
              <a:t>, 2029)</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The FPR Model and Pipeline Model use exit caps of 5.91% and 5.83% respectively</a:t>
            </a:r>
            <a:r>
              <a:rPr lang="en-US" sz="1200">
                <a:solidFill>
                  <a:schemeClr val="tx1"/>
                </a:solidFill>
                <a:latin typeface="Gilroy" panose="00000500000000000000"/>
                <a:ea typeface="Lato" panose="020F0502020204030203" pitchFamily="34" charset="0"/>
                <a:cs typeface="Lato" panose="020F0502020204030203" pitchFamily="34" charset="0"/>
              </a:rPr>
              <a:t>. These were calculated using Mike’s updated exit cap methodology</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panose="020F0502020204030203" pitchFamily="34" charset="0"/>
                <a:cs typeface="Lato" panose="020F0502020204030203" pitchFamily="34" charset="0"/>
              </a:rPr>
              <a:t>IRR is highly sensitive to changes in disposition cap rate </a:t>
            </a:r>
            <a:r>
              <a:rPr lang="en-US" sz="1200">
                <a:solidFill>
                  <a:schemeClr val="tx1"/>
                </a:solidFill>
                <a:latin typeface="Gilroy" panose="00000500000000000000"/>
                <a:ea typeface="Lato" panose="020F0502020204030203" pitchFamily="34" charset="0"/>
                <a:cs typeface="Lato" panose="020F0502020204030203" pitchFamily="34" charset="0"/>
              </a:rPr>
              <a:t>(i.e., 25bps change to exit cap rate impacts Net IRR by ~170bps)</a:t>
            </a:r>
          </a:p>
        </p:txBody>
      </p:sp>
      <p:sp>
        <p:nvSpPr>
          <p:cNvPr id="7" name="TextBox 6">
            <a:extLst>
              <a:ext uri="{FF2B5EF4-FFF2-40B4-BE49-F238E27FC236}">
                <a16:creationId xmlns:a16="http://schemas.microsoft.com/office/drawing/2014/main" id="{CD3C38FA-F4D7-288C-1501-19E1E842B428}"/>
              </a:ext>
            </a:extLst>
          </p:cNvPr>
          <p:cNvSpPr txBox="1"/>
          <p:nvPr/>
        </p:nvSpPr>
        <p:spPr>
          <a:xfrm>
            <a:off x="2553145" y="4579633"/>
            <a:ext cx="2883563" cy="307777"/>
          </a:xfrm>
          <a:prstGeom prst="rect">
            <a:avLst/>
          </a:prstGeom>
          <a:noFill/>
        </p:spPr>
        <p:txBody>
          <a:bodyPr wrap="square" rtlCol="0">
            <a:spAutoFit/>
          </a:bodyPr>
          <a:lstStyle/>
          <a:p>
            <a:r>
              <a:rPr lang="en-US" sz="1400" b="1">
                <a:solidFill>
                  <a:srgbClr val="44546A"/>
                </a:solidFill>
                <a:latin typeface="Gilroy" panose="00000500000000000000"/>
              </a:rPr>
              <a:t>Pipeline Model </a:t>
            </a:r>
            <a:r>
              <a:rPr lang="en-US" sz="1400" i="1">
                <a:solidFill>
                  <a:srgbClr val="44546A"/>
                </a:solidFill>
                <a:latin typeface="Gilroy" panose="00000500000000000000"/>
              </a:rPr>
              <a:t>Jan 1</a:t>
            </a:r>
            <a:r>
              <a:rPr lang="en-US" sz="1400" i="1" baseline="30000">
                <a:solidFill>
                  <a:srgbClr val="44546A"/>
                </a:solidFill>
                <a:latin typeface="Gilroy" panose="00000500000000000000"/>
              </a:rPr>
              <a:t>st</a:t>
            </a:r>
            <a:r>
              <a:rPr lang="en-US" sz="1400" i="1">
                <a:solidFill>
                  <a:srgbClr val="44546A"/>
                </a:solidFill>
                <a:latin typeface="Gilroy" panose="00000500000000000000"/>
              </a:rPr>
              <a:t>, 2029 Sale</a:t>
            </a:r>
          </a:p>
        </p:txBody>
      </p:sp>
      <p:sp>
        <p:nvSpPr>
          <p:cNvPr id="8" name="TextBox 7">
            <a:extLst>
              <a:ext uri="{FF2B5EF4-FFF2-40B4-BE49-F238E27FC236}">
                <a16:creationId xmlns:a16="http://schemas.microsoft.com/office/drawing/2014/main" id="{4D222EB2-E64E-FF2B-B855-C4C1AB0BBA04}"/>
              </a:ext>
            </a:extLst>
          </p:cNvPr>
          <p:cNvSpPr txBox="1"/>
          <p:nvPr/>
        </p:nvSpPr>
        <p:spPr>
          <a:xfrm>
            <a:off x="2553145" y="2447911"/>
            <a:ext cx="3054699" cy="307777"/>
          </a:xfrm>
          <a:prstGeom prst="rect">
            <a:avLst/>
          </a:prstGeom>
          <a:noFill/>
        </p:spPr>
        <p:txBody>
          <a:bodyPr wrap="square" rtlCol="0">
            <a:spAutoFit/>
          </a:bodyPr>
          <a:lstStyle/>
          <a:p>
            <a:r>
              <a:rPr lang="en-US" sz="1400" b="1">
                <a:solidFill>
                  <a:srgbClr val="44546A"/>
                </a:solidFill>
                <a:latin typeface="Gilroy" panose="00000500000000000000"/>
              </a:rPr>
              <a:t>Q4 2024 FPR Model </a:t>
            </a:r>
            <a:r>
              <a:rPr lang="en-US" sz="1400" i="1">
                <a:solidFill>
                  <a:srgbClr val="44546A"/>
                </a:solidFill>
                <a:latin typeface="Gilroy" panose="00000500000000000000"/>
              </a:rPr>
              <a:t>Jan 1</a:t>
            </a:r>
            <a:r>
              <a:rPr lang="en-US" sz="1400" i="1" baseline="30000">
                <a:solidFill>
                  <a:srgbClr val="44546A"/>
                </a:solidFill>
                <a:latin typeface="Gilroy" panose="00000500000000000000"/>
              </a:rPr>
              <a:t>st</a:t>
            </a:r>
            <a:r>
              <a:rPr lang="en-US" sz="1400" i="1">
                <a:solidFill>
                  <a:srgbClr val="44546A"/>
                </a:solidFill>
                <a:latin typeface="Gilroy" panose="00000500000000000000"/>
              </a:rPr>
              <a:t>, 2029 Sale</a:t>
            </a:r>
          </a:p>
        </p:txBody>
      </p:sp>
      <p:pic>
        <p:nvPicPr>
          <p:cNvPr id="9" name="Picture 8">
            <a:extLst>
              <a:ext uri="{FF2B5EF4-FFF2-40B4-BE49-F238E27FC236}">
                <a16:creationId xmlns:a16="http://schemas.microsoft.com/office/drawing/2014/main" id="{0620CDCB-8579-AF9F-C3F7-62F1E9575923}"/>
              </a:ext>
            </a:extLst>
          </p:cNvPr>
          <p:cNvPicPr>
            <a:picLocks noChangeAspect="1"/>
          </p:cNvPicPr>
          <p:nvPr/>
        </p:nvPicPr>
        <p:blipFill>
          <a:blip r:embed="rId3"/>
          <a:stretch>
            <a:fillRect/>
          </a:stretch>
        </p:blipFill>
        <p:spPr>
          <a:xfrm>
            <a:off x="2651605" y="2702063"/>
            <a:ext cx="6682740" cy="1866900"/>
          </a:xfrm>
          <a:prstGeom prst="rect">
            <a:avLst/>
          </a:prstGeom>
        </p:spPr>
      </p:pic>
      <p:pic>
        <p:nvPicPr>
          <p:cNvPr id="4" name="Picture 3">
            <a:extLst>
              <a:ext uri="{FF2B5EF4-FFF2-40B4-BE49-F238E27FC236}">
                <a16:creationId xmlns:a16="http://schemas.microsoft.com/office/drawing/2014/main" id="{677F5EE0-9D03-CD76-8B6E-15BF3B064FFC}"/>
              </a:ext>
            </a:extLst>
          </p:cNvPr>
          <p:cNvPicPr>
            <a:picLocks noChangeAspect="1"/>
          </p:cNvPicPr>
          <p:nvPr/>
        </p:nvPicPr>
        <p:blipFill>
          <a:blip r:embed="rId4"/>
          <a:stretch>
            <a:fillRect/>
          </a:stretch>
        </p:blipFill>
        <p:spPr>
          <a:xfrm>
            <a:off x="2651605" y="4821555"/>
            <a:ext cx="6682740" cy="1866900"/>
          </a:xfrm>
          <a:prstGeom prst="rect">
            <a:avLst/>
          </a:prstGeom>
        </p:spPr>
      </p:pic>
    </p:spTree>
    <p:extLst>
      <p:ext uri="{BB962C8B-B14F-4D97-AF65-F5344CB8AC3E}">
        <p14:creationId xmlns:p14="http://schemas.microsoft.com/office/powerpoint/2010/main" val="2741082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4874-EAC6-0E61-3346-4740F444D240}"/>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82D39C-462F-E9E0-1F02-CB09E3DE7D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5982D39C-462F-E9E0-1F02-CB09E3DE7D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5D7A34-4F8D-F1B2-42EB-AF27593BAAD5}"/>
              </a:ext>
            </a:extLst>
          </p:cNvPr>
          <p:cNvSpPr>
            <a:spLocks noGrp="1"/>
          </p:cNvSpPr>
          <p:nvPr>
            <p:ph type="title"/>
          </p:nvPr>
        </p:nvSpPr>
        <p:spPr/>
        <p:txBody>
          <a:bodyPr vert="horz">
            <a:normAutofit/>
          </a:bodyPr>
          <a:lstStyle/>
          <a:p>
            <a:r>
              <a:rPr lang="en-US"/>
              <a:t>Fund Performance Forecast </a:t>
            </a:r>
            <a:r>
              <a:rPr lang="en-US" b="0"/>
              <a:t>| DSCR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3078D371-2FD0-5298-D0F8-24084F2ED74D}"/>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7E460C75-0B57-1B6E-6CD4-951D8D81D1D5}"/>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FE9DC281-37E8-358E-F5E4-80788A7DB942}"/>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214EAFBD-C44D-7BD7-C883-9402B91B2149}"/>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C3487596-571D-4258-7BC3-29150E450A6E}"/>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057CBEFE-41DC-195D-C655-FE84D7383A53}"/>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The DSCR Stress case layers on a </a:t>
            </a:r>
            <a:r>
              <a:rPr lang="en-US" sz="1200" b="1" kern="0">
                <a:solidFill>
                  <a:prstClr val="black"/>
                </a:solidFill>
                <a:latin typeface="Gilroy" panose="00000500000000000000"/>
                <a:cs typeface="Arial" panose="020B0604020202020204" pitchFamily="34" charset="0"/>
              </a:rPr>
              <a:t>50 bps increase to the 10Y Treasury starting 5/1/2025 and an additional 2% NOI Reduction</a:t>
            </a:r>
            <a:endParaRPr kumimoji="0" lang="en-US" sz="1200" b="1" i="0" u="none" strike="noStrike" kern="0" cap="none" spc="0" normalizeH="0" baseline="0" noProof="0">
              <a:ln>
                <a:noFill/>
              </a:ln>
              <a:solidFill>
                <a:prstClr val="black"/>
              </a:solidFill>
              <a:effectLst/>
              <a:uLnTx/>
              <a:uFillTx/>
              <a:latin typeface="Gilroy" panose="00000500000000000000"/>
              <a:cs typeface="Arial" panose="020B0604020202020204" pitchFamily="34" charset="0"/>
            </a:endParaRP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Through 2026, the </a:t>
            </a:r>
            <a:r>
              <a:rPr lang="en-US" sz="1200" b="1" kern="0">
                <a:solidFill>
                  <a:prstClr val="black"/>
                </a:solidFill>
                <a:latin typeface="Gilroy" panose="00000500000000000000"/>
                <a:cs typeface="Arial" panose="020B0604020202020204" pitchFamily="34" charset="0"/>
              </a:rPr>
              <a:t>DSCR bottoms out at the 1.33x in the stress case </a:t>
            </a:r>
            <a:r>
              <a:rPr lang="en-US" sz="1200" kern="0">
                <a:solidFill>
                  <a:prstClr val="black"/>
                </a:solidFill>
                <a:latin typeface="Gilroy" panose="00000500000000000000"/>
                <a:cs typeface="Arial" panose="020B0604020202020204" pitchFamily="34" charset="0"/>
              </a:rPr>
              <a:t>while the base case stays in the 1.42-1.43x range, as we acquire more properties at a level that maintains 1.30x stress test DSCR </a:t>
            </a: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prstClr val="black"/>
                </a:solidFill>
                <a:latin typeface="Gilroy" panose="00000500000000000000"/>
                <a:cs typeface="Arial" panose="020B0604020202020204" pitchFamily="34" charset="0"/>
              </a:rPr>
              <a:t>The projection uses a </a:t>
            </a:r>
            <a:r>
              <a:rPr lang="en-US" sz="1200" b="1" kern="0">
                <a:solidFill>
                  <a:prstClr val="black"/>
                </a:solidFill>
                <a:latin typeface="Gilroy" panose="00000500000000000000"/>
                <a:cs typeface="Arial" panose="020B0604020202020204" pitchFamily="34" charset="0"/>
              </a:rPr>
              <a:t>10Y Treasury forward curve of 4.4% as of 4/21/25 </a:t>
            </a:r>
          </a:p>
        </p:txBody>
      </p:sp>
      <p:graphicFrame>
        <p:nvGraphicFramePr>
          <p:cNvPr id="6" name="Chart 5">
            <a:extLst>
              <a:ext uri="{FF2B5EF4-FFF2-40B4-BE49-F238E27FC236}">
                <a16:creationId xmlns:a16="http://schemas.microsoft.com/office/drawing/2014/main" id="{BB86E95D-B392-4C02-BF7C-596CC9765C1C}"/>
              </a:ext>
            </a:extLst>
          </p:cNvPr>
          <p:cNvGraphicFramePr>
            <a:graphicFrameLocks/>
          </p:cNvGraphicFramePr>
          <p:nvPr>
            <p:extLst>
              <p:ext uri="{D42A27DB-BD31-4B8C-83A1-F6EECF244321}">
                <p14:modId xmlns:p14="http://schemas.microsoft.com/office/powerpoint/2010/main" val="1072400260"/>
              </p:ext>
            </p:extLst>
          </p:nvPr>
        </p:nvGraphicFramePr>
        <p:xfrm>
          <a:off x="762552" y="2581521"/>
          <a:ext cx="5238045" cy="373017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52B4922D-EA2A-4E42-9699-F63135D77715}"/>
              </a:ext>
            </a:extLst>
          </p:cNvPr>
          <p:cNvGraphicFramePr>
            <a:graphicFrameLocks/>
          </p:cNvGraphicFramePr>
          <p:nvPr>
            <p:extLst>
              <p:ext uri="{D42A27DB-BD31-4B8C-83A1-F6EECF244321}">
                <p14:modId xmlns:p14="http://schemas.microsoft.com/office/powerpoint/2010/main" val="2578287672"/>
              </p:ext>
            </p:extLst>
          </p:nvPr>
        </p:nvGraphicFramePr>
        <p:xfrm>
          <a:off x="6191405" y="2581522"/>
          <a:ext cx="5238043" cy="37301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9937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963BA-9102-0F3C-6F74-AD19420CEDC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5B0263-9A12-40AE-4D83-2C1B3A3C1B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E05B0263-9A12-40AE-4D83-2C1B3A3C1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0CB00C-0E55-3D37-848A-A6DEEE7E0A08}"/>
              </a:ext>
            </a:extLst>
          </p:cNvPr>
          <p:cNvSpPr>
            <a:spLocks noGrp="1"/>
          </p:cNvSpPr>
          <p:nvPr>
            <p:ph type="title"/>
          </p:nvPr>
        </p:nvSpPr>
        <p:spPr/>
        <p:txBody>
          <a:bodyPr vert="horz">
            <a:normAutofit/>
          </a:bodyPr>
          <a:lstStyle/>
          <a:p>
            <a:r>
              <a:rPr lang="en-US"/>
              <a:t>Fund Performance Forecast </a:t>
            </a:r>
            <a:r>
              <a:rPr lang="en-US" b="0"/>
              <a:t>| FCCR Forecast</a:t>
            </a:r>
            <a:endParaRPr lang="en-US" b="0" baseline="30000">
              <a:solidFill>
                <a:srgbClr val="33404F"/>
              </a:solidFill>
              <a:latin typeface="Gilroy" panose="00000500000000000000" pitchFamily="50" charset="0"/>
            </a:endParaRPr>
          </a:p>
        </p:txBody>
      </p:sp>
      <p:sp>
        <p:nvSpPr>
          <p:cNvPr id="10" name="Rectangle 9">
            <a:extLst>
              <a:ext uri="{FF2B5EF4-FFF2-40B4-BE49-F238E27FC236}">
                <a16:creationId xmlns:a16="http://schemas.microsoft.com/office/drawing/2014/main" id="{D1FDC24B-143B-3DCD-21E0-E8068884E19E}"/>
              </a:ext>
            </a:extLst>
          </p:cNvPr>
          <p:cNvSpPr/>
          <p:nvPr/>
        </p:nvSpPr>
        <p:spPr>
          <a:xfrm>
            <a:off x="762555" y="1188720"/>
            <a:ext cx="1645920" cy="100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379F63B8-EB44-3957-2A26-F373358ADC33}"/>
              </a:ext>
            </a:extLst>
          </p:cNvPr>
          <p:cNvGrpSpPr/>
          <p:nvPr/>
        </p:nvGrpSpPr>
        <p:grpSpPr>
          <a:xfrm>
            <a:off x="2482140" y="1463040"/>
            <a:ext cx="457200" cy="457200"/>
            <a:chOff x="9081452" y="2331966"/>
            <a:chExt cx="602714" cy="594360"/>
          </a:xfrm>
        </p:grpSpPr>
        <p:sp>
          <p:nvSpPr>
            <p:cNvPr id="15" name="Oval 14">
              <a:extLst>
                <a:ext uri="{FF2B5EF4-FFF2-40B4-BE49-F238E27FC236}">
                  <a16:creationId xmlns:a16="http://schemas.microsoft.com/office/drawing/2014/main" id="{4BC9F8CC-5316-3601-0DDE-565B5E13CAD9}"/>
                </a:ext>
              </a:extLst>
            </p:cNvPr>
            <p:cNvSpPr/>
            <p:nvPr/>
          </p:nvSpPr>
          <p:spPr>
            <a:xfrm>
              <a:off x="9081452" y="2331966"/>
              <a:ext cx="602714" cy="59436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7" name="Arrow: Chevron 16">
              <a:extLst>
                <a:ext uri="{FF2B5EF4-FFF2-40B4-BE49-F238E27FC236}">
                  <a16:creationId xmlns:a16="http://schemas.microsoft.com/office/drawing/2014/main" id="{9497254F-35C8-80CD-DB78-4DCAEC4B1AAC}"/>
                </a:ext>
              </a:extLst>
            </p:cNvPr>
            <p:cNvSpPr/>
            <p:nvPr/>
          </p:nvSpPr>
          <p:spPr>
            <a:xfrm>
              <a:off x="9175056" y="2439550"/>
              <a:ext cx="274320"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8" name="Arrow: Chevron 17">
              <a:extLst>
                <a:ext uri="{FF2B5EF4-FFF2-40B4-BE49-F238E27FC236}">
                  <a16:creationId xmlns:a16="http://schemas.microsoft.com/office/drawing/2014/main" id="{E277FC37-E0A6-FDD9-05B8-C119F7FC23F3}"/>
                </a:ext>
              </a:extLst>
            </p:cNvPr>
            <p:cNvSpPr/>
            <p:nvPr/>
          </p:nvSpPr>
          <p:spPr>
            <a:xfrm>
              <a:off x="9361387" y="2439550"/>
              <a:ext cx="274320"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9" name="Rectangle 18">
            <a:extLst>
              <a:ext uri="{FF2B5EF4-FFF2-40B4-BE49-F238E27FC236}">
                <a16:creationId xmlns:a16="http://schemas.microsoft.com/office/drawing/2014/main" id="{82E05F66-EF3A-E6DA-33D4-2B7BAB896A86}"/>
              </a:ext>
            </a:extLst>
          </p:cNvPr>
          <p:cNvSpPr/>
          <p:nvPr/>
        </p:nvSpPr>
        <p:spPr>
          <a:xfrm>
            <a:off x="3013005" y="1188720"/>
            <a:ext cx="8321040" cy="10058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When including the identified pipeline and future acquisitions, </a:t>
            </a:r>
            <a:r>
              <a:rPr lang="en-US" sz="1200" b="1">
                <a:solidFill>
                  <a:schemeClr val="tx1"/>
                </a:solidFill>
                <a:latin typeface="Gilroy" panose="00000500000000000000"/>
                <a:ea typeface="Lato" panose="020F0502020204030203" pitchFamily="34" charset="0"/>
                <a:cs typeface="Lato" panose="020F0502020204030203" pitchFamily="34" charset="0"/>
              </a:rPr>
              <a:t>the Pipeline Model closes in on the 1.50x FCCR covenant </a:t>
            </a:r>
            <a:r>
              <a:rPr lang="en-US" sz="1200">
                <a:solidFill>
                  <a:schemeClr val="tx1"/>
                </a:solidFill>
                <a:latin typeface="Gilroy" panose="00000500000000000000"/>
                <a:ea typeface="Lato" panose="020F0502020204030203" pitchFamily="34" charset="0"/>
                <a:cs typeface="Lato" panose="020F0502020204030203" pitchFamily="34" charset="0"/>
              </a:rPr>
              <a:t>in Q1 &amp; Q2 2026, indicating a potential covenant issue in the near future</a:t>
            </a:r>
            <a:endParaRPr lang="en-US" sz="1200" b="1">
              <a:solidFill>
                <a:schemeClr val="tx1"/>
              </a:solidFill>
              <a:latin typeface="Gilroy" panose="00000500000000000000"/>
              <a:ea typeface="Lato" panose="020F0502020204030203" pitchFamily="34" charset="0"/>
              <a:cs typeface="Lato" panose="020F0502020204030203" pitchFamily="34" charset="0"/>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panose="020F0502020204030203" pitchFamily="34" charset="0"/>
                <a:cs typeface="Lato" panose="020F0502020204030203" pitchFamily="34" charset="0"/>
              </a:rPr>
              <a:t>In comparison, the </a:t>
            </a:r>
            <a:r>
              <a:rPr lang="en-US" sz="1200" b="1">
                <a:solidFill>
                  <a:schemeClr val="tx1"/>
                </a:solidFill>
                <a:latin typeface="Gilroy" panose="00000500000000000000"/>
                <a:ea typeface="Lato" panose="020F0502020204030203" pitchFamily="34" charset="0"/>
                <a:cs typeface="Lato" panose="020F0502020204030203" pitchFamily="34" charset="0"/>
              </a:rPr>
              <a:t>minimum 2026 FCCR buffer reduced </a:t>
            </a:r>
            <a:r>
              <a:rPr lang="en-US" sz="1200">
                <a:solidFill>
                  <a:schemeClr val="tx1"/>
                </a:solidFill>
                <a:latin typeface="Gilroy" panose="00000500000000000000"/>
                <a:ea typeface="Lato" panose="020F0502020204030203" pitchFamily="34" charset="0"/>
                <a:cs typeface="Lato" panose="020F0502020204030203" pitchFamily="34" charset="0"/>
              </a:rPr>
              <a:t>from 5 bps in Q4 2024 FPR down to 3 bps now</a:t>
            </a:r>
          </a:p>
        </p:txBody>
      </p:sp>
      <p:graphicFrame>
        <p:nvGraphicFramePr>
          <p:cNvPr id="8" name="Chart 7">
            <a:extLst>
              <a:ext uri="{FF2B5EF4-FFF2-40B4-BE49-F238E27FC236}">
                <a16:creationId xmlns:a16="http://schemas.microsoft.com/office/drawing/2014/main" id="{F0F3AD93-68E8-A1EC-4989-FE82A67CD66B}"/>
              </a:ext>
            </a:extLst>
          </p:cNvPr>
          <p:cNvGraphicFramePr>
            <a:graphicFrameLocks/>
          </p:cNvGraphicFramePr>
          <p:nvPr/>
        </p:nvGraphicFramePr>
        <p:xfrm>
          <a:off x="762555" y="2581522"/>
          <a:ext cx="5238044" cy="373017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F0F3AD93-68E8-A1EC-4989-FE82A67CD66B}"/>
              </a:ext>
            </a:extLst>
          </p:cNvPr>
          <p:cNvGraphicFramePr>
            <a:graphicFrameLocks/>
          </p:cNvGraphicFramePr>
          <p:nvPr>
            <p:extLst>
              <p:ext uri="{D42A27DB-BD31-4B8C-83A1-F6EECF244321}">
                <p14:modId xmlns:p14="http://schemas.microsoft.com/office/powerpoint/2010/main" val="255837871"/>
              </p:ext>
            </p:extLst>
          </p:nvPr>
        </p:nvGraphicFramePr>
        <p:xfrm>
          <a:off x="6095999" y="2581523"/>
          <a:ext cx="5238045" cy="37301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6772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A375DD8-E8C3-C297-E94A-D192B18588A3}"/>
              </a:ext>
            </a:extLst>
          </p:cNvPr>
          <p:cNvGraphicFramePr>
            <a:graphicFrameLocks noChangeAspect="1"/>
          </p:cNvGraphicFramePr>
          <p:nvPr>
            <p:custDataLst>
              <p:tags r:id="rId1"/>
            </p:custDataLst>
            <p:extLst>
              <p:ext uri="{D42A27DB-BD31-4B8C-83A1-F6EECF244321}">
                <p14:modId xmlns:p14="http://schemas.microsoft.com/office/powerpoint/2010/main" val="1351992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AA375DD8-E8C3-C297-E94A-D192B18588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AEDC21-4440-D623-E4AD-28B333D3F3F9}"/>
              </a:ext>
            </a:extLst>
          </p:cNvPr>
          <p:cNvSpPr>
            <a:spLocks noGrp="1"/>
          </p:cNvSpPr>
          <p:nvPr>
            <p:ph type="title"/>
          </p:nvPr>
        </p:nvSpPr>
        <p:spPr/>
        <p:txBody>
          <a:bodyPr vert="horz"/>
          <a:lstStyle/>
          <a:p>
            <a:r>
              <a:rPr lang="en-US"/>
              <a:t>Fund Performance Overview </a:t>
            </a:r>
            <a:r>
              <a:rPr lang="en-US" b="0"/>
              <a:t>| Seed Portfolio Forecast</a:t>
            </a:r>
          </a:p>
        </p:txBody>
      </p:sp>
      <p:sp>
        <p:nvSpPr>
          <p:cNvPr id="4" name="Rectangle 3">
            <a:extLst>
              <a:ext uri="{FF2B5EF4-FFF2-40B4-BE49-F238E27FC236}">
                <a16:creationId xmlns:a16="http://schemas.microsoft.com/office/drawing/2014/main" id="{FF010D8A-4AF0-6E67-AA01-257916CA770B}"/>
              </a:ext>
            </a:extLst>
          </p:cNvPr>
          <p:cNvSpPr/>
          <p:nvPr/>
        </p:nvSpPr>
        <p:spPr>
          <a:xfrm>
            <a:off x="762554" y="1171733"/>
            <a:ext cx="18288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6" name="Group 5">
            <a:extLst>
              <a:ext uri="{FF2B5EF4-FFF2-40B4-BE49-F238E27FC236}">
                <a16:creationId xmlns:a16="http://schemas.microsoft.com/office/drawing/2014/main" id="{31CA422D-BC77-DCEA-331B-90A52CBBCAD4}"/>
              </a:ext>
            </a:extLst>
          </p:cNvPr>
          <p:cNvGrpSpPr/>
          <p:nvPr/>
        </p:nvGrpSpPr>
        <p:grpSpPr>
          <a:xfrm>
            <a:off x="2674518" y="1536192"/>
            <a:ext cx="457200" cy="457200"/>
            <a:chOff x="9083708" y="2404703"/>
            <a:chExt cx="615673" cy="594359"/>
          </a:xfrm>
        </p:grpSpPr>
        <p:sp>
          <p:nvSpPr>
            <p:cNvPr id="11" name="Oval 10">
              <a:extLst>
                <a:ext uri="{FF2B5EF4-FFF2-40B4-BE49-F238E27FC236}">
                  <a16:creationId xmlns:a16="http://schemas.microsoft.com/office/drawing/2014/main" id="{090B2FD1-510E-F410-000D-15EBBEBA0CA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42C0E6D5-F367-ABB5-AA5C-10F45F303560}"/>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75861D09-95E2-B51D-174E-CBD90613D0FC}"/>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20">
            <a:extLst>
              <a:ext uri="{FF2B5EF4-FFF2-40B4-BE49-F238E27FC236}">
                <a16:creationId xmlns:a16="http://schemas.microsoft.com/office/drawing/2014/main" id="{A7D9AE7E-B99E-5BA4-3A88-815A5FD4BAF3}"/>
              </a:ext>
            </a:extLst>
          </p:cNvPr>
          <p:cNvSpPr/>
          <p:nvPr/>
        </p:nvSpPr>
        <p:spPr>
          <a:xfrm>
            <a:off x="3214882" y="1170432"/>
            <a:ext cx="813816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assets in the seed portfolio reach </a:t>
            </a:r>
            <a:r>
              <a:rPr lang="en-US" sz="1200" b="1">
                <a:solidFill>
                  <a:schemeClr val="tx1"/>
                </a:solidFill>
                <a:latin typeface="Gilroy" panose="00000500000000000000"/>
                <a:cs typeface="Arial" panose="020B0604020202020204" pitchFamily="34" charset="0"/>
              </a:rPr>
              <a:t>16.8% Gross &amp; 12.6% Net IRR </a:t>
            </a:r>
            <a:r>
              <a:rPr lang="en-US" sz="1200">
                <a:solidFill>
                  <a:schemeClr val="tx1"/>
                </a:solidFill>
                <a:latin typeface="Gilroy" panose="00000500000000000000"/>
                <a:cs typeface="Arial" panose="020B0604020202020204" pitchFamily="34" charset="0"/>
              </a:rPr>
              <a:t>over a 6-year hold period (sale on Jan 1, 2028) and assuming a 5.75% exit cap</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Although we plan to sell the fund after 7 years, we evaluate the seed portfolio assets over a 6-year hold </a:t>
            </a:r>
            <a:r>
              <a:rPr lang="en-US" sz="1200">
                <a:solidFill>
                  <a:schemeClr val="tx1"/>
                </a:solidFill>
                <a:latin typeface="Gilroy" panose="00000500000000000000"/>
                <a:cs typeface="Arial" panose="020B0604020202020204" pitchFamily="34" charset="0"/>
              </a:rPr>
              <a:t>since this is roughly the average hold time of all projected fund assets (since assets purchased in 2024-25 will be held for under 6 years)</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Core FFO is slightly higher for the seed portfolio </a:t>
            </a:r>
            <a:r>
              <a:rPr lang="en-US" sz="1200">
                <a:solidFill>
                  <a:schemeClr val="tx1"/>
                </a:solidFill>
                <a:latin typeface="Gilroy" panose="00000500000000000000"/>
                <a:cs typeface="Arial" panose="020B0604020202020204" pitchFamily="34" charset="0"/>
              </a:rPr>
              <a:t>than full fund since these assets are purchased earlier</a:t>
            </a:r>
          </a:p>
        </p:txBody>
      </p:sp>
      <p:graphicFrame>
        <p:nvGraphicFramePr>
          <p:cNvPr id="9" name="Chart 8">
            <a:extLst>
              <a:ext uri="{FF2B5EF4-FFF2-40B4-BE49-F238E27FC236}">
                <a16:creationId xmlns:a16="http://schemas.microsoft.com/office/drawing/2014/main" id="{8012A3A4-B45F-4680-BF36-02BF1EA01F80}"/>
              </a:ext>
            </a:extLst>
          </p:cNvPr>
          <p:cNvGraphicFramePr>
            <a:graphicFrameLocks/>
          </p:cNvGraphicFramePr>
          <p:nvPr>
            <p:extLst>
              <p:ext uri="{D42A27DB-BD31-4B8C-83A1-F6EECF244321}">
                <p14:modId xmlns:p14="http://schemas.microsoft.com/office/powerpoint/2010/main" val="1128026793"/>
              </p:ext>
            </p:extLst>
          </p:nvPr>
        </p:nvGraphicFramePr>
        <p:xfrm>
          <a:off x="869730" y="2617595"/>
          <a:ext cx="5265932" cy="362172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5F48645B-B29F-087C-A5FC-9EE3E6FB1ADF}"/>
              </a:ext>
            </a:extLst>
          </p:cNvPr>
          <p:cNvGraphicFramePr>
            <a:graphicFrameLocks noGrp="1"/>
          </p:cNvGraphicFramePr>
          <p:nvPr>
            <p:extLst>
              <p:ext uri="{D42A27DB-BD31-4B8C-83A1-F6EECF244321}">
                <p14:modId xmlns:p14="http://schemas.microsoft.com/office/powerpoint/2010/main" val="964301343"/>
              </p:ext>
            </p:extLst>
          </p:nvPr>
        </p:nvGraphicFramePr>
        <p:xfrm>
          <a:off x="6546092" y="2359152"/>
          <a:ext cx="4776178" cy="1920240"/>
        </p:xfrm>
        <a:graphic>
          <a:graphicData uri="http://schemas.openxmlformats.org/drawingml/2006/table">
            <a:tbl>
              <a:tblPr/>
              <a:tblGrid>
                <a:gridCol w="2311054">
                  <a:extLst>
                    <a:ext uri="{9D8B030D-6E8A-4147-A177-3AD203B41FA5}">
                      <a16:colId xmlns:a16="http://schemas.microsoft.com/office/drawing/2014/main" val="948436285"/>
                    </a:ext>
                  </a:extLst>
                </a:gridCol>
                <a:gridCol w="1232562">
                  <a:extLst>
                    <a:ext uri="{9D8B030D-6E8A-4147-A177-3AD203B41FA5}">
                      <a16:colId xmlns:a16="http://schemas.microsoft.com/office/drawing/2014/main" val="1862194511"/>
                    </a:ext>
                  </a:extLst>
                </a:gridCol>
                <a:gridCol w="1232562">
                  <a:extLst>
                    <a:ext uri="{9D8B030D-6E8A-4147-A177-3AD203B41FA5}">
                      <a16:colId xmlns:a16="http://schemas.microsoft.com/office/drawing/2014/main" val="3694244993"/>
                    </a:ext>
                  </a:extLst>
                </a:gridCol>
              </a:tblGrid>
              <a:tr h="146957">
                <a:tc>
                  <a:txBody>
                    <a:bodyPr/>
                    <a:lstStyle/>
                    <a:p>
                      <a:pPr algn="l" fontAlgn="ctr"/>
                      <a:endParaRPr lang="en-US" sz="1200" b="1" i="0" u="none" strike="noStrike">
                        <a:solidFill>
                          <a:schemeClr val="bg1"/>
                        </a:solidFill>
                        <a:effectLst/>
                        <a:latin typeface="Gilroy" panose="00000500000000000000"/>
                      </a:endParaRPr>
                    </a:p>
                  </a:txBody>
                  <a:tcPr marL="45720" marR="4572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1" u="none" strike="noStrike">
                          <a:solidFill>
                            <a:schemeClr val="tx1"/>
                          </a:solidFill>
                          <a:effectLst/>
                          <a:latin typeface="Gilroy" panose="00000500000000000000"/>
                        </a:rPr>
                        <a:t>End of 2027</a:t>
                      </a:r>
                    </a:p>
                  </a:txBody>
                  <a:tcPr marL="45720" marR="4572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1" u="none" strike="noStrike">
                          <a:solidFill>
                            <a:schemeClr val="tx1"/>
                          </a:solidFill>
                          <a:effectLst/>
                          <a:latin typeface="Gilroy" panose="00000500000000000000"/>
                        </a:rPr>
                        <a:t>End of 2028</a:t>
                      </a:r>
                    </a:p>
                  </a:txBody>
                  <a:tcPr marL="45720" marR="4572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290700"/>
                  </a:ext>
                </a:extLst>
              </a:tr>
              <a:tr h="182880">
                <a:tc>
                  <a:txBody>
                    <a:bodyPr/>
                    <a:lstStyle/>
                    <a:p>
                      <a:pPr algn="l" fontAlgn="ctr"/>
                      <a:r>
                        <a:rPr lang="en-US" sz="1200" b="1" i="0" u="none" strike="noStrike">
                          <a:solidFill>
                            <a:schemeClr val="bg1"/>
                          </a:solidFill>
                          <a:effectLst/>
                          <a:latin typeface="Gilroy" panose="00000500000000000000"/>
                        </a:rPr>
                        <a:t> Hold Period Scenarios</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6 Years</a:t>
                      </a:r>
                    </a:p>
                  </a:txBody>
                  <a:tcPr marL="45720" marR="4572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7 Years</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2590876934"/>
                  </a:ext>
                </a:extLst>
              </a:tr>
              <a:tr h="182880">
                <a:tc>
                  <a:txBody>
                    <a:bodyPr/>
                    <a:lstStyle/>
                    <a:p>
                      <a:pPr algn="l" fontAlgn="ctr"/>
                      <a:r>
                        <a:rPr lang="en-US" sz="1200" b="1" i="0" u="none" strike="noStrike">
                          <a:solidFill>
                            <a:schemeClr val="tx1"/>
                          </a:solidFill>
                          <a:effectLst/>
                          <a:latin typeface="Gilroy" panose="00000500000000000000"/>
                        </a:rPr>
                        <a:t>Gross IRR</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16.8%</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15.9%</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53636213"/>
                  </a:ext>
                </a:extLst>
              </a:tr>
              <a:tr h="182880">
                <a:tc>
                  <a:txBody>
                    <a:bodyPr/>
                    <a:lstStyle/>
                    <a:p>
                      <a:pPr algn="l" fontAlgn="ctr"/>
                      <a:r>
                        <a:rPr lang="en-US" sz="1200" b="1" i="0" u="none" strike="noStrike">
                          <a:solidFill>
                            <a:schemeClr val="tx1"/>
                          </a:solidFill>
                          <a:effectLst/>
                          <a:latin typeface="Gilroy" panose="00000500000000000000"/>
                        </a:rPr>
                        <a:t>Net IRR</a:t>
                      </a:r>
                    </a:p>
                  </a:txBody>
                  <a:tcPr marL="45720" marR="4572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12.6%</a:t>
                      </a:r>
                    </a:p>
                  </a:txBody>
                  <a:tcPr marL="45720" marR="45720" anchor="ctr">
                    <a:lnL>
                      <a:noFill/>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12.2%</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117823"/>
                  </a:ext>
                </a:extLst>
              </a:tr>
              <a:tr h="182880">
                <a:tc>
                  <a:txBody>
                    <a:bodyPr/>
                    <a:lstStyle/>
                    <a:p>
                      <a:pPr algn="l" fontAlgn="ctr"/>
                      <a:r>
                        <a:rPr lang="en-US" sz="1200" b="1" i="0" u="none" strike="noStrike">
                          <a:solidFill>
                            <a:schemeClr val="tx1"/>
                          </a:solidFill>
                          <a:effectLst/>
                          <a:latin typeface="Gilroy" panose="00000500000000000000"/>
                        </a:rPr>
                        <a:t>Gross Equity Multiple</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1.75x</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1.93</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94836552"/>
                  </a:ext>
                </a:extLst>
              </a:tr>
              <a:tr h="182880">
                <a:tc>
                  <a:txBody>
                    <a:bodyPr/>
                    <a:lstStyle/>
                    <a:p>
                      <a:pPr algn="l" fontAlgn="ctr"/>
                      <a:r>
                        <a:rPr lang="en-US" sz="1200" b="1" i="0" u="none" strike="noStrike">
                          <a:solidFill>
                            <a:schemeClr val="tx1"/>
                          </a:solidFill>
                          <a:effectLst/>
                          <a:latin typeface="Gilroy" panose="00000500000000000000"/>
                        </a:rPr>
                        <a:t>Net Equity Multiple </a:t>
                      </a:r>
                    </a:p>
                  </a:txBody>
                  <a:tcPr marL="45720" marR="4572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1.57x</a:t>
                      </a:r>
                    </a:p>
                  </a:txBody>
                  <a:tcPr marL="45720" marR="45720" anchor="ctr">
                    <a:lnL>
                      <a:noFill/>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1.72</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443777"/>
                  </a:ext>
                </a:extLst>
              </a:tr>
              <a:tr h="182880">
                <a:tc>
                  <a:txBody>
                    <a:bodyPr/>
                    <a:lstStyle/>
                    <a:p>
                      <a:pPr algn="l" fontAlgn="ctr"/>
                      <a:r>
                        <a:rPr lang="en-US" sz="1200" b="1" i="0" u="none" strike="noStrike">
                          <a:solidFill>
                            <a:schemeClr val="tx1"/>
                          </a:solidFill>
                          <a:effectLst/>
                          <a:latin typeface="Gilroy" panose="00000500000000000000"/>
                        </a:rPr>
                        <a:t>GP Promote</a:t>
                      </a:r>
                    </a:p>
                  </a:txBody>
                  <a:tcPr marL="45720" marR="4572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effectLst/>
                          <a:latin typeface="Gilroy" panose="00000500000000000000"/>
                        </a:rPr>
                        <a:t>$48.3</a:t>
                      </a:r>
                    </a:p>
                  </a:txBody>
                  <a:tcPr marL="45720" marR="4572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$60.7</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9792498"/>
                  </a:ext>
                </a:extLst>
              </a:tr>
            </a:tbl>
          </a:graphicData>
        </a:graphic>
      </p:graphicFrame>
      <p:graphicFrame>
        <p:nvGraphicFramePr>
          <p:cNvPr id="13" name="Table 12">
            <a:extLst>
              <a:ext uri="{FF2B5EF4-FFF2-40B4-BE49-F238E27FC236}">
                <a16:creationId xmlns:a16="http://schemas.microsoft.com/office/drawing/2014/main" id="{2CBFCD93-170C-CDF3-51F6-FF8DF027F0C7}"/>
              </a:ext>
            </a:extLst>
          </p:cNvPr>
          <p:cNvGraphicFramePr>
            <a:graphicFrameLocks noGrp="1"/>
          </p:cNvGraphicFramePr>
          <p:nvPr>
            <p:extLst>
              <p:ext uri="{D42A27DB-BD31-4B8C-83A1-F6EECF244321}">
                <p14:modId xmlns:p14="http://schemas.microsoft.com/office/powerpoint/2010/main" val="1915536733"/>
              </p:ext>
            </p:extLst>
          </p:nvPr>
        </p:nvGraphicFramePr>
        <p:xfrm>
          <a:off x="7618950" y="4594288"/>
          <a:ext cx="3703320" cy="1828800"/>
        </p:xfrm>
        <a:graphic>
          <a:graphicData uri="http://schemas.openxmlformats.org/drawingml/2006/table">
            <a:tbl>
              <a:tblPr/>
              <a:tblGrid>
                <a:gridCol w="1234440">
                  <a:extLst>
                    <a:ext uri="{9D8B030D-6E8A-4147-A177-3AD203B41FA5}">
                      <a16:colId xmlns:a16="http://schemas.microsoft.com/office/drawing/2014/main" val="2351184449"/>
                    </a:ext>
                  </a:extLst>
                </a:gridCol>
                <a:gridCol w="1234440">
                  <a:extLst>
                    <a:ext uri="{9D8B030D-6E8A-4147-A177-3AD203B41FA5}">
                      <a16:colId xmlns:a16="http://schemas.microsoft.com/office/drawing/2014/main" val="2073986575"/>
                    </a:ext>
                  </a:extLst>
                </a:gridCol>
                <a:gridCol w="1234440">
                  <a:extLst>
                    <a:ext uri="{9D8B030D-6E8A-4147-A177-3AD203B41FA5}">
                      <a16:colId xmlns:a16="http://schemas.microsoft.com/office/drawing/2014/main" val="3694244993"/>
                    </a:ext>
                  </a:extLst>
                </a:gridCol>
              </a:tblGrid>
              <a:tr h="228600">
                <a:tc>
                  <a:txBody>
                    <a:bodyPr/>
                    <a:lstStyle/>
                    <a:p>
                      <a:pPr algn="ctr" fontAlgn="ctr"/>
                      <a:r>
                        <a:rPr lang="en-US" sz="1200" b="1" i="0" u="none" strike="noStrike">
                          <a:solidFill>
                            <a:schemeClr val="bg1"/>
                          </a:solidFill>
                          <a:effectLst/>
                          <a:latin typeface="Gilroy" panose="00000500000000000000"/>
                        </a:rPr>
                        <a:t>Disposition Cap Rate</a:t>
                      </a:r>
                    </a:p>
                  </a:txBody>
                  <a:tcPr marL="45720" marR="4572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Gross IRR</a:t>
                      </a:r>
                    </a:p>
                    <a:p>
                      <a:pPr algn="ctr" fontAlgn="ctr"/>
                      <a:r>
                        <a:rPr lang="en-US" sz="1200" b="1" i="0" u="none" strike="noStrike">
                          <a:solidFill>
                            <a:schemeClr val="bg1"/>
                          </a:solidFill>
                          <a:effectLst/>
                          <a:latin typeface="Gilroy" panose="00000500000000000000"/>
                        </a:rPr>
                        <a:t>16.8%</a:t>
                      </a:r>
                    </a:p>
                  </a:txBody>
                  <a:tcPr marL="45720" marR="4572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200" b="1" i="0" u="none" strike="noStrike">
                          <a:solidFill>
                            <a:schemeClr val="bg1"/>
                          </a:solidFill>
                          <a:effectLst/>
                          <a:latin typeface="Gilroy" panose="00000500000000000000"/>
                        </a:rPr>
                        <a:t>Net IRR</a:t>
                      </a:r>
                    </a:p>
                    <a:p>
                      <a:pPr algn="ctr" fontAlgn="ctr"/>
                      <a:r>
                        <a:rPr lang="en-US" sz="1200" b="1" i="0" u="none" strike="noStrike">
                          <a:solidFill>
                            <a:schemeClr val="bg1"/>
                          </a:solidFill>
                          <a:effectLst/>
                          <a:latin typeface="Gilroy" panose="00000500000000000000"/>
                        </a:rPr>
                        <a:t>12.6%</a:t>
                      </a:r>
                    </a:p>
                  </a:txBody>
                  <a:tcPr marL="45720" marR="4572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2590876934"/>
                  </a:ext>
                </a:extLst>
              </a:tr>
              <a:tr h="228600">
                <a:tc>
                  <a:txBody>
                    <a:bodyPr/>
                    <a:lstStyle/>
                    <a:p>
                      <a:pPr algn="ctr" fontAlgn="ctr"/>
                      <a:r>
                        <a:rPr lang="en-US" sz="1200" b="0" i="0" u="none" strike="noStrike">
                          <a:solidFill>
                            <a:srgbClr val="000000"/>
                          </a:solidFill>
                          <a:effectLst/>
                          <a:latin typeface="Gilroy" panose="00000500000000000000"/>
                        </a:rPr>
                        <a:t>5.25%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panose="00000500000000000000"/>
                        </a:rPr>
                        <a:t>21.1%</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en-US" sz="1200" b="0" i="0" u="none" strike="noStrike">
                          <a:solidFill>
                            <a:srgbClr val="000000"/>
                          </a:solidFill>
                          <a:effectLst/>
                          <a:latin typeface="Gilroy" panose="00000500000000000000"/>
                        </a:rPr>
                        <a:t>16.5%</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1753636213"/>
                  </a:ext>
                </a:extLst>
              </a:tr>
              <a:tr h="228600">
                <a:tc>
                  <a:txBody>
                    <a:bodyPr/>
                    <a:lstStyle/>
                    <a:p>
                      <a:pPr algn="ctr" fontAlgn="ctr"/>
                      <a:r>
                        <a:rPr lang="en-US" sz="1200" b="0" i="0" u="none" strike="noStrike">
                          <a:solidFill>
                            <a:srgbClr val="000000"/>
                          </a:solidFill>
                          <a:effectLst/>
                          <a:latin typeface="Gilroy" panose="00000500000000000000"/>
                        </a:rPr>
                        <a:t>5.50%</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18.9%</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3D580"/>
                    </a:solidFill>
                  </a:tcPr>
                </a:tc>
                <a:tc>
                  <a:txBody>
                    <a:bodyPr/>
                    <a:lstStyle/>
                    <a:p>
                      <a:pPr algn="ctr" fontAlgn="ctr"/>
                      <a:r>
                        <a:rPr lang="en-US" sz="1200" b="0" i="0" u="none" strike="noStrike">
                          <a:solidFill>
                            <a:srgbClr val="000000"/>
                          </a:solidFill>
                          <a:effectLst/>
                          <a:latin typeface="Gilroy" panose="00000500000000000000"/>
                        </a:rPr>
                        <a:t>14.5%</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B3D580"/>
                    </a:solidFill>
                  </a:tcPr>
                </a:tc>
                <a:extLst>
                  <a:ext uri="{0D108BD9-81ED-4DB2-BD59-A6C34878D82A}">
                    <a16:rowId xmlns:a16="http://schemas.microsoft.com/office/drawing/2014/main" val="3017580249"/>
                  </a:ext>
                </a:extLst>
              </a:tr>
              <a:tr h="228600">
                <a:tc>
                  <a:txBody>
                    <a:bodyPr/>
                    <a:lstStyle/>
                    <a:p>
                      <a:pPr algn="ctr" fontAlgn="ctr"/>
                      <a:r>
                        <a:rPr lang="en-US" sz="1200" b="0" i="0" u="none" strike="noStrike">
                          <a:solidFill>
                            <a:srgbClr val="000000"/>
                          </a:solidFill>
                          <a:effectLst/>
                          <a:latin typeface="Gilroy" panose="00000500000000000000"/>
                        </a:rPr>
                        <a:t>5.75%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16.8%</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B84"/>
                    </a:solidFill>
                  </a:tcPr>
                </a:tc>
                <a:tc>
                  <a:txBody>
                    <a:bodyPr/>
                    <a:lstStyle/>
                    <a:p>
                      <a:pPr algn="ctr" fontAlgn="ctr"/>
                      <a:r>
                        <a:rPr lang="en-US" sz="1200" b="0" i="0" u="none" strike="noStrike">
                          <a:solidFill>
                            <a:srgbClr val="000000"/>
                          </a:solidFill>
                          <a:effectLst/>
                          <a:latin typeface="Gilroy" panose="00000500000000000000"/>
                        </a:rPr>
                        <a:t>12.6%</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EB84"/>
                    </a:solidFill>
                  </a:tcPr>
                </a:tc>
                <a:extLst>
                  <a:ext uri="{0D108BD9-81ED-4DB2-BD59-A6C34878D82A}">
                    <a16:rowId xmlns:a16="http://schemas.microsoft.com/office/drawing/2014/main" val="286650575"/>
                  </a:ext>
                </a:extLst>
              </a:tr>
              <a:tr h="228600">
                <a:tc>
                  <a:txBody>
                    <a:bodyPr/>
                    <a:lstStyle/>
                    <a:p>
                      <a:pPr algn="ctr" fontAlgn="ctr"/>
                      <a:r>
                        <a:rPr lang="en-US" sz="1200" b="0" i="0" u="none" strike="noStrike">
                          <a:solidFill>
                            <a:srgbClr val="000000"/>
                          </a:solidFill>
                          <a:effectLst/>
                          <a:latin typeface="Gilroy" panose="00000500000000000000"/>
                        </a:rPr>
                        <a:t>6.00%</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noFill/>
                  </a:tcPr>
                </a:tc>
                <a:tc>
                  <a:txBody>
                    <a:bodyPr/>
                    <a:lstStyle/>
                    <a:p>
                      <a:pPr algn="ctr" fontAlgn="ctr"/>
                      <a:r>
                        <a:rPr lang="en-US" sz="1200" b="0" i="0" u="none" strike="noStrike">
                          <a:solidFill>
                            <a:srgbClr val="000000"/>
                          </a:solidFill>
                          <a:effectLst/>
                          <a:latin typeface="Gilroy" panose="00000500000000000000"/>
                        </a:rPr>
                        <a:t>14.7%</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BA877"/>
                    </a:solidFill>
                  </a:tcPr>
                </a:tc>
                <a:tc>
                  <a:txBody>
                    <a:bodyPr/>
                    <a:lstStyle/>
                    <a:p>
                      <a:pPr algn="ctr" fontAlgn="ctr"/>
                      <a:r>
                        <a:rPr lang="en-US" sz="1200" b="0" i="0" u="none" strike="noStrike">
                          <a:solidFill>
                            <a:srgbClr val="000000"/>
                          </a:solidFill>
                          <a:effectLst/>
                          <a:latin typeface="Gilroy" panose="00000500000000000000"/>
                        </a:rPr>
                        <a:t>10.9%</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BA877"/>
                    </a:solidFill>
                  </a:tcPr>
                </a:tc>
                <a:extLst>
                  <a:ext uri="{0D108BD9-81ED-4DB2-BD59-A6C34878D82A}">
                    <a16:rowId xmlns:a16="http://schemas.microsoft.com/office/drawing/2014/main" val="3842473613"/>
                  </a:ext>
                </a:extLst>
              </a:tr>
              <a:tr h="228600">
                <a:tc>
                  <a:txBody>
                    <a:bodyPr/>
                    <a:lstStyle/>
                    <a:p>
                      <a:pPr algn="ctr" fontAlgn="ctr"/>
                      <a:r>
                        <a:rPr lang="en-US" sz="1200" b="0" i="0" u="none" strike="noStrike">
                          <a:solidFill>
                            <a:srgbClr val="000000"/>
                          </a:solidFill>
                          <a:effectLst/>
                          <a:latin typeface="Gilroy" panose="00000500000000000000"/>
                        </a:rPr>
                        <a:t>6.25%</a:t>
                      </a:r>
                    </a:p>
                  </a:txBody>
                  <a:tcPr marL="45720" marR="4572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Gilroy" panose="00000500000000000000"/>
                        </a:rPr>
                        <a:t>12.7%</a:t>
                      </a:r>
                    </a:p>
                  </a:txBody>
                  <a:tcPr marL="45720" marR="4572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US" sz="1200" b="0" i="0" u="none" strike="noStrike">
                          <a:solidFill>
                            <a:srgbClr val="000000"/>
                          </a:solidFill>
                          <a:effectLst/>
                          <a:latin typeface="Gilroy" panose="00000500000000000000"/>
                        </a:rPr>
                        <a:t>9.6%</a:t>
                      </a: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8696B"/>
                    </a:solidFill>
                  </a:tcPr>
                </a:tc>
                <a:extLst>
                  <a:ext uri="{0D108BD9-81ED-4DB2-BD59-A6C34878D82A}">
                    <a16:rowId xmlns:a16="http://schemas.microsoft.com/office/drawing/2014/main" val="197997140"/>
                  </a:ext>
                </a:extLst>
              </a:tr>
            </a:tbl>
          </a:graphicData>
        </a:graphic>
      </p:graphicFrame>
      <p:sp>
        <p:nvSpPr>
          <p:cNvPr id="3" name="TextBox 2">
            <a:extLst>
              <a:ext uri="{FF2B5EF4-FFF2-40B4-BE49-F238E27FC236}">
                <a16:creationId xmlns:a16="http://schemas.microsoft.com/office/drawing/2014/main" id="{573629B2-AF93-4A74-AA1B-0FD85E885CAD}"/>
              </a:ext>
            </a:extLst>
          </p:cNvPr>
          <p:cNvSpPr txBox="1"/>
          <p:nvPr/>
        </p:nvSpPr>
        <p:spPr>
          <a:xfrm>
            <a:off x="9465638" y="271654"/>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37213854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6ABA6-4E24-0C55-120F-73B994B3000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6C3668-076B-AC4C-C550-ECFC639B54F8}"/>
              </a:ext>
            </a:extLst>
          </p:cNvPr>
          <p:cNvSpPr>
            <a:spLocks noGrp="1"/>
          </p:cNvSpPr>
          <p:nvPr>
            <p:ph idx="1"/>
          </p:nvPr>
        </p:nvSpPr>
        <p:spPr/>
        <p:txBody>
          <a:bodyPr/>
          <a:lstStyle/>
          <a:p>
            <a:r>
              <a:rPr lang="en-US"/>
              <a:t>Refi Analysis</a:t>
            </a:r>
          </a:p>
        </p:txBody>
      </p:sp>
    </p:spTree>
    <p:extLst>
      <p:ext uri="{BB962C8B-B14F-4D97-AF65-F5344CB8AC3E}">
        <p14:creationId xmlns:p14="http://schemas.microsoft.com/office/powerpoint/2010/main" val="4122928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F43-5BB3-2162-0FC1-9B3B8A37C108}"/>
              </a:ext>
            </a:extLst>
          </p:cNvPr>
          <p:cNvSpPr>
            <a:spLocks noGrp="1"/>
          </p:cNvSpPr>
          <p:nvPr>
            <p:ph type="title"/>
          </p:nvPr>
        </p:nvSpPr>
        <p:spPr/>
        <p:txBody>
          <a:bodyPr>
            <a:normAutofit/>
          </a:bodyPr>
          <a:lstStyle/>
          <a:p>
            <a:r>
              <a:rPr lang="en-US"/>
              <a:t>Fund III Refi Pool </a:t>
            </a:r>
            <a:r>
              <a:rPr lang="en-US" b="0"/>
              <a:t>| Portfolio ID</a:t>
            </a:r>
          </a:p>
        </p:txBody>
      </p:sp>
      <p:graphicFrame>
        <p:nvGraphicFramePr>
          <p:cNvPr id="19" name="Table 18">
            <a:extLst>
              <a:ext uri="{FF2B5EF4-FFF2-40B4-BE49-F238E27FC236}">
                <a16:creationId xmlns:a16="http://schemas.microsoft.com/office/drawing/2014/main" id="{49540E8A-165F-A27F-250F-D46AF55EE765}"/>
              </a:ext>
            </a:extLst>
          </p:cNvPr>
          <p:cNvGraphicFramePr>
            <a:graphicFrameLocks noGrp="1"/>
          </p:cNvGraphicFramePr>
          <p:nvPr/>
        </p:nvGraphicFramePr>
        <p:xfrm>
          <a:off x="762555" y="1194638"/>
          <a:ext cx="2926080" cy="5055441"/>
        </p:xfrm>
        <a:graphic>
          <a:graphicData uri="http://schemas.openxmlformats.org/drawingml/2006/table">
            <a:tbl>
              <a:tblPr/>
              <a:tblGrid>
                <a:gridCol w="1828800">
                  <a:extLst>
                    <a:ext uri="{9D8B030D-6E8A-4147-A177-3AD203B41FA5}">
                      <a16:colId xmlns:a16="http://schemas.microsoft.com/office/drawing/2014/main" val="74985616"/>
                    </a:ext>
                  </a:extLst>
                </a:gridCol>
                <a:gridCol w="1097280">
                  <a:extLst>
                    <a:ext uri="{9D8B030D-6E8A-4147-A177-3AD203B41FA5}">
                      <a16:colId xmlns:a16="http://schemas.microsoft.com/office/drawing/2014/main" val="3046268786"/>
                    </a:ext>
                  </a:extLst>
                </a:gridCol>
              </a:tblGrid>
              <a:tr h="468096">
                <a:tc gridSpan="2">
                  <a:txBody>
                    <a:bodyPr/>
                    <a:lstStyle/>
                    <a:p>
                      <a:pPr algn="ctr" fontAlgn="ctr"/>
                      <a:r>
                        <a:rPr lang="en-US" sz="1600" b="1" i="0" u="none" strike="noStrike">
                          <a:solidFill>
                            <a:srgbClr val="FFFFFF"/>
                          </a:solidFill>
                          <a:effectLst/>
                          <a:latin typeface="Gilroy" panose="00000500000000000000"/>
                        </a:rPr>
                        <a:t>Performance Metrics </a:t>
                      </a:r>
                    </a:p>
                  </a:txBody>
                  <a:tcPr marL="7620" marR="7620" marT="7620" marB="0" anchor="ctr">
                    <a:lnL>
                      <a:noFill/>
                    </a:lnL>
                    <a:lnR>
                      <a:noFill/>
                    </a:lnR>
                    <a:lnT>
                      <a:noFill/>
                    </a:lnT>
                    <a:lnB>
                      <a:noFill/>
                    </a:lnB>
                    <a:solidFill>
                      <a:srgbClr val="33404F"/>
                    </a:solidFill>
                  </a:tcPr>
                </a:tc>
                <a:tc hMerge="1">
                  <a:txBody>
                    <a:bodyPr/>
                    <a:lstStyle/>
                    <a:p>
                      <a:endParaRPr lang="en-US"/>
                    </a:p>
                  </a:txBody>
                  <a:tcPr/>
                </a:tc>
                <a:extLst>
                  <a:ext uri="{0D108BD9-81ED-4DB2-BD59-A6C34878D82A}">
                    <a16:rowId xmlns:a16="http://schemas.microsoft.com/office/drawing/2014/main" val="199123491"/>
                  </a:ext>
                </a:extLst>
              </a:tr>
              <a:tr h="655335">
                <a:tc>
                  <a:txBody>
                    <a:bodyPr/>
                    <a:lstStyle/>
                    <a:p>
                      <a:pPr algn="ctr" fontAlgn="ctr"/>
                      <a:r>
                        <a:rPr lang="en-US" sz="1600" b="0" i="0" u="none" strike="noStrike">
                          <a:solidFill>
                            <a:srgbClr val="3A3838"/>
                          </a:solidFill>
                          <a:effectLst/>
                          <a:latin typeface="Gilroy" panose="00000500000000000000"/>
                        </a:rPr>
                        <a:t>Properties / Tenants</a:t>
                      </a: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47 / 108</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1713883005"/>
                  </a:ext>
                </a:extLst>
              </a:tr>
              <a:tr h="655335">
                <a:tc>
                  <a:txBody>
                    <a:bodyPr/>
                    <a:lstStyle/>
                    <a:p>
                      <a:pPr algn="ctr" fontAlgn="ctr"/>
                      <a:r>
                        <a:rPr lang="en-US" sz="1600" b="0" i="0" u="none" strike="noStrike">
                          <a:solidFill>
                            <a:srgbClr val="3A3838"/>
                          </a:solidFill>
                          <a:effectLst/>
                          <a:latin typeface="Gilroy" panose="00000500000000000000"/>
                        </a:rPr>
                        <a:t>Total Size (SF)</a:t>
                      </a: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3.93M</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2538840572"/>
                  </a:ext>
                </a:extLst>
              </a:tr>
              <a:tr h="655335">
                <a:tc>
                  <a:txBody>
                    <a:bodyPr/>
                    <a:lstStyle/>
                    <a:p>
                      <a:pPr algn="ctr" fontAlgn="ctr"/>
                      <a:r>
                        <a:rPr lang="en-US" sz="1600" b="0" i="0" u="none" strike="noStrike">
                          <a:solidFill>
                            <a:srgbClr val="3A3838"/>
                          </a:solidFill>
                          <a:effectLst/>
                          <a:latin typeface="Gilroy" panose="00000500000000000000"/>
                        </a:rPr>
                        <a:t>Total Purchase Price</a:t>
                      </a:r>
                      <a:r>
                        <a:rPr lang="en-US" sz="1600" b="0" i="0" u="none" strike="noStrike" baseline="30000">
                          <a:solidFill>
                            <a:srgbClr val="3A3838"/>
                          </a:solidFill>
                          <a:effectLst/>
                          <a:latin typeface="Gilroy" panose="00000500000000000000"/>
                        </a:rPr>
                        <a:t>1</a:t>
                      </a:r>
                      <a:endParaRPr lang="en-US" sz="1600" b="0" i="0" u="none" strike="noStrike">
                        <a:solidFill>
                          <a:srgbClr val="3A3838"/>
                        </a:solidFill>
                        <a:effectLst/>
                        <a:latin typeface="Gilroy" panose="00000500000000000000"/>
                      </a:endParaRP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$458.3M</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1992344329"/>
                  </a:ext>
                </a:extLst>
              </a:tr>
              <a:tr h="655335">
                <a:tc>
                  <a:txBody>
                    <a:bodyPr/>
                    <a:lstStyle/>
                    <a:p>
                      <a:pPr algn="ctr" fontAlgn="ctr"/>
                      <a:r>
                        <a:rPr lang="en-US" sz="1600" b="0" i="0" u="none" strike="noStrike">
                          <a:solidFill>
                            <a:srgbClr val="3A3838"/>
                          </a:solidFill>
                          <a:effectLst/>
                          <a:latin typeface="Gilroy" panose="00000500000000000000"/>
                        </a:rPr>
                        <a:t>Average Price PSF</a:t>
                      </a: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$116.6</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3988361366"/>
                  </a:ext>
                </a:extLst>
              </a:tr>
              <a:tr h="655335">
                <a:tc>
                  <a:txBody>
                    <a:bodyPr/>
                    <a:lstStyle/>
                    <a:p>
                      <a:pPr algn="ctr" fontAlgn="ctr"/>
                      <a:r>
                        <a:rPr lang="en-US" sz="1600" b="0" i="0" u="none" strike="noStrike">
                          <a:solidFill>
                            <a:srgbClr val="3A3838"/>
                          </a:solidFill>
                          <a:effectLst/>
                          <a:latin typeface="Gilroy" panose="00000500000000000000"/>
                        </a:rPr>
                        <a:t>Fair Market Value</a:t>
                      </a:r>
                      <a:r>
                        <a:rPr lang="en-US" sz="1600" b="0" i="0" u="none" strike="noStrike" baseline="30000">
                          <a:solidFill>
                            <a:srgbClr val="3A3838"/>
                          </a:solidFill>
                          <a:effectLst/>
                          <a:latin typeface="Gilroy" panose="00000500000000000000"/>
                        </a:rPr>
                        <a:t>2</a:t>
                      </a:r>
                      <a:endParaRPr lang="en-US" sz="1600" b="0" i="0" u="none" strike="noStrike">
                        <a:solidFill>
                          <a:srgbClr val="3A3838"/>
                        </a:solidFill>
                        <a:effectLst/>
                        <a:latin typeface="Gilroy" panose="00000500000000000000"/>
                      </a:endParaRP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$506.1M</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967895330"/>
                  </a:ext>
                </a:extLst>
              </a:tr>
              <a:tr h="655335">
                <a:tc>
                  <a:txBody>
                    <a:bodyPr/>
                    <a:lstStyle/>
                    <a:p>
                      <a:pPr algn="ctr" fontAlgn="ctr"/>
                      <a:r>
                        <a:rPr lang="en-US" sz="1600" b="0" i="0" u="none" strike="noStrike">
                          <a:solidFill>
                            <a:srgbClr val="3A3838"/>
                          </a:solidFill>
                          <a:effectLst/>
                          <a:latin typeface="Gilroy" panose="00000500000000000000"/>
                        </a:rPr>
                        <a:t>Total Occupancy</a:t>
                      </a: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panose="00000500000000000000"/>
                        </a:rPr>
                        <a:t>96.5%</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3395886578"/>
                  </a:ext>
                </a:extLst>
              </a:tr>
              <a:tr h="655335">
                <a:tc>
                  <a:txBody>
                    <a:bodyPr/>
                    <a:lstStyle/>
                    <a:p>
                      <a:pPr algn="ctr" fontAlgn="ctr"/>
                      <a:r>
                        <a:rPr lang="en-US" sz="1600" b="0" i="0" u="none" strike="noStrike">
                          <a:solidFill>
                            <a:srgbClr val="3A3838"/>
                          </a:solidFill>
                          <a:effectLst/>
                          <a:latin typeface="Gilroy" panose="00000500000000000000"/>
                        </a:rPr>
                        <a:t>WALT</a:t>
                      </a:r>
                      <a:r>
                        <a:rPr lang="en-US" sz="1600" b="0" i="0" u="none" strike="noStrike" baseline="30000">
                          <a:solidFill>
                            <a:srgbClr val="3A3838"/>
                          </a:solidFill>
                          <a:effectLst/>
                          <a:latin typeface="Gilroy" panose="00000500000000000000"/>
                        </a:rPr>
                        <a:t>3</a:t>
                      </a:r>
                      <a:endParaRPr lang="en-US" sz="1600" b="0" i="0" u="none" strike="noStrike">
                        <a:solidFill>
                          <a:srgbClr val="3A3838"/>
                        </a:solidFill>
                        <a:effectLst/>
                        <a:latin typeface="Gilroy" panose="00000500000000000000"/>
                      </a:endParaRPr>
                    </a:p>
                  </a:txBody>
                  <a:tcPr marL="7620" marR="7620" marT="7620" marB="0" anchor="ctr">
                    <a:lnL>
                      <a:noFill/>
                    </a:lnL>
                    <a:lnR>
                      <a:noFill/>
                    </a:lnR>
                    <a:lnT>
                      <a:noFill/>
                    </a:lnT>
                    <a:lnB>
                      <a:noFill/>
                    </a:lnB>
                    <a:solidFill>
                      <a:srgbClr val="F2F2F2"/>
                    </a:solidFill>
                  </a:tcPr>
                </a:tc>
                <a:tc>
                  <a:txBody>
                    <a:bodyPr/>
                    <a:lstStyle/>
                    <a:p>
                      <a:pPr algn="ctr" fontAlgn="ctr"/>
                      <a:r>
                        <a:rPr lang="en-US" sz="1600" b="1" i="0" u="none" strike="noStrike">
                          <a:solidFill>
                            <a:srgbClr val="000000"/>
                          </a:solidFill>
                          <a:effectLst/>
                          <a:latin typeface="Gilroy"/>
                        </a:rPr>
                        <a:t>3.3</a:t>
                      </a:r>
                    </a:p>
                  </a:txBody>
                  <a:tcPr marL="7620" marR="7620" marT="7620" marB="0" anchor="ctr">
                    <a:lnL>
                      <a:noFill/>
                    </a:lnL>
                    <a:lnR>
                      <a:noFill/>
                    </a:lnR>
                    <a:lnT>
                      <a:noFill/>
                    </a:lnT>
                    <a:lnB>
                      <a:noFill/>
                    </a:lnB>
                    <a:solidFill>
                      <a:srgbClr val="FFC000"/>
                    </a:solidFill>
                  </a:tcPr>
                </a:tc>
                <a:extLst>
                  <a:ext uri="{0D108BD9-81ED-4DB2-BD59-A6C34878D82A}">
                    <a16:rowId xmlns:a16="http://schemas.microsoft.com/office/drawing/2014/main" val="372568828"/>
                  </a:ext>
                </a:extLst>
              </a:tr>
            </a:tbl>
          </a:graphicData>
        </a:graphic>
      </p:graphicFrame>
      <p:sp>
        <p:nvSpPr>
          <p:cNvPr id="5" name="Rectangle 4">
            <a:extLst>
              <a:ext uri="{FF2B5EF4-FFF2-40B4-BE49-F238E27FC236}">
                <a16:creationId xmlns:a16="http://schemas.microsoft.com/office/drawing/2014/main" id="{10378EEA-1507-E54A-942A-C0A7643FDF04}"/>
              </a:ext>
            </a:extLst>
          </p:cNvPr>
          <p:cNvSpPr/>
          <p:nvPr/>
        </p:nvSpPr>
        <p:spPr>
          <a:xfrm>
            <a:off x="4670056" y="3620587"/>
            <a:ext cx="6759389" cy="365760"/>
          </a:xfrm>
          <a:prstGeom prst="rect">
            <a:avLst/>
          </a:prstGeom>
          <a:solidFill>
            <a:srgbClr val="3340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rPr>
              <a:t>Key Takeaways</a:t>
            </a:r>
          </a:p>
        </p:txBody>
      </p:sp>
      <p:sp>
        <p:nvSpPr>
          <p:cNvPr id="6" name="Rectangle 5">
            <a:extLst>
              <a:ext uri="{FF2B5EF4-FFF2-40B4-BE49-F238E27FC236}">
                <a16:creationId xmlns:a16="http://schemas.microsoft.com/office/drawing/2014/main" id="{CD5E6BE9-E615-5D5B-1CB0-240ED4994636}"/>
              </a:ext>
            </a:extLst>
          </p:cNvPr>
          <p:cNvSpPr/>
          <p:nvPr/>
        </p:nvSpPr>
        <p:spPr>
          <a:xfrm>
            <a:off x="4670057" y="3985567"/>
            <a:ext cx="6759388" cy="2264512"/>
          </a:xfrm>
          <a:prstGeom prst="rect">
            <a:avLst/>
          </a:prstGeom>
          <a:solidFill>
            <a:schemeClr val="accent3">
              <a:lumMod val="20000"/>
              <a:lumOff val="80000"/>
            </a:schemeClr>
          </a:solidFill>
          <a:ln w="25400" cap="flat" cmpd="sng" algn="ctr">
            <a:noFill/>
            <a:prstDash val="solid"/>
          </a:ln>
          <a:effectLst/>
        </p:spPr>
        <p:txBody>
          <a:bodyPr wrap="square" lIns="91440" tIns="45720" rIns="91440" bIns="45720" numCol="1" rtlCol="0" anchor="ctr">
            <a:noAutofit/>
          </a:bodyPr>
          <a:lstStyle/>
          <a:p>
            <a:pPr marL="173355" marR="0" lvl="0" indent="-173355" defTabSz="914400" eaLnBrk="1" fontAlgn="auto" latinLnBrk="0" hangingPunct="1">
              <a:lnSpc>
                <a:spcPct val="100000"/>
              </a:lnSpc>
              <a:spcBef>
                <a:spcPts val="600"/>
              </a:spcBef>
              <a:buClrTx/>
              <a:buSzTx/>
              <a:buFont typeface="Arial" panose="020B0604020202020204" pitchFamily="34" charset="0"/>
              <a:buChar char="•"/>
              <a:tabLst/>
              <a:defRPr/>
            </a:pPr>
            <a:r>
              <a:rPr lang="en-US" sz="1400" kern="0">
                <a:solidFill>
                  <a:prstClr val="black"/>
                </a:solidFill>
                <a:latin typeface="Gilroy" panose="00000500000000000000"/>
              </a:rPr>
              <a:t>This pool of 47 assets provides </a:t>
            </a:r>
            <a:r>
              <a:rPr lang="en-US" sz="1400" b="1" kern="0">
                <a:solidFill>
                  <a:prstClr val="black"/>
                </a:solidFill>
                <a:latin typeface="Gilroy" panose="00000500000000000000"/>
              </a:rPr>
              <a:t>strong, consistent performance, with cap rates in the 6.2-7.3% range </a:t>
            </a:r>
            <a:r>
              <a:rPr lang="en-US" sz="1400" kern="0">
                <a:solidFill>
                  <a:prstClr val="black"/>
                </a:solidFill>
                <a:latin typeface="Gilroy" panose="00000500000000000000"/>
              </a:rPr>
              <a:t>for each of the next 4 years</a:t>
            </a:r>
          </a:p>
          <a:p>
            <a:pPr marR="0" lvl="0" defTabSz="914400" eaLnBrk="1" fontAlgn="auto" latinLnBrk="0" hangingPunct="1">
              <a:lnSpc>
                <a:spcPct val="100000"/>
              </a:lnSpc>
              <a:spcBef>
                <a:spcPts val="600"/>
              </a:spcBef>
              <a:buClrTx/>
              <a:buSzTx/>
              <a:tabLst/>
              <a:defRPr/>
            </a:pPr>
            <a:endParaRPr lang="en-US" sz="800" b="1" kern="0">
              <a:solidFill>
                <a:prstClr val="black"/>
              </a:solidFill>
              <a:latin typeface="Gilroy" panose="00000500000000000000"/>
            </a:endParaRPr>
          </a:p>
          <a:p>
            <a:pPr marL="173355" marR="0" lvl="0" indent="-173355" defTabSz="914400" eaLnBrk="1" fontAlgn="auto" latinLnBrk="0" hangingPunct="1">
              <a:lnSpc>
                <a:spcPct val="100000"/>
              </a:lnSpc>
              <a:spcBef>
                <a:spcPts val="600"/>
              </a:spcBef>
              <a:buClrTx/>
              <a:buSzTx/>
              <a:buFont typeface="Arial" panose="020B0604020202020204" pitchFamily="34" charset="0"/>
              <a:buChar char="•"/>
              <a:tabLst/>
              <a:defRPr/>
            </a:pPr>
            <a:r>
              <a:rPr lang="en-US" sz="1400" b="1" kern="0">
                <a:solidFill>
                  <a:prstClr val="black"/>
                </a:solidFill>
                <a:latin typeface="Gilroy" panose="00000500000000000000"/>
              </a:rPr>
              <a:t>97% occupancy</a:t>
            </a:r>
            <a:r>
              <a:rPr lang="en-US" sz="1400" kern="0">
                <a:solidFill>
                  <a:prstClr val="black"/>
                </a:solidFill>
                <a:latin typeface="Gilroy" panose="00000500000000000000"/>
              </a:rPr>
              <a:t>, with most rent unlocking 2028 and onwards, reflecting the relatively longer WALT of the portfolio</a:t>
            </a:r>
          </a:p>
          <a:p>
            <a:pPr marR="0" lvl="0" defTabSz="914400" eaLnBrk="1" fontAlgn="auto" latinLnBrk="0" hangingPunct="1">
              <a:lnSpc>
                <a:spcPct val="100000"/>
              </a:lnSpc>
              <a:spcBef>
                <a:spcPts val="600"/>
              </a:spcBef>
              <a:buClrTx/>
              <a:buSzTx/>
              <a:tabLst/>
              <a:defRPr/>
            </a:pPr>
            <a:endParaRPr lang="en-US" sz="800" kern="0">
              <a:solidFill>
                <a:prstClr val="black"/>
              </a:solidFill>
              <a:highlight>
                <a:srgbClr val="FFFF00"/>
              </a:highlight>
              <a:latin typeface="Gilroy" panose="00000500000000000000"/>
            </a:endParaRPr>
          </a:p>
          <a:p>
            <a:pPr marL="173355" indent="-173355" defTabSz="914400">
              <a:spcBef>
                <a:spcPts val="600"/>
              </a:spcBef>
              <a:buFont typeface="Arial" panose="020B0604020202020204" pitchFamily="34" charset="0"/>
              <a:buChar char="•"/>
              <a:defRPr/>
            </a:pPr>
            <a:r>
              <a:rPr lang="en-US" sz="1400" b="1" kern="0">
                <a:solidFill>
                  <a:prstClr val="black"/>
                </a:solidFill>
                <a:latin typeface="Gilroy" panose="00000500000000000000"/>
              </a:rPr>
              <a:t>Long WALTs </a:t>
            </a:r>
            <a:r>
              <a:rPr lang="en-US" sz="1400" kern="0">
                <a:solidFill>
                  <a:prstClr val="black"/>
                </a:solidFill>
                <a:latin typeface="Gilroy" panose="00000500000000000000"/>
              </a:rPr>
              <a:t>targeted as to more efficiently retrieve the benefits to debt availability in the credit facility, as the CMBS will be sized without the benefit of future increasing rents</a:t>
            </a:r>
            <a:endParaRPr lang="en-US" sz="1400" b="1" kern="0">
              <a:solidFill>
                <a:prstClr val="black"/>
              </a:solidFill>
              <a:latin typeface="Gilroy" panose="00000500000000000000"/>
            </a:endParaRPr>
          </a:p>
        </p:txBody>
      </p:sp>
      <p:sp>
        <p:nvSpPr>
          <p:cNvPr id="4" name="TextBox 3">
            <a:extLst>
              <a:ext uri="{FF2B5EF4-FFF2-40B4-BE49-F238E27FC236}">
                <a16:creationId xmlns:a16="http://schemas.microsoft.com/office/drawing/2014/main" id="{CDA5BBB3-2522-3350-EAF5-8B758B728838}"/>
              </a:ext>
            </a:extLst>
          </p:cNvPr>
          <p:cNvSpPr txBox="1"/>
          <p:nvPr/>
        </p:nvSpPr>
        <p:spPr>
          <a:xfrm>
            <a:off x="762555" y="6276972"/>
            <a:ext cx="10666890" cy="600164"/>
          </a:xfrm>
          <a:prstGeom prst="rect">
            <a:avLst/>
          </a:prstGeom>
          <a:noFill/>
        </p:spPr>
        <p:txBody>
          <a:bodyPr wrap="square" lIns="91440" tIns="45720" rIns="91440" bIns="45720" rtlCol="0" anchor="t">
            <a:spAutoFit/>
          </a:bodyPr>
          <a:lstStyle/>
          <a:p>
            <a:pPr marL="228600" indent="-228600">
              <a:buFont typeface="+mj-lt"/>
              <a:buAutoNum type="arabicPeriod"/>
            </a:pPr>
            <a:r>
              <a:rPr lang="en-US" sz="1100" i="1">
                <a:latin typeface="Gilroy" panose="00000500000000000000"/>
              </a:rPr>
              <a:t>The Total Cost of this pool is $471.1M as of the end of Q4 2024 (including purchase price &amp; acquisition costs of pipeline assets)</a:t>
            </a:r>
          </a:p>
          <a:p>
            <a:pPr marL="228600" indent="-228600">
              <a:buFont typeface="+mj-lt"/>
              <a:buAutoNum type="arabicPeriod"/>
            </a:pPr>
            <a:r>
              <a:rPr lang="en-US" sz="1100" i="1">
                <a:latin typeface="Gilroy" panose="00000500000000000000"/>
              </a:rPr>
              <a:t>Adjusting for the projected boost to FMV from appraisals for properties in the pool, the FMV of the pool is projected to increase to </a:t>
            </a:r>
            <a:r>
              <a:rPr lang="en-US" sz="1100" b="1" i="1">
                <a:latin typeface="Gilroy" panose="00000500000000000000"/>
              </a:rPr>
              <a:t>$550.7M</a:t>
            </a:r>
            <a:r>
              <a:rPr lang="en-US" sz="1100" i="1">
                <a:latin typeface="Gilroy" panose="00000500000000000000"/>
              </a:rPr>
              <a:t> </a:t>
            </a:r>
          </a:p>
          <a:p>
            <a:pPr marL="228600" indent="-228600">
              <a:buFont typeface="+mj-lt"/>
              <a:buAutoNum type="arabicPeriod"/>
            </a:pPr>
            <a:r>
              <a:rPr lang="en-US" sz="1100" i="1">
                <a:latin typeface="Gilroy" panose="00000500000000000000"/>
              </a:rPr>
              <a:t>As of 12/31/2024</a:t>
            </a:r>
          </a:p>
        </p:txBody>
      </p:sp>
      <p:graphicFrame>
        <p:nvGraphicFramePr>
          <p:cNvPr id="9" name="Chart 8">
            <a:extLst>
              <a:ext uri="{FF2B5EF4-FFF2-40B4-BE49-F238E27FC236}">
                <a16:creationId xmlns:a16="http://schemas.microsoft.com/office/drawing/2014/main" id="{B3A59117-16CE-4A5C-9B86-4819B1D107CE}"/>
              </a:ext>
            </a:extLst>
          </p:cNvPr>
          <p:cNvGraphicFramePr>
            <a:graphicFrameLocks/>
          </p:cNvGraphicFramePr>
          <p:nvPr/>
        </p:nvGraphicFramePr>
        <p:xfrm>
          <a:off x="4721491" y="1210539"/>
          <a:ext cx="6654546" cy="23831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72689415"/>
      </p:ext>
    </p:extLst>
  </p:cSld>
  <p:clrMapOvr>
    <a:masterClrMapping/>
  </p:clrMapOvr>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F43-5BB3-2162-0FC1-9B3B8A37C108}"/>
              </a:ext>
            </a:extLst>
          </p:cNvPr>
          <p:cNvSpPr>
            <a:spLocks noGrp="1"/>
          </p:cNvSpPr>
          <p:nvPr>
            <p:ph type="title"/>
          </p:nvPr>
        </p:nvSpPr>
        <p:spPr/>
        <p:txBody>
          <a:bodyPr>
            <a:normAutofit/>
          </a:bodyPr>
          <a:lstStyle/>
          <a:p>
            <a:r>
              <a:rPr lang="en-US"/>
              <a:t>Fund III Refi Pool </a:t>
            </a:r>
            <a:r>
              <a:rPr lang="en-US" b="0"/>
              <a:t>| Breakdown by Market</a:t>
            </a:r>
          </a:p>
        </p:txBody>
      </p:sp>
      <p:sp>
        <p:nvSpPr>
          <p:cNvPr id="13" name="Rectangle 12">
            <a:extLst>
              <a:ext uri="{FF2B5EF4-FFF2-40B4-BE49-F238E27FC236}">
                <a16:creationId xmlns:a16="http://schemas.microsoft.com/office/drawing/2014/main" id="{06B06BF8-4BF7-C706-1853-1142601A66FE}"/>
              </a:ext>
            </a:extLst>
          </p:cNvPr>
          <p:cNvSpPr/>
          <p:nvPr/>
        </p:nvSpPr>
        <p:spPr>
          <a:xfrm>
            <a:off x="838200" y="1171733"/>
            <a:ext cx="1765494" cy="731520"/>
          </a:xfrm>
          <a:prstGeom prst="rect">
            <a:avLst/>
          </a:prstGeom>
          <a:solidFill>
            <a:srgbClr val="33404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cs typeface="Arial" panose="020B0604020202020204" pitchFamily="34" charset="0"/>
              </a:rPr>
              <a:t>Key Takeaways</a:t>
            </a:r>
          </a:p>
        </p:txBody>
      </p:sp>
      <p:grpSp>
        <p:nvGrpSpPr>
          <p:cNvPr id="14" name="Group 13">
            <a:extLst>
              <a:ext uri="{FF2B5EF4-FFF2-40B4-BE49-F238E27FC236}">
                <a16:creationId xmlns:a16="http://schemas.microsoft.com/office/drawing/2014/main" id="{EEDCB832-544B-0057-5A30-467C4B738D67}"/>
              </a:ext>
            </a:extLst>
          </p:cNvPr>
          <p:cNvGrpSpPr/>
          <p:nvPr/>
        </p:nvGrpSpPr>
        <p:grpSpPr>
          <a:xfrm>
            <a:off x="2679339" y="1303728"/>
            <a:ext cx="457200" cy="457200"/>
            <a:chOff x="9083708" y="2404703"/>
            <a:chExt cx="615673" cy="594359"/>
          </a:xfrm>
        </p:grpSpPr>
        <p:sp>
          <p:nvSpPr>
            <p:cNvPr id="18" name="Oval 17">
              <a:extLst>
                <a:ext uri="{FF2B5EF4-FFF2-40B4-BE49-F238E27FC236}">
                  <a16:creationId xmlns:a16="http://schemas.microsoft.com/office/drawing/2014/main" id="{EA48D352-0C49-DBDE-7623-4484F66E945A}"/>
                </a:ext>
              </a:extLst>
            </p:cNvPr>
            <p:cNvSpPr/>
            <p:nvPr/>
          </p:nvSpPr>
          <p:spPr>
            <a:xfrm>
              <a:off x="9083708" y="2404703"/>
              <a:ext cx="615673" cy="594359"/>
            </a:xfrm>
            <a:prstGeom prst="ellipse">
              <a:avLst/>
            </a:prstGeom>
            <a:solidFill>
              <a:srgbClr val="44546A">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roy" panose="00000500000000000000"/>
              </a:endParaRPr>
            </a:p>
          </p:txBody>
        </p:sp>
        <p:sp>
          <p:nvSpPr>
            <p:cNvPr id="20" name="Arrow: Chevron 19">
              <a:extLst>
                <a:ext uri="{FF2B5EF4-FFF2-40B4-BE49-F238E27FC236}">
                  <a16:creationId xmlns:a16="http://schemas.microsoft.com/office/drawing/2014/main" id="{F9B2A59A-3D8E-16CA-7ABD-EBA9A049CDCD}"/>
                </a:ext>
              </a:extLst>
            </p:cNvPr>
            <p:cNvSpPr/>
            <p:nvPr/>
          </p:nvSpPr>
          <p:spPr>
            <a:xfrm>
              <a:off x="9177306" y="2512290"/>
              <a:ext cx="274319" cy="365760"/>
            </a:xfrm>
            <a:prstGeom prst="chevron">
              <a:avLst/>
            </a:prstGeom>
            <a:solidFill>
              <a:srgbClr val="44546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sp>
          <p:nvSpPr>
            <p:cNvPr id="21" name="Arrow: Chevron 20">
              <a:extLst>
                <a:ext uri="{FF2B5EF4-FFF2-40B4-BE49-F238E27FC236}">
                  <a16:creationId xmlns:a16="http://schemas.microsoft.com/office/drawing/2014/main" id="{296EC6F8-495F-4EDD-433C-153B5E96FD23}"/>
                </a:ext>
              </a:extLst>
            </p:cNvPr>
            <p:cNvSpPr/>
            <p:nvPr/>
          </p:nvSpPr>
          <p:spPr>
            <a:xfrm>
              <a:off x="9363637" y="2512290"/>
              <a:ext cx="274319" cy="365760"/>
            </a:xfrm>
            <a:prstGeom prst="chevron">
              <a:avLst/>
            </a:prstGeom>
            <a:solidFill>
              <a:srgbClr val="1C6C99"/>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roy" panose="00000500000000000000"/>
              </a:endParaRPr>
            </a:p>
          </p:txBody>
        </p:sp>
      </p:grpSp>
      <p:sp>
        <p:nvSpPr>
          <p:cNvPr id="17" name="Rectangle 16">
            <a:extLst>
              <a:ext uri="{FF2B5EF4-FFF2-40B4-BE49-F238E27FC236}">
                <a16:creationId xmlns:a16="http://schemas.microsoft.com/office/drawing/2014/main" id="{318DFA42-61C2-B68B-4AE5-E27BCCEC208B}"/>
              </a:ext>
            </a:extLst>
          </p:cNvPr>
          <p:cNvSpPr/>
          <p:nvPr/>
        </p:nvSpPr>
        <p:spPr>
          <a:xfrm>
            <a:off x="3219899" y="1166568"/>
            <a:ext cx="8229600" cy="731520"/>
          </a:xfrm>
          <a:prstGeom prst="rect">
            <a:avLst/>
          </a:prstGeom>
          <a:solidFill>
            <a:schemeClr val="accent3">
              <a:lumMod val="20000"/>
              <a:lumOff val="80000"/>
            </a:schemeClr>
          </a:solidFill>
          <a:ln w="25400" cap="flat" cmpd="sng" algn="ctr">
            <a:noFill/>
            <a:prstDash val="solid"/>
          </a:ln>
          <a:effectLst/>
        </p:spPr>
        <p:txBody>
          <a:bodyPr lIns="91440" tIns="45720" rIns="91440" bIns="45720" rtlCol="0" anchor="ctr"/>
          <a:lstStyle/>
          <a:p>
            <a:pPr marL="171450" marR="0" lvl="0" indent="-171450" defTabSz="4572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i="0" u="none" strike="noStrike" kern="0" cap="none" spc="0" normalizeH="0" baseline="0" noProof="0">
                <a:ln>
                  <a:noFill/>
                </a:ln>
                <a:solidFill>
                  <a:prstClr val="black"/>
                </a:solidFill>
                <a:effectLst/>
                <a:uLnTx/>
                <a:uFillTx/>
                <a:latin typeface="Gilroy" panose="00000500000000000000"/>
                <a:cs typeface="Arial"/>
              </a:rPr>
              <a:t>The portfolio is </a:t>
            </a:r>
            <a:r>
              <a:rPr kumimoji="0" lang="en-US" sz="1400" b="1" i="0" u="none" strike="noStrike" kern="0" cap="none" spc="0" normalizeH="0" baseline="0" noProof="0">
                <a:ln>
                  <a:noFill/>
                </a:ln>
                <a:solidFill>
                  <a:prstClr val="black"/>
                </a:solidFill>
                <a:effectLst/>
                <a:uLnTx/>
                <a:uFillTx/>
                <a:latin typeface="Gilroy" panose="00000500000000000000"/>
                <a:cs typeface="Arial"/>
              </a:rPr>
              <a:t>well diversified geographically, </a:t>
            </a:r>
            <a:r>
              <a:rPr kumimoji="0" lang="en-US" sz="1400" i="0" u="none" strike="noStrike" kern="0" cap="none" spc="0" normalizeH="0" baseline="0" noProof="0">
                <a:ln>
                  <a:noFill/>
                </a:ln>
                <a:solidFill>
                  <a:prstClr val="black"/>
                </a:solidFill>
                <a:effectLst/>
                <a:uLnTx/>
                <a:uFillTx/>
                <a:latin typeface="Gilroy" panose="00000500000000000000"/>
                <a:cs typeface="Arial"/>
              </a:rPr>
              <a:t>with the highest concentrations in Atlanta, Northern NJ/NY, and Los Angeles</a:t>
            </a:r>
          </a:p>
          <a:p>
            <a:pPr marL="171450" marR="0" lvl="0" indent="-171450" defTabSz="4572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400" kern="0">
                <a:solidFill>
                  <a:prstClr val="black"/>
                </a:solidFill>
                <a:latin typeface="Gilroy" panose="00000500000000000000"/>
                <a:cs typeface="Arial"/>
              </a:rPr>
              <a:t>In total, these 3 markets make up </a:t>
            </a:r>
            <a:r>
              <a:rPr lang="en-US" sz="1400" b="1" kern="0">
                <a:solidFill>
                  <a:prstClr val="black"/>
                </a:solidFill>
                <a:latin typeface="Gilroy" panose="00000500000000000000"/>
                <a:cs typeface="Arial"/>
              </a:rPr>
              <a:t>44% of the total purchase price </a:t>
            </a:r>
            <a:r>
              <a:rPr lang="en-US" sz="1400" kern="0">
                <a:solidFill>
                  <a:prstClr val="black"/>
                </a:solidFill>
                <a:latin typeface="Gilroy" panose="00000500000000000000"/>
                <a:cs typeface="Arial"/>
              </a:rPr>
              <a:t>of the pool</a:t>
            </a:r>
            <a:endParaRPr lang="en-US" sz="1400" i="0" u="none" strike="noStrike" kern="0" cap="none" spc="0" normalizeH="0" baseline="0" noProof="0">
              <a:ln>
                <a:noFill/>
              </a:ln>
              <a:solidFill>
                <a:prstClr val="black"/>
              </a:solidFill>
              <a:effectLst/>
              <a:uLnTx/>
              <a:uFillTx/>
              <a:latin typeface="Gilroy" panose="00000500000000000000"/>
              <a:cs typeface="Arial"/>
            </a:endParaRPr>
          </a:p>
        </p:txBody>
      </p:sp>
      <p:graphicFrame>
        <p:nvGraphicFramePr>
          <p:cNvPr id="3" name="Table 2">
            <a:extLst>
              <a:ext uri="{FF2B5EF4-FFF2-40B4-BE49-F238E27FC236}">
                <a16:creationId xmlns:a16="http://schemas.microsoft.com/office/drawing/2014/main" id="{EF3702EB-C730-CE10-35BF-C740D1A89B55}"/>
              </a:ext>
            </a:extLst>
          </p:cNvPr>
          <p:cNvGraphicFramePr>
            <a:graphicFrameLocks noGrp="1"/>
          </p:cNvGraphicFramePr>
          <p:nvPr/>
        </p:nvGraphicFramePr>
        <p:xfrm>
          <a:off x="836212" y="2068533"/>
          <a:ext cx="4904749" cy="4442515"/>
        </p:xfrm>
        <a:graphic>
          <a:graphicData uri="http://schemas.openxmlformats.org/drawingml/2006/table">
            <a:tbl>
              <a:tblPr/>
              <a:tblGrid>
                <a:gridCol w="1342791">
                  <a:extLst>
                    <a:ext uri="{9D8B030D-6E8A-4147-A177-3AD203B41FA5}">
                      <a16:colId xmlns:a16="http://schemas.microsoft.com/office/drawing/2014/main" val="4040750965"/>
                    </a:ext>
                  </a:extLst>
                </a:gridCol>
                <a:gridCol w="753749">
                  <a:extLst>
                    <a:ext uri="{9D8B030D-6E8A-4147-A177-3AD203B41FA5}">
                      <a16:colId xmlns:a16="http://schemas.microsoft.com/office/drawing/2014/main" val="3358430119"/>
                    </a:ext>
                  </a:extLst>
                </a:gridCol>
                <a:gridCol w="865544">
                  <a:extLst>
                    <a:ext uri="{9D8B030D-6E8A-4147-A177-3AD203B41FA5}">
                      <a16:colId xmlns:a16="http://schemas.microsoft.com/office/drawing/2014/main" val="3081717657"/>
                    </a:ext>
                  </a:extLst>
                </a:gridCol>
                <a:gridCol w="959773">
                  <a:extLst>
                    <a:ext uri="{9D8B030D-6E8A-4147-A177-3AD203B41FA5}">
                      <a16:colId xmlns:a16="http://schemas.microsoft.com/office/drawing/2014/main" val="173207509"/>
                    </a:ext>
                  </a:extLst>
                </a:gridCol>
                <a:gridCol w="982892">
                  <a:extLst>
                    <a:ext uri="{9D8B030D-6E8A-4147-A177-3AD203B41FA5}">
                      <a16:colId xmlns:a16="http://schemas.microsoft.com/office/drawing/2014/main" val="3948258032"/>
                    </a:ext>
                  </a:extLst>
                </a:gridCol>
              </a:tblGrid>
              <a:tr h="297235">
                <a:tc>
                  <a:txBody>
                    <a:bodyPr/>
                    <a:lstStyle/>
                    <a:p>
                      <a:pPr algn="l" fontAlgn="ctr"/>
                      <a:r>
                        <a:rPr lang="en-US" sz="1200" b="1" i="0" u="none" strike="noStrike">
                          <a:solidFill>
                            <a:srgbClr val="FFFFFF"/>
                          </a:solidFill>
                          <a:effectLst/>
                          <a:latin typeface="Gilroy"/>
                        </a:rPr>
                        <a:t>Market</a:t>
                      </a:r>
                    </a:p>
                  </a:txBody>
                  <a:tcPr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en-US" sz="1200" b="1" i="0" u="none" strike="noStrike">
                          <a:solidFill>
                            <a:srgbClr val="FFFFFF"/>
                          </a:solidFill>
                          <a:effectLst/>
                          <a:latin typeface="Gilroy"/>
                        </a:rPr>
                        <a:t>Count</a:t>
                      </a:r>
                    </a:p>
                  </a:txBody>
                  <a:tcPr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en-US" sz="1200" b="1" i="0" u="none" strike="noStrike">
                          <a:solidFill>
                            <a:srgbClr val="FFFFFF"/>
                          </a:solidFill>
                          <a:effectLst/>
                          <a:latin typeface="Gilroy"/>
                        </a:rPr>
                        <a:t>SF (M)</a:t>
                      </a:r>
                    </a:p>
                  </a:txBody>
                  <a:tcPr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en-US" sz="1200" b="1" i="0" u="none" strike="noStrike">
                          <a:solidFill>
                            <a:srgbClr val="FFFFFF"/>
                          </a:solidFill>
                          <a:effectLst/>
                          <a:latin typeface="Gilroy"/>
                        </a:rPr>
                        <a:t>PP (M)</a:t>
                      </a:r>
                    </a:p>
                  </a:txBody>
                  <a:tcPr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tc>
                  <a:txBody>
                    <a:bodyPr/>
                    <a:lstStyle/>
                    <a:p>
                      <a:pPr algn="ctr" fontAlgn="ctr"/>
                      <a:r>
                        <a:rPr lang="en-US" sz="1200" b="1" i="0" u="none" strike="noStrike">
                          <a:solidFill>
                            <a:srgbClr val="FFFFFF"/>
                          </a:solidFill>
                          <a:effectLst/>
                          <a:latin typeface="Gilroy"/>
                        </a:rPr>
                        <a:t>% of Pool</a:t>
                      </a:r>
                    </a:p>
                  </a:txBody>
                  <a:tcPr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107395636"/>
                  </a:ext>
                </a:extLst>
              </a:tr>
              <a:tr h="261127">
                <a:tc>
                  <a:txBody>
                    <a:bodyPr/>
                    <a:lstStyle/>
                    <a:p>
                      <a:pPr lvl="0" algn="l">
                        <a:buNone/>
                      </a:pPr>
                      <a:r>
                        <a:rPr lang="en-US" sz="1200" b="1" i="0" u="none" strike="noStrike">
                          <a:solidFill>
                            <a:srgbClr val="000000"/>
                          </a:solidFill>
                          <a:effectLst/>
                          <a:latin typeface="Gilroy"/>
                        </a:rPr>
                        <a:t>Atlanta</a:t>
                      </a:r>
                    </a:p>
                  </a:txBody>
                  <a:tcPr anchor="ctr">
                    <a:lnL w="6350">
                      <a:solidFill>
                        <a:srgbClr val="000000"/>
                      </a:solidFill>
                    </a:lnL>
                    <a:lnR w="0">
                      <a:noFill/>
                    </a:lnR>
                    <a:lnT w="6350">
                      <a:solidFill>
                        <a:srgbClr val="000000"/>
                      </a:solidFill>
                    </a:lnT>
                    <a:lnB w="0">
                      <a:noFill/>
                    </a:lnB>
                    <a:solidFill>
                      <a:srgbClr val="F2F2F2"/>
                    </a:solidFill>
                  </a:tcPr>
                </a:tc>
                <a:tc>
                  <a:txBody>
                    <a:bodyPr/>
                    <a:lstStyle/>
                    <a:p>
                      <a:pPr lvl="0" algn="ctr">
                        <a:buNone/>
                      </a:pPr>
                      <a:r>
                        <a:rPr lang="en-US" sz="1200" b="0" i="0" u="none" strike="noStrike">
                          <a:solidFill>
                            <a:srgbClr val="000000"/>
                          </a:solidFill>
                          <a:effectLst/>
                          <a:latin typeface="Gilroy"/>
                        </a:rPr>
                        <a:t>7</a:t>
                      </a:r>
                    </a:p>
                  </a:txBody>
                  <a:tcPr anchor="ctr">
                    <a:lnL w="0">
                      <a:noFill/>
                    </a:lnL>
                    <a:lnR w="0">
                      <a:noFill/>
                    </a:lnR>
                    <a:lnT w="6350">
                      <a:solidFill>
                        <a:srgbClr val="000000"/>
                      </a:solidFill>
                    </a:lnT>
                    <a:lnB w="0">
                      <a:noFill/>
                    </a:lnB>
                    <a:solidFill>
                      <a:srgbClr val="F2F2F2"/>
                    </a:solidFill>
                  </a:tcPr>
                </a:tc>
                <a:tc>
                  <a:txBody>
                    <a:bodyPr/>
                    <a:lstStyle/>
                    <a:p>
                      <a:pPr lvl="0" algn="ctr">
                        <a:buNone/>
                      </a:pPr>
                      <a:r>
                        <a:rPr lang="en-US" sz="1200" b="0" i="0" u="none" strike="noStrike">
                          <a:solidFill>
                            <a:srgbClr val="000000"/>
                          </a:solidFill>
                          <a:effectLst/>
                          <a:latin typeface="Gilroy"/>
                        </a:rPr>
                        <a:t>0.59</a:t>
                      </a:r>
                    </a:p>
                  </a:txBody>
                  <a:tcPr anchor="ctr">
                    <a:lnL w="0">
                      <a:noFill/>
                    </a:lnL>
                    <a:lnR w="0">
                      <a:noFill/>
                    </a:lnR>
                    <a:lnT w="6350">
                      <a:solidFill>
                        <a:srgbClr val="000000"/>
                      </a:solidFill>
                    </a:lnT>
                    <a:lnB w="0">
                      <a:noFill/>
                    </a:lnB>
                    <a:solidFill>
                      <a:srgbClr val="F2F2F2"/>
                    </a:solidFill>
                  </a:tcPr>
                </a:tc>
                <a:tc>
                  <a:txBody>
                    <a:bodyPr/>
                    <a:lstStyle/>
                    <a:p>
                      <a:pPr lvl="0" algn="ctr">
                        <a:buNone/>
                      </a:pPr>
                      <a:r>
                        <a:rPr lang="en-US" sz="1200" b="0" i="0" u="none" strike="noStrike">
                          <a:solidFill>
                            <a:srgbClr val="000000"/>
                          </a:solidFill>
                          <a:effectLst/>
                          <a:latin typeface="Gilroy"/>
                        </a:rPr>
                        <a:t>69.5</a:t>
                      </a:r>
                    </a:p>
                  </a:txBody>
                  <a:tcPr anchor="ctr">
                    <a:lnL w="0">
                      <a:noFill/>
                    </a:lnL>
                    <a:lnR w="0">
                      <a:noFill/>
                    </a:lnR>
                    <a:lnT w="6350">
                      <a:solidFill>
                        <a:srgbClr val="000000"/>
                      </a:solidFill>
                    </a:lnT>
                    <a:lnB w="0">
                      <a:noFill/>
                    </a:lnB>
                    <a:solidFill>
                      <a:srgbClr val="F2F2F2"/>
                    </a:solidFill>
                  </a:tcPr>
                </a:tc>
                <a:tc>
                  <a:txBody>
                    <a:bodyPr/>
                    <a:lstStyle/>
                    <a:p>
                      <a:pPr lvl="0" algn="ctr">
                        <a:buNone/>
                      </a:pPr>
                      <a:r>
                        <a:rPr lang="en-US" sz="1200" b="0" i="0" u="none" strike="noStrike">
                          <a:solidFill>
                            <a:srgbClr val="000000"/>
                          </a:solidFill>
                          <a:effectLst/>
                          <a:latin typeface="Gilroy"/>
                        </a:rPr>
                        <a:t>15.2%</a:t>
                      </a:r>
                    </a:p>
                  </a:txBody>
                  <a:tcPr anchor="ctr">
                    <a:lnL w="0">
                      <a:noFill/>
                    </a:lnL>
                    <a:lnR w="6350">
                      <a:solidFill>
                        <a:srgbClr val="000000"/>
                      </a:solidFill>
                    </a:lnR>
                    <a:lnT w="6350">
                      <a:solidFill>
                        <a:srgbClr val="000000"/>
                      </a:solidFill>
                    </a:lnT>
                    <a:lnB w="0">
                      <a:noFill/>
                    </a:lnB>
                    <a:solidFill>
                      <a:srgbClr val="F2F2F2"/>
                    </a:solidFill>
                  </a:tcPr>
                </a:tc>
                <a:extLst>
                  <a:ext uri="{0D108BD9-81ED-4DB2-BD59-A6C34878D82A}">
                    <a16:rowId xmlns:a16="http://schemas.microsoft.com/office/drawing/2014/main" val="4228566343"/>
                  </a:ext>
                </a:extLst>
              </a:tr>
              <a:tr h="261127">
                <a:tc>
                  <a:txBody>
                    <a:bodyPr/>
                    <a:lstStyle/>
                    <a:p>
                      <a:pPr lvl="0" algn="l">
                        <a:buNone/>
                      </a:pPr>
                      <a:r>
                        <a:rPr lang="en-US" sz="1200" b="1" i="0" u="none" strike="noStrike">
                          <a:solidFill>
                            <a:srgbClr val="000000"/>
                          </a:solidFill>
                          <a:effectLst/>
                          <a:latin typeface="Gilroy"/>
                        </a:rPr>
                        <a:t>Baltimore</a:t>
                      </a:r>
                    </a:p>
                  </a:txBody>
                  <a:tcPr anchor="ctr">
                    <a:lnL w="6350">
                      <a:solidFill>
                        <a:srgbClr val="000000"/>
                      </a:solid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1</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0.06</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7.0</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1.5%</a:t>
                      </a:r>
                    </a:p>
                  </a:txBody>
                  <a:tcPr anchor="ctr">
                    <a:lnL w="0">
                      <a:noFill/>
                    </a:lnL>
                    <a:lnR w="6350">
                      <a:solidFill>
                        <a:srgbClr val="000000"/>
                      </a:solidFill>
                    </a:lnR>
                    <a:lnT w="6350">
                      <a:noFill/>
                    </a:lnT>
                    <a:lnB w="0">
                      <a:noFill/>
                    </a:lnB>
                    <a:noFill/>
                  </a:tcPr>
                </a:tc>
                <a:extLst>
                  <a:ext uri="{0D108BD9-81ED-4DB2-BD59-A6C34878D82A}">
                    <a16:rowId xmlns:a16="http://schemas.microsoft.com/office/drawing/2014/main" val="1519011818"/>
                  </a:ext>
                </a:extLst>
              </a:tr>
              <a:tr h="261127">
                <a:tc>
                  <a:txBody>
                    <a:bodyPr/>
                    <a:lstStyle/>
                    <a:p>
                      <a:pPr lvl="0" algn="l">
                        <a:buNone/>
                      </a:pPr>
                      <a:r>
                        <a:rPr lang="en-US" sz="1200" b="1" i="0" u="none" strike="noStrike">
                          <a:solidFill>
                            <a:srgbClr val="000000"/>
                          </a:solidFill>
                          <a:effectLst/>
                          <a:latin typeface="Gilroy"/>
                        </a:rPr>
                        <a:t>Charlotte, NC</a:t>
                      </a:r>
                    </a:p>
                  </a:txBody>
                  <a:tcPr anchor="ctr">
                    <a:lnL w="6350">
                      <a:solidFill>
                        <a:srgbClr val="000000"/>
                      </a:solid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3</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0.28</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28.9</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6.3%</a:t>
                      </a:r>
                    </a:p>
                  </a:txBody>
                  <a:tcPr anchor="ctr">
                    <a:lnL w="0">
                      <a:noFill/>
                    </a:lnL>
                    <a:lnR w="6350">
                      <a:solidFill>
                        <a:srgbClr val="000000"/>
                      </a:solidFill>
                    </a:lnR>
                    <a:lnT w="6350">
                      <a:noFill/>
                    </a:lnT>
                    <a:lnB w="0">
                      <a:noFill/>
                    </a:lnB>
                    <a:solidFill>
                      <a:srgbClr val="F2F2F2"/>
                    </a:solidFill>
                  </a:tcPr>
                </a:tc>
                <a:extLst>
                  <a:ext uri="{0D108BD9-81ED-4DB2-BD59-A6C34878D82A}">
                    <a16:rowId xmlns:a16="http://schemas.microsoft.com/office/drawing/2014/main" val="1516995085"/>
                  </a:ext>
                </a:extLst>
              </a:tr>
              <a:tr h="261127">
                <a:tc>
                  <a:txBody>
                    <a:bodyPr/>
                    <a:lstStyle/>
                    <a:p>
                      <a:pPr lvl="0" algn="l">
                        <a:buNone/>
                      </a:pPr>
                      <a:r>
                        <a:rPr lang="en-US" sz="1200" b="1" i="0" u="none" strike="noStrike">
                          <a:solidFill>
                            <a:srgbClr val="000000"/>
                          </a:solidFill>
                          <a:effectLst/>
                          <a:latin typeface="Gilroy"/>
                        </a:rPr>
                        <a:t>Chicago</a:t>
                      </a:r>
                    </a:p>
                  </a:txBody>
                  <a:tcPr anchor="ctr">
                    <a:lnL w="6350">
                      <a:solidFill>
                        <a:srgbClr val="000000"/>
                      </a:solid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7</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0.59</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53.5</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11.7%</a:t>
                      </a:r>
                    </a:p>
                  </a:txBody>
                  <a:tcPr anchor="ctr">
                    <a:lnL w="0">
                      <a:noFill/>
                    </a:lnL>
                    <a:lnR w="6350">
                      <a:solidFill>
                        <a:srgbClr val="000000"/>
                      </a:solidFill>
                    </a:lnR>
                    <a:lnT w="6350">
                      <a:noFill/>
                    </a:lnT>
                    <a:lnB w="0">
                      <a:noFill/>
                    </a:lnB>
                    <a:noFill/>
                  </a:tcPr>
                </a:tc>
                <a:extLst>
                  <a:ext uri="{0D108BD9-81ED-4DB2-BD59-A6C34878D82A}">
                    <a16:rowId xmlns:a16="http://schemas.microsoft.com/office/drawing/2014/main" val="2662295846"/>
                  </a:ext>
                </a:extLst>
              </a:tr>
              <a:tr h="261127">
                <a:tc>
                  <a:txBody>
                    <a:bodyPr/>
                    <a:lstStyle/>
                    <a:p>
                      <a:pPr lvl="0" algn="l">
                        <a:buNone/>
                      </a:pPr>
                      <a:r>
                        <a:rPr lang="en-US" sz="1200" b="1" i="0" u="none" strike="noStrike">
                          <a:solidFill>
                            <a:srgbClr val="000000"/>
                          </a:solidFill>
                          <a:effectLst/>
                          <a:latin typeface="Gilroy"/>
                        </a:rPr>
                        <a:t>Cincinnati</a:t>
                      </a:r>
                    </a:p>
                  </a:txBody>
                  <a:tcPr anchor="ctr">
                    <a:lnL w="6350">
                      <a:solidFill>
                        <a:srgbClr val="000000"/>
                      </a:solid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2</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0.29</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12.9</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2.8%</a:t>
                      </a:r>
                    </a:p>
                  </a:txBody>
                  <a:tcPr anchor="ctr">
                    <a:lnL w="0">
                      <a:noFill/>
                    </a:lnL>
                    <a:lnR w="6350">
                      <a:solidFill>
                        <a:srgbClr val="000000"/>
                      </a:solidFill>
                    </a:lnR>
                    <a:lnT w="6350">
                      <a:noFill/>
                    </a:lnT>
                    <a:lnB w="0">
                      <a:noFill/>
                    </a:lnB>
                    <a:solidFill>
                      <a:srgbClr val="F2F2F2"/>
                    </a:solidFill>
                  </a:tcPr>
                </a:tc>
                <a:extLst>
                  <a:ext uri="{0D108BD9-81ED-4DB2-BD59-A6C34878D82A}">
                    <a16:rowId xmlns:a16="http://schemas.microsoft.com/office/drawing/2014/main" val="843528547"/>
                  </a:ext>
                </a:extLst>
              </a:tr>
              <a:tr h="261127">
                <a:tc>
                  <a:txBody>
                    <a:bodyPr/>
                    <a:lstStyle/>
                    <a:p>
                      <a:pPr lvl="0" algn="l">
                        <a:buNone/>
                      </a:pPr>
                      <a:r>
                        <a:rPr lang="en-US" sz="1200" b="1" i="0" u="none" strike="noStrike">
                          <a:solidFill>
                            <a:srgbClr val="000000"/>
                          </a:solidFill>
                          <a:effectLst/>
                          <a:latin typeface="Gilroy"/>
                        </a:rPr>
                        <a:t>Columbus</a:t>
                      </a:r>
                    </a:p>
                  </a:txBody>
                  <a:tcPr anchor="ctr">
                    <a:lnL w="6350">
                      <a:solidFill>
                        <a:srgbClr val="000000"/>
                      </a:solid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4</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0.38</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24.9</a:t>
                      </a:r>
                    </a:p>
                  </a:txBody>
                  <a:tcPr anchor="ctr">
                    <a:lnL w="0">
                      <a:noFill/>
                    </a:lnL>
                    <a:lnR w="0">
                      <a:noFill/>
                    </a:lnR>
                    <a:lnT w="6350">
                      <a:noFill/>
                    </a:lnT>
                    <a:lnB w="0">
                      <a:noFill/>
                    </a:lnB>
                    <a:noFill/>
                  </a:tcPr>
                </a:tc>
                <a:tc>
                  <a:txBody>
                    <a:bodyPr/>
                    <a:lstStyle/>
                    <a:p>
                      <a:pPr lvl="0" algn="ctr">
                        <a:buNone/>
                      </a:pPr>
                      <a:r>
                        <a:rPr lang="en-US" sz="1200" b="0" i="0" u="none" strike="noStrike">
                          <a:solidFill>
                            <a:srgbClr val="000000"/>
                          </a:solidFill>
                          <a:effectLst/>
                          <a:latin typeface="Gilroy"/>
                        </a:rPr>
                        <a:t>5.4%</a:t>
                      </a:r>
                    </a:p>
                  </a:txBody>
                  <a:tcPr anchor="ctr">
                    <a:lnL w="0">
                      <a:noFill/>
                    </a:lnL>
                    <a:lnR w="6350">
                      <a:solidFill>
                        <a:srgbClr val="000000"/>
                      </a:solidFill>
                    </a:lnR>
                    <a:lnT w="6350">
                      <a:noFill/>
                    </a:lnT>
                    <a:lnB w="0">
                      <a:noFill/>
                    </a:lnB>
                    <a:noFill/>
                  </a:tcPr>
                </a:tc>
                <a:extLst>
                  <a:ext uri="{0D108BD9-81ED-4DB2-BD59-A6C34878D82A}">
                    <a16:rowId xmlns:a16="http://schemas.microsoft.com/office/drawing/2014/main" val="2830640052"/>
                  </a:ext>
                </a:extLst>
              </a:tr>
              <a:tr h="261127">
                <a:tc>
                  <a:txBody>
                    <a:bodyPr/>
                    <a:lstStyle/>
                    <a:p>
                      <a:pPr lvl="0" algn="l">
                        <a:buNone/>
                      </a:pPr>
                      <a:r>
                        <a:rPr lang="en-US" sz="1200" b="1" i="0" u="none" strike="noStrike">
                          <a:solidFill>
                            <a:srgbClr val="000000"/>
                          </a:solidFill>
                          <a:effectLst/>
                          <a:latin typeface="Gilroy"/>
                        </a:rPr>
                        <a:t>Dallas</a:t>
                      </a:r>
                    </a:p>
                  </a:txBody>
                  <a:tcPr anchor="ctr">
                    <a:lnL w="6350">
                      <a:solidFill>
                        <a:srgbClr val="000000"/>
                      </a:solid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2</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0.20</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18.7</a:t>
                      </a:r>
                    </a:p>
                  </a:txBody>
                  <a:tcPr anchor="ctr">
                    <a:lnL w="0">
                      <a:noFill/>
                    </a:lnL>
                    <a:lnR w="0">
                      <a:noFill/>
                    </a:lnR>
                    <a:lnT w="6350">
                      <a:noFill/>
                    </a:lnT>
                    <a:lnB w="0">
                      <a:noFill/>
                    </a:lnB>
                    <a:solidFill>
                      <a:srgbClr val="F2F2F2"/>
                    </a:solidFill>
                  </a:tcPr>
                </a:tc>
                <a:tc>
                  <a:txBody>
                    <a:bodyPr/>
                    <a:lstStyle/>
                    <a:p>
                      <a:pPr lvl="0" algn="ctr">
                        <a:buNone/>
                      </a:pPr>
                      <a:r>
                        <a:rPr lang="en-US" sz="1200" b="0" i="0" u="none" strike="noStrike">
                          <a:solidFill>
                            <a:srgbClr val="000000"/>
                          </a:solidFill>
                          <a:effectLst/>
                          <a:latin typeface="Gilroy"/>
                        </a:rPr>
                        <a:t>4.1%</a:t>
                      </a:r>
                    </a:p>
                  </a:txBody>
                  <a:tcPr anchor="ctr">
                    <a:lnL w="0">
                      <a:noFill/>
                    </a:lnL>
                    <a:lnR w="6350">
                      <a:solidFill>
                        <a:srgbClr val="000000"/>
                      </a:solidFill>
                    </a:lnR>
                    <a:lnT w="6350">
                      <a:noFill/>
                    </a:lnT>
                    <a:lnB w="0">
                      <a:noFill/>
                    </a:lnB>
                    <a:solidFill>
                      <a:srgbClr val="F2F2F2"/>
                    </a:solidFill>
                  </a:tcPr>
                </a:tc>
                <a:extLst>
                  <a:ext uri="{0D108BD9-81ED-4DB2-BD59-A6C34878D82A}">
                    <a16:rowId xmlns:a16="http://schemas.microsoft.com/office/drawing/2014/main" val="1477540388"/>
                  </a:ext>
                </a:extLst>
              </a:tr>
              <a:tr h="261127">
                <a:tc>
                  <a:txBody>
                    <a:bodyPr/>
                    <a:lstStyle/>
                    <a:p>
                      <a:pPr algn="l" fontAlgn="ctr"/>
                      <a:r>
                        <a:rPr lang="en-US" sz="1200" b="1" i="0" u="none" strike="noStrike">
                          <a:solidFill>
                            <a:srgbClr val="000000"/>
                          </a:solidFill>
                          <a:effectLst/>
                          <a:latin typeface="Gilroy"/>
                        </a:rPr>
                        <a:t>Jacksonville</a:t>
                      </a:r>
                    </a:p>
                  </a:txBody>
                  <a:tcPr anchor="ctr">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a:rPr>
                        <a:t>4</a:t>
                      </a:r>
                    </a:p>
                  </a:txBody>
                  <a:tcPr anchor="ctr">
                    <a:lnL>
                      <a:noFill/>
                    </a:lnL>
                    <a:lnR>
                      <a:noFill/>
                    </a:lnR>
                    <a:lnT w="6350" cap="flat" cmpd="sng" algn="ctr">
                      <a:no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a:rPr>
                        <a:t>0.57</a:t>
                      </a:r>
                    </a:p>
                  </a:txBody>
                  <a:tcPr anchor="ctr">
                    <a:lnL>
                      <a:noFill/>
                    </a:lnL>
                    <a:lnR>
                      <a:noFill/>
                    </a:lnR>
                    <a:lnT w="6350" cap="flat" cmpd="sng" algn="ctr">
                      <a:no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a:rPr>
                        <a:t>62.0</a:t>
                      </a:r>
                    </a:p>
                  </a:txBody>
                  <a:tcPr anchor="ctr">
                    <a:lnL>
                      <a:noFill/>
                    </a:lnL>
                    <a:lnR>
                      <a:noFill/>
                    </a:lnR>
                    <a:lnT w="6350" cap="flat" cmpd="sng" algn="ctr">
                      <a:noFill/>
                      <a:prstDash val="solid"/>
                      <a:round/>
                      <a:headEnd type="none" w="med" len="med"/>
                      <a:tailEnd type="none" w="med" len="med"/>
                    </a:lnT>
                    <a:lnB>
                      <a:noFill/>
                    </a:lnB>
                    <a:noFill/>
                  </a:tcPr>
                </a:tc>
                <a:tc>
                  <a:txBody>
                    <a:bodyPr/>
                    <a:lstStyle/>
                    <a:p>
                      <a:pPr algn="ctr" fontAlgn="ctr"/>
                      <a:r>
                        <a:rPr lang="en-US" sz="1200" b="0" i="0" u="none" strike="noStrike">
                          <a:solidFill>
                            <a:srgbClr val="000000"/>
                          </a:solidFill>
                          <a:effectLst/>
                          <a:latin typeface="Gilroy"/>
                        </a:rPr>
                        <a:t>13.5%</a:t>
                      </a:r>
                    </a:p>
                  </a:txBody>
                  <a:tcPr anchor="ctr">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3014372965"/>
                  </a:ext>
                </a:extLst>
              </a:tr>
              <a:tr h="261127">
                <a:tc>
                  <a:txBody>
                    <a:bodyPr/>
                    <a:lstStyle/>
                    <a:p>
                      <a:pPr lvl="0" algn="l">
                        <a:buNone/>
                      </a:pPr>
                      <a:r>
                        <a:rPr lang="en-US" sz="1200" b="1" i="0" u="none" strike="noStrike">
                          <a:solidFill>
                            <a:srgbClr val="000000"/>
                          </a:solidFill>
                          <a:effectLst/>
                          <a:latin typeface="Gilroy"/>
                        </a:rPr>
                        <a:t>Long Island</a:t>
                      </a:r>
                    </a:p>
                  </a:txBody>
                  <a:tcPr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1</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0.09</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17.8</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3.9%</a:t>
                      </a:r>
                    </a:p>
                  </a:txBody>
                  <a:tcPr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107556348"/>
                  </a:ext>
                </a:extLst>
              </a:tr>
              <a:tr h="261127">
                <a:tc>
                  <a:txBody>
                    <a:bodyPr/>
                    <a:lstStyle/>
                    <a:p>
                      <a:pPr marL="0" lvl="0" algn="l" eaLnBrk="1" fontAlgn="ctr" hangingPunct="1">
                        <a:buNone/>
                      </a:pPr>
                      <a:r>
                        <a:rPr lang="en-US" sz="1200" b="1" i="0" u="none" strike="noStrike">
                          <a:solidFill>
                            <a:srgbClr val="000000"/>
                          </a:solidFill>
                          <a:effectLst/>
                          <a:latin typeface="Gilroy"/>
                          <a:ea typeface="+mn-ea"/>
                          <a:cs typeface="+mn-cs"/>
                        </a:rPr>
                        <a:t>Los Angeles</a:t>
                      </a:r>
                    </a:p>
                  </a:txBody>
                  <a:tcPr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marL="0" algn="ctr" eaLnBrk="1" fontAlgn="ctr" hangingPunct="1"/>
                      <a:r>
                        <a:rPr lang="en-US" sz="1200" b="0" i="0" u="none" strike="noStrike">
                          <a:solidFill>
                            <a:srgbClr val="000000"/>
                          </a:solidFill>
                          <a:effectLst/>
                          <a:latin typeface="Gilroy"/>
                          <a:ea typeface="+mn-ea"/>
                          <a:cs typeface="+mn-cs"/>
                        </a:rPr>
                        <a:t>4</a:t>
                      </a:r>
                    </a:p>
                  </a:txBody>
                  <a:tcPr anchor="ctr">
                    <a:lnL>
                      <a:noFill/>
                    </a:lnL>
                    <a:lnR>
                      <a:noFill/>
                    </a:lnR>
                    <a:lnT>
                      <a:noFill/>
                    </a:lnT>
                    <a:lnB>
                      <a:noFill/>
                    </a:lnB>
                    <a:noFill/>
                  </a:tcPr>
                </a:tc>
                <a:tc>
                  <a:txBody>
                    <a:bodyPr/>
                    <a:lstStyle/>
                    <a:p>
                      <a:pPr marL="0" algn="ctr" eaLnBrk="1" fontAlgn="ctr" hangingPunct="1"/>
                      <a:r>
                        <a:rPr lang="en-US" sz="1200" b="0" i="0" u="none" strike="noStrike">
                          <a:solidFill>
                            <a:srgbClr val="000000"/>
                          </a:solidFill>
                          <a:effectLst/>
                          <a:latin typeface="Gilroy"/>
                          <a:ea typeface="+mn-ea"/>
                          <a:cs typeface="+mn-cs"/>
                        </a:rPr>
                        <a:t>0.24</a:t>
                      </a:r>
                    </a:p>
                  </a:txBody>
                  <a:tcPr anchor="ctr">
                    <a:lnL>
                      <a:noFill/>
                    </a:lnL>
                    <a:lnR>
                      <a:noFill/>
                    </a:lnR>
                    <a:lnT>
                      <a:noFill/>
                    </a:lnT>
                    <a:lnB>
                      <a:noFill/>
                    </a:lnB>
                    <a:noFill/>
                  </a:tcPr>
                </a:tc>
                <a:tc>
                  <a:txBody>
                    <a:bodyPr/>
                    <a:lstStyle/>
                    <a:p>
                      <a:pPr marL="0" algn="ctr" eaLnBrk="1" fontAlgn="ctr" hangingPunct="1"/>
                      <a:r>
                        <a:rPr lang="en-US" sz="1200" b="0" i="0" u="none" strike="noStrike">
                          <a:solidFill>
                            <a:srgbClr val="000000"/>
                          </a:solidFill>
                          <a:effectLst/>
                          <a:latin typeface="Gilroy"/>
                          <a:ea typeface="+mn-ea"/>
                          <a:cs typeface="+mn-cs"/>
                        </a:rPr>
                        <a:t>63.6</a:t>
                      </a:r>
                    </a:p>
                  </a:txBody>
                  <a:tcPr anchor="ctr">
                    <a:lnL>
                      <a:noFill/>
                    </a:lnL>
                    <a:lnR>
                      <a:noFill/>
                    </a:lnR>
                    <a:lnT>
                      <a:noFill/>
                    </a:lnT>
                    <a:lnB>
                      <a:noFill/>
                    </a:lnB>
                    <a:noFill/>
                  </a:tcPr>
                </a:tc>
                <a:tc>
                  <a:txBody>
                    <a:bodyPr/>
                    <a:lstStyle/>
                    <a:p>
                      <a:pPr marL="0" algn="ctr" eaLnBrk="1" fontAlgn="ctr" hangingPunct="1"/>
                      <a:r>
                        <a:rPr lang="en-US" sz="1200" b="0" i="0" u="none" strike="noStrike">
                          <a:solidFill>
                            <a:srgbClr val="000000"/>
                          </a:solidFill>
                          <a:effectLst/>
                          <a:latin typeface="Gilroy"/>
                          <a:ea typeface="+mn-ea"/>
                          <a:cs typeface="+mn-cs"/>
                        </a:rPr>
                        <a:t>13.9%</a:t>
                      </a:r>
                    </a:p>
                  </a:txBody>
                  <a:tcPr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11693363"/>
                  </a:ext>
                </a:extLst>
              </a:tr>
              <a:tr h="261127">
                <a:tc>
                  <a:txBody>
                    <a:bodyPr/>
                    <a:lstStyle/>
                    <a:p>
                      <a:pPr algn="l" fontAlgn="ctr"/>
                      <a:r>
                        <a:rPr lang="en-US" sz="1200" b="1" i="0" u="none" strike="noStrike">
                          <a:solidFill>
                            <a:srgbClr val="000000"/>
                          </a:solidFill>
                          <a:effectLst/>
                          <a:latin typeface="Gilroy"/>
                        </a:rPr>
                        <a:t>Memphis</a:t>
                      </a:r>
                    </a:p>
                  </a:txBody>
                  <a:tcPr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1</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0.10</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3.5</a:t>
                      </a:r>
                    </a:p>
                  </a:txBody>
                  <a:tcPr anchor="ctr">
                    <a:lnL>
                      <a:noFill/>
                    </a:lnL>
                    <a:lnR>
                      <a:noFill/>
                    </a:lnR>
                    <a:lnT>
                      <a:noFill/>
                    </a:lnT>
                    <a:lnB>
                      <a:noFill/>
                    </a:lnB>
                    <a:solidFill>
                      <a:srgbClr val="F2F2F2"/>
                    </a:solidFill>
                  </a:tcPr>
                </a:tc>
                <a:tc>
                  <a:txBody>
                    <a:bodyPr/>
                    <a:lstStyle/>
                    <a:p>
                      <a:pPr algn="ctr" fontAlgn="ctr"/>
                      <a:r>
                        <a:rPr lang="en-US" sz="1200" b="0" i="0" u="none" strike="noStrike">
                          <a:solidFill>
                            <a:srgbClr val="000000"/>
                          </a:solidFill>
                          <a:effectLst/>
                          <a:latin typeface="Gilroy"/>
                        </a:rPr>
                        <a:t>0.8%</a:t>
                      </a:r>
                    </a:p>
                  </a:txBody>
                  <a:tcPr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3698648544"/>
                  </a:ext>
                </a:extLst>
              </a:tr>
              <a:tr h="261127">
                <a:tc>
                  <a:txBody>
                    <a:bodyPr/>
                    <a:lstStyle/>
                    <a:p>
                      <a:pPr algn="l" fontAlgn="ctr"/>
                      <a:r>
                        <a:rPr lang="en-US" sz="1200" b="1" i="0" u="none" strike="noStrike">
                          <a:solidFill>
                            <a:srgbClr val="000000"/>
                          </a:solidFill>
                          <a:effectLst/>
                          <a:latin typeface="Gilroy"/>
                        </a:rPr>
                        <a:t>Miami</a:t>
                      </a:r>
                    </a:p>
                  </a:txBody>
                  <a:tcPr anchor="ctr">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ctr"/>
                      <a:r>
                        <a:rPr lang="en-US" sz="1200" b="0" i="0" u="none" strike="noStrike">
                          <a:solidFill>
                            <a:srgbClr val="000000"/>
                          </a:solidFill>
                          <a:effectLst/>
                          <a:latin typeface="Gilroy"/>
                        </a:rPr>
                        <a:t>3</a:t>
                      </a:r>
                    </a:p>
                  </a:txBody>
                  <a:tcPr anchor="ctr">
                    <a:lnL>
                      <a:noFill/>
                    </a:lnL>
                    <a:lnR>
                      <a:noFill/>
                    </a:lnR>
                    <a:lnT>
                      <a:noFill/>
                    </a:lnT>
                    <a:lnB>
                      <a:noFill/>
                    </a:lnB>
                    <a:solidFill>
                      <a:schemeClr val="bg1"/>
                    </a:solidFill>
                  </a:tcPr>
                </a:tc>
                <a:tc>
                  <a:txBody>
                    <a:bodyPr/>
                    <a:lstStyle/>
                    <a:p>
                      <a:pPr algn="ctr" fontAlgn="ctr"/>
                      <a:r>
                        <a:rPr lang="en-US" sz="1200" b="0" i="0" u="none" strike="noStrike">
                          <a:solidFill>
                            <a:srgbClr val="000000"/>
                          </a:solidFill>
                          <a:effectLst/>
                          <a:latin typeface="Gilroy"/>
                        </a:rPr>
                        <a:t>0.12</a:t>
                      </a:r>
                    </a:p>
                  </a:txBody>
                  <a:tcPr anchor="ctr">
                    <a:lnL>
                      <a:noFill/>
                    </a:lnL>
                    <a:lnR>
                      <a:noFill/>
                    </a:lnR>
                    <a:lnT>
                      <a:noFill/>
                    </a:lnT>
                    <a:lnB>
                      <a:noFill/>
                    </a:lnB>
                    <a:solidFill>
                      <a:schemeClr val="bg1"/>
                    </a:solidFill>
                  </a:tcPr>
                </a:tc>
                <a:tc>
                  <a:txBody>
                    <a:bodyPr/>
                    <a:lstStyle/>
                    <a:p>
                      <a:pPr algn="ctr" fontAlgn="ctr"/>
                      <a:r>
                        <a:rPr lang="en-US" sz="1200" b="0" i="0" u="none" strike="noStrike">
                          <a:solidFill>
                            <a:srgbClr val="000000"/>
                          </a:solidFill>
                          <a:effectLst/>
                          <a:latin typeface="Gilroy"/>
                        </a:rPr>
                        <a:t>25.1</a:t>
                      </a:r>
                    </a:p>
                  </a:txBody>
                  <a:tcPr anchor="ctr">
                    <a:lnL>
                      <a:noFill/>
                    </a:lnL>
                    <a:lnR>
                      <a:noFill/>
                    </a:lnR>
                    <a:lnT>
                      <a:noFill/>
                    </a:lnT>
                    <a:lnB>
                      <a:noFill/>
                    </a:lnB>
                    <a:solidFill>
                      <a:schemeClr val="bg1"/>
                    </a:solidFill>
                  </a:tcPr>
                </a:tc>
                <a:tc>
                  <a:txBody>
                    <a:bodyPr/>
                    <a:lstStyle/>
                    <a:p>
                      <a:pPr algn="ctr" fontAlgn="ctr"/>
                      <a:r>
                        <a:rPr lang="en-US" sz="1200" b="0" i="0" u="none" strike="noStrike">
                          <a:solidFill>
                            <a:srgbClr val="000000"/>
                          </a:solidFill>
                          <a:effectLst/>
                          <a:latin typeface="Gilroy"/>
                        </a:rPr>
                        <a:t>5.5%</a:t>
                      </a:r>
                    </a:p>
                  </a:txBody>
                  <a:tcPr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938506111"/>
                  </a:ext>
                </a:extLst>
              </a:tr>
              <a:tr h="261127">
                <a:tc>
                  <a:txBody>
                    <a:bodyPr/>
                    <a:lstStyle/>
                    <a:p>
                      <a:pPr algn="l" fontAlgn="ctr"/>
                      <a:r>
                        <a:rPr lang="en-US" sz="1200" b="1" i="0" u="none" strike="noStrike">
                          <a:solidFill>
                            <a:srgbClr val="000000"/>
                          </a:solidFill>
                          <a:effectLst/>
                          <a:latin typeface="Gilroy"/>
                        </a:rPr>
                        <a:t>Northern NJ/NY</a:t>
                      </a:r>
                    </a:p>
                  </a:txBody>
                  <a:tcPr anchor="ctr">
                    <a:lnL w="6350" cap="flat" cmpd="sng" algn="ctr">
                      <a:solidFill>
                        <a:srgbClr val="000000"/>
                      </a:solidFill>
                      <a:prstDash val="solid"/>
                      <a:round/>
                      <a:headEnd type="none" w="med" len="med"/>
                      <a:tailEnd type="none" w="med" len="med"/>
                    </a:lnL>
                    <a:lnR>
                      <a:noFill/>
                    </a:lnR>
                    <a:lnT>
                      <a:noFill/>
                    </a:lnT>
                    <a:lnB>
                      <a:noFill/>
                    </a:lnB>
                    <a:solidFill>
                      <a:schemeClr val="bg1">
                        <a:lumMod val="95000"/>
                      </a:schemeClr>
                    </a:solidFill>
                  </a:tcPr>
                </a:tc>
                <a:tc>
                  <a:txBody>
                    <a:bodyPr/>
                    <a:lstStyle/>
                    <a:p>
                      <a:pPr algn="ctr" fontAlgn="ctr"/>
                      <a:r>
                        <a:rPr lang="en-US" sz="1200" b="0" i="0" u="none" strike="noStrike">
                          <a:solidFill>
                            <a:srgbClr val="000000"/>
                          </a:solidFill>
                          <a:effectLst/>
                          <a:latin typeface="Gilroy"/>
                        </a:rPr>
                        <a:t>7</a:t>
                      </a:r>
                    </a:p>
                  </a:txBody>
                  <a:tcPr anchor="ctr">
                    <a:lnL>
                      <a:noFill/>
                    </a:lnL>
                    <a:lnR>
                      <a:noFill/>
                    </a:lnR>
                    <a:lnT>
                      <a:noFill/>
                    </a:lnT>
                    <a:lnB>
                      <a:noFill/>
                    </a:lnB>
                    <a:solidFill>
                      <a:schemeClr val="bg1">
                        <a:lumMod val="95000"/>
                      </a:schemeClr>
                    </a:solidFill>
                  </a:tcPr>
                </a:tc>
                <a:tc>
                  <a:txBody>
                    <a:bodyPr/>
                    <a:lstStyle/>
                    <a:p>
                      <a:pPr algn="ctr" fontAlgn="ctr"/>
                      <a:r>
                        <a:rPr lang="en-US" sz="1200" b="0" i="0" u="none" strike="noStrike">
                          <a:solidFill>
                            <a:srgbClr val="000000"/>
                          </a:solidFill>
                          <a:effectLst/>
                          <a:latin typeface="Gilroy"/>
                        </a:rPr>
                        <a:t>0.37</a:t>
                      </a:r>
                    </a:p>
                  </a:txBody>
                  <a:tcPr anchor="ctr">
                    <a:lnL>
                      <a:noFill/>
                    </a:lnL>
                    <a:lnR>
                      <a:noFill/>
                    </a:lnR>
                    <a:lnT>
                      <a:noFill/>
                    </a:lnT>
                    <a:lnB>
                      <a:noFill/>
                    </a:lnB>
                    <a:solidFill>
                      <a:schemeClr val="bg1">
                        <a:lumMod val="95000"/>
                      </a:schemeClr>
                    </a:solidFill>
                  </a:tcPr>
                </a:tc>
                <a:tc>
                  <a:txBody>
                    <a:bodyPr/>
                    <a:lstStyle/>
                    <a:p>
                      <a:pPr algn="ctr" fontAlgn="ctr"/>
                      <a:r>
                        <a:rPr lang="en-US" sz="1200" b="0" i="0" u="none" strike="noStrike">
                          <a:solidFill>
                            <a:srgbClr val="000000"/>
                          </a:solidFill>
                          <a:effectLst/>
                          <a:latin typeface="Gilroy"/>
                        </a:rPr>
                        <a:t>67.6</a:t>
                      </a:r>
                    </a:p>
                  </a:txBody>
                  <a:tcPr anchor="ctr">
                    <a:lnL>
                      <a:noFill/>
                    </a:lnL>
                    <a:lnR>
                      <a:noFill/>
                    </a:lnR>
                    <a:lnT>
                      <a:noFill/>
                    </a:lnT>
                    <a:lnB>
                      <a:noFill/>
                    </a:lnB>
                    <a:solidFill>
                      <a:schemeClr val="bg1">
                        <a:lumMod val="95000"/>
                      </a:schemeClr>
                    </a:solidFill>
                  </a:tcPr>
                </a:tc>
                <a:tc>
                  <a:txBody>
                    <a:bodyPr/>
                    <a:lstStyle/>
                    <a:p>
                      <a:pPr algn="ctr" fontAlgn="ctr"/>
                      <a:r>
                        <a:rPr lang="en-US" sz="1200" b="0" i="0" u="none" strike="noStrike">
                          <a:solidFill>
                            <a:srgbClr val="000000"/>
                          </a:solidFill>
                          <a:effectLst/>
                          <a:latin typeface="Gilroy"/>
                        </a:rPr>
                        <a:t>14.7%</a:t>
                      </a:r>
                    </a:p>
                  </a:txBody>
                  <a:tcPr anchor="ctr">
                    <a:lnL>
                      <a:noFill/>
                    </a:lnL>
                    <a:lnR w="6350" cap="flat" cmpd="sng" algn="ctr">
                      <a:solidFill>
                        <a:srgbClr val="000000"/>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4174145754"/>
                  </a:ext>
                </a:extLst>
              </a:tr>
              <a:tr h="261127">
                <a:tc>
                  <a:txBody>
                    <a:bodyPr/>
                    <a:lstStyle/>
                    <a:p>
                      <a:pPr lvl="0" algn="l">
                        <a:buNone/>
                      </a:pPr>
                      <a:r>
                        <a:rPr lang="en-US" sz="1200" b="1" i="0" u="none" strike="noStrike">
                          <a:solidFill>
                            <a:srgbClr val="000000"/>
                          </a:solidFill>
                          <a:effectLst/>
                          <a:latin typeface="Gilroy"/>
                        </a:rPr>
                        <a:t>Philadelphia</a:t>
                      </a:r>
                    </a:p>
                  </a:txBody>
                  <a:tcPr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200" b="0" i="0" u="none" strike="noStrike">
                          <a:solidFill>
                            <a:srgbClr val="000000"/>
                          </a:solidFill>
                          <a:effectLst/>
                          <a:latin typeface="Gilroy"/>
                        </a:rPr>
                        <a:t>1</a:t>
                      </a:r>
                    </a:p>
                  </a:txBody>
                  <a:tcPr anchor="ctr">
                    <a:lnL>
                      <a:noFill/>
                    </a:lnL>
                    <a:lnR>
                      <a:noFill/>
                    </a:lnR>
                    <a:lnT>
                      <a:noFill/>
                    </a:lnT>
                    <a:lnB>
                      <a:noFill/>
                    </a:lnB>
                    <a:noFill/>
                  </a:tcPr>
                </a:tc>
                <a:tc>
                  <a:txBody>
                    <a:bodyPr/>
                    <a:lstStyle/>
                    <a:p>
                      <a:pPr algn="ctr" fontAlgn="ctr"/>
                      <a:r>
                        <a:rPr lang="en-US" sz="1200" b="0" i="0" u="none" strike="noStrike">
                          <a:solidFill>
                            <a:srgbClr val="000000"/>
                          </a:solidFill>
                          <a:effectLst/>
                          <a:latin typeface="Gilroy"/>
                        </a:rPr>
                        <a:t>0.03</a:t>
                      </a:r>
                    </a:p>
                  </a:txBody>
                  <a:tcPr anchor="ctr">
                    <a:lnL>
                      <a:noFill/>
                    </a:lnL>
                    <a:lnR>
                      <a:noFill/>
                    </a:lnR>
                    <a:lnT>
                      <a:noFill/>
                    </a:lnT>
                    <a:lnB>
                      <a:noFill/>
                    </a:lnB>
                    <a:noFill/>
                  </a:tcPr>
                </a:tc>
                <a:tc>
                  <a:txBody>
                    <a:bodyPr/>
                    <a:lstStyle/>
                    <a:p>
                      <a:pPr algn="ctr" fontAlgn="ctr"/>
                      <a:r>
                        <a:rPr lang="en-US" sz="1200" b="0" i="0" u="none" strike="noStrike">
                          <a:solidFill>
                            <a:srgbClr val="000000"/>
                          </a:solidFill>
                          <a:effectLst/>
                          <a:latin typeface="Gilroy"/>
                        </a:rPr>
                        <a:t>3.4</a:t>
                      </a:r>
                    </a:p>
                  </a:txBody>
                  <a:tcPr anchor="ctr">
                    <a:lnL>
                      <a:noFill/>
                    </a:lnL>
                    <a:lnR>
                      <a:noFill/>
                    </a:lnR>
                    <a:lnT>
                      <a:noFill/>
                    </a:lnT>
                    <a:lnB>
                      <a:noFill/>
                    </a:lnB>
                    <a:noFill/>
                  </a:tcPr>
                </a:tc>
                <a:tc>
                  <a:txBody>
                    <a:bodyPr/>
                    <a:lstStyle/>
                    <a:p>
                      <a:pPr algn="ctr" fontAlgn="ctr"/>
                      <a:r>
                        <a:rPr lang="en-US" sz="1200" b="0" i="0" u="none" strike="noStrike">
                          <a:solidFill>
                            <a:srgbClr val="000000"/>
                          </a:solidFill>
                          <a:effectLst/>
                          <a:latin typeface="Gilroy"/>
                        </a:rPr>
                        <a:t>0.7%</a:t>
                      </a:r>
                    </a:p>
                  </a:txBody>
                  <a:tcPr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228454392"/>
                  </a:ext>
                </a:extLst>
              </a:tr>
              <a:tr h="290142">
                <a:tc>
                  <a:txBody>
                    <a:bodyPr/>
                    <a:lstStyle/>
                    <a:p>
                      <a:pPr algn="l" fontAlgn="ctr"/>
                      <a:r>
                        <a:rPr lang="en-US" sz="1400" b="1" i="0" u="none" strike="noStrike">
                          <a:solidFill>
                            <a:srgbClr val="000000"/>
                          </a:solidFill>
                          <a:effectLst/>
                          <a:latin typeface="Gilroy" panose="00000500000000000000"/>
                        </a:rPr>
                        <a:t>Grand Total</a:t>
                      </a:r>
                    </a:p>
                  </a:txBody>
                  <a:tcPr anchor="ctr">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400" b="1" i="0" u="none" strike="noStrike">
                          <a:solidFill>
                            <a:srgbClr val="000000"/>
                          </a:solidFill>
                          <a:effectLst/>
                          <a:latin typeface="Gilroy" panose="00000500000000000000"/>
                        </a:rPr>
                        <a:t>47</a:t>
                      </a:r>
                    </a:p>
                  </a:txBody>
                  <a:tcPr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400" b="1" i="0" u="none" strike="noStrike">
                          <a:solidFill>
                            <a:srgbClr val="000000"/>
                          </a:solidFill>
                          <a:effectLst/>
                          <a:latin typeface="Gilroy" panose="00000500000000000000"/>
                        </a:rPr>
                        <a:t>3.93</a:t>
                      </a:r>
                    </a:p>
                  </a:txBody>
                  <a:tcPr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400" b="1" i="0" u="none" strike="noStrike">
                          <a:solidFill>
                            <a:srgbClr val="000000"/>
                          </a:solidFill>
                          <a:effectLst/>
                          <a:latin typeface="Gilroy" panose="00000500000000000000"/>
                        </a:rPr>
                        <a:t>458.3</a:t>
                      </a:r>
                    </a:p>
                  </a:txBody>
                  <a:tcPr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400" b="1" i="0" u="none" strike="noStrike">
                          <a:solidFill>
                            <a:srgbClr val="000000"/>
                          </a:solidFill>
                          <a:effectLst/>
                          <a:latin typeface="Gilroy" panose="00000500000000000000"/>
                        </a:rPr>
                        <a:t>100.0%</a:t>
                      </a:r>
                    </a:p>
                  </a:txBody>
                  <a:tcPr anchor="ctr">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3605356506"/>
                  </a:ext>
                </a:extLst>
              </a:tr>
            </a:tbl>
          </a:graphicData>
        </a:graphic>
      </p:graphicFrame>
      <p:graphicFrame>
        <p:nvGraphicFramePr>
          <p:cNvPr id="5" name="Chart 4">
            <a:extLst>
              <a:ext uri="{FF2B5EF4-FFF2-40B4-BE49-F238E27FC236}">
                <a16:creationId xmlns:a16="http://schemas.microsoft.com/office/drawing/2014/main" id="{6E4C5B27-4FE8-CBC5-B5FF-3810B64F9211}"/>
              </a:ext>
            </a:extLst>
          </p:cNvPr>
          <p:cNvGraphicFramePr>
            <a:graphicFrameLocks/>
          </p:cNvGraphicFramePr>
          <p:nvPr/>
        </p:nvGraphicFramePr>
        <p:xfrm>
          <a:off x="5742432" y="2066544"/>
          <a:ext cx="5705856" cy="44439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589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F43-5BB3-2162-0FC1-9B3B8A37C108}"/>
              </a:ext>
            </a:extLst>
          </p:cNvPr>
          <p:cNvSpPr>
            <a:spLocks noGrp="1"/>
          </p:cNvSpPr>
          <p:nvPr>
            <p:ph type="title"/>
          </p:nvPr>
        </p:nvSpPr>
        <p:spPr/>
        <p:txBody>
          <a:bodyPr>
            <a:normAutofit/>
          </a:bodyPr>
          <a:lstStyle/>
          <a:p>
            <a:r>
              <a:rPr lang="en-US"/>
              <a:t>Fund III Refi Pool </a:t>
            </a:r>
            <a:r>
              <a:rPr lang="en-US" b="0"/>
              <a:t>| Lease Expiration</a:t>
            </a:r>
          </a:p>
        </p:txBody>
      </p:sp>
      <p:sp>
        <p:nvSpPr>
          <p:cNvPr id="23" name="Rectangle 22">
            <a:extLst>
              <a:ext uri="{FF2B5EF4-FFF2-40B4-BE49-F238E27FC236}">
                <a16:creationId xmlns:a16="http://schemas.microsoft.com/office/drawing/2014/main" id="{633ACFEE-F454-9A1B-13F5-08C77A3102F3}"/>
              </a:ext>
            </a:extLst>
          </p:cNvPr>
          <p:cNvSpPr/>
          <p:nvPr/>
        </p:nvSpPr>
        <p:spPr>
          <a:xfrm>
            <a:off x="8320486" y="1364050"/>
            <a:ext cx="3108960" cy="365760"/>
          </a:xfrm>
          <a:prstGeom prst="rect">
            <a:avLst/>
          </a:prstGeom>
          <a:solidFill>
            <a:srgbClr val="3340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Gilroy" panose="00000500000000000000"/>
                <a:ea typeface="Lato" panose="020F0502020204030203" pitchFamily="34" charset="0"/>
                <a:cs typeface="Lato" panose="020F0502020204030203" pitchFamily="34" charset="0"/>
              </a:rPr>
              <a:t>Key Takeaways</a:t>
            </a:r>
          </a:p>
        </p:txBody>
      </p:sp>
      <p:sp>
        <p:nvSpPr>
          <p:cNvPr id="24" name="Rectangle 23">
            <a:extLst>
              <a:ext uri="{FF2B5EF4-FFF2-40B4-BE49-F238E27FC236}">
                <a16:creationId xmlns:a16="http://schemas.microsoft.com/office/drawing/2014/main" id="{7E9D05E9-F315-316F-A8BC-41E2818F3B82}"/>
              </a:ext>
            </a:extLst>
          </p:cNvPr>
          <p:cNvSpPr/>
          <p:nvPr/>
        </p:nvSpPr>
        <p:spPr>
          <a:xfrm>
            <a:off x="8320486" y="1725856"/>
            <a:ext cx="3108960" cy="4389120"/>
          </a:xfrm>
          <a:prstGeom prst="rect">
            <a:avLst/>
          </a:prstGeom>
          <a:solidFill>
            <a:schemeClr val="accent3">
              <a:lumMod val="20000"/>
              <a:lumOff val="80000"/>
            </a:schemeClr>
          </a:solidFill>
          <a:ln w="25400" cap="flat" cmpd="sng" algn="ctr">
            <a:noFill/>
            <a:prstDash val="solid"/>
          </a:ln>
          <a:effectLst/>
        </p:spPr>
        <p:txBody>
          <a:bodyPr rtlCol="0" anchor="ctr"/>
          <a:lstStyle/>
          <a:p>
            <a:pPr marL="173736" marR="0" lvl="0" indent="-173736"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400" b="1" kern="0">
                <a:latin typeface="Gilroy" panose="00000500000000000000"/>
              </a:rPr>
              <a:t>2028 will be a key focus </a:t>
            </a:r>
            <a:r>
              <a:rPr lang="en-US" sz="1400" kern="0">
                <a:latin typeface="Gilroy" panose="00000500000000000000"/>
              </a:rPr>
              <a:t>given the $ amount of rent rolling during those calendar year</a:t>
            </a:r>
            <a:endParaRPr lang="en-US" sz="1400" b="1" kern="0">
              <a:latin typeface="Gilroy" panose="00000500000000000000"/>
            </a:endParaRPr>
          </a:p>
          <a:p>
            <a:pPr marL="173736" marR="0" lvl="0" indent="-173736"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400" b="1" kern="0">
              <a:latin typeface="Gilroy" panose="00000500000000000000"/>
            </a:endParaRPr>
          </a:p>
          <a:p>
            <a:pPr marL="173736" marR="0" lvl="0" indent="-173736"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400" kern="0">
                <a:latin typeface="Gilroy" panose="00000500000000000000"/>
              </a:rPr>
              <a:t>Existing pool covenants and quotes received from brokers influenced the WALT composition of the refi pool beyond maximizing debt proceeds</a:t>
            </a:r>
          </a:p>
          <a:p>
            <a:pPr marR="0" lvl="0" defTabSz="914400" eaLnBrk="1" fontAlgn="auto" latinLnBrk="0" hangingPunct="1">
              <a:lnSpc>
                <a:spcPct val="100000"/>
              </a:lnSpc>
              <a:spcBef>
                <a:spcPts val="300"/>
              </a:spcBef>
              <a:spcAft>
                <a:spcPts val="0"/>
              </a:spcAft>
              <a:buClrTx/>
              <a:buSzTx/>
              <a:tabLst/>
              <a:defRPr/>
            </a:pPr>
            <a:endParaRPr lang="en-US" sz="1400" b="1" kern="0">
              <a:highlight>
                <a:srgbClr val="FFFF00"/>
              </a:highlight>
              <a:latin typeface="Gilroy" panose="00000500000000000000"/>
            </a:endParaRPr>
          </a:p>
          <a:p>
            <a:pPr marR="0" lvl="0" defTabSz="914400" eaLnBrk="1" fontAlgn="auto" latinLnBrk="0" hangingPunct="1">
              <a:lnSpc>
                <a:spcPct val="100000"/>
              </a:lnSpc>
              <a:spcBef>
                <a:spcPts val="300"/>
              </a:spcBef>
              <a:spcAft>
                <a:spcPts val="0"/>
              </a:spcAft>
              <a:buClrTx/>
              <a:buSzTx/>
              <a:tabLst/>
              <a:defRPr/>
            </a:pPr>
            <a:endParaRPr lang="en-US" sz="1400" kern="0">
              <a:solidFill>
                <a:prstClr val="black"/>
              </a:solidFill>
              <a:highlight>
                <a:srgbClr val="FFFF00"/>
              </a:highlight>
              <a:latin typeface="Gilroy" panose="00000500000000000000"/>
            </a:endParaRPr>
          </a:p>
          <a:p>
            <a:pPr marL="173736" marR="0" lvl="0" indent="-173736"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400" kern="0">
                <a:solidFill>
                  <a:prstClr val="black"/>
                </a:solidFill>
                <a:latin typeface="Gilroy" panose="00000500000000000000"/>
              </a:rPr>
              <a:t>Capex, TI and LCs</a:t>
            </a:r>
            <a:r>
              <a:rPr kumimoji="0" lang="en-US" sz="1400" i="0" u="none" strike="noStrike" kern="0" cap="none" spc="0" normalizeH="0" baseline="0" noProof="0">
                <a:ln>
                  <a:noFill/>
                </a:ln>
                <a:solidFill>
                  <a:prstClr val="black"/>
                </a:solidFill>
                <a:effectLst/>
                <a:uLnTx/>
                <a:uFillTx/>
                <a:latin typeface="Gilroy" panose="00000500000000000000"/>
                <a:ea typeface="+mn-ea"/>
                <a:cs typeface="+mn-cs"/>
              </a:rPr>
              <a:t> </a:t>
            </a: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stay </a:t>
            </a:r>
            <a:r>
              <a:rPr lang="en-US" sz="1400" kern="0">
                <a:solidFill>
                  <a:prstClr val="black"/>
                </a:solidFill>
                <a:latin typeface="Gilroy" panose="00000500000000000000"/>
              </a:rPr>
              <a:t>in the $5.1-7.0M range through 2025-27 and</a:t>
            </a:r>
            <a:r>
              <a:rPr lang="en-US" sz="1400" b="1" kern="0">
                <a:solidFill>
                  <a:prstClr val="black"/>
                </a:solidFill>
                <a:latin typeface="Gilroy" panose="00000500000000000000"/>
              </a:rPr>
              <a:t> peak at $7.5M in 2028</a:t>
            </a:r>
            <a:r>
              <a:rPr kumimoji="0" lang="en-US" sz="1400" b="0" i="0" u="none" strike="noStrike" kern="0" cap="none" spc="0" normalizeH="0" baseline="0" noProof="0">
                <a:ln>
                  <a:noFill/>
                </a:ln>
                <a:solidFill>
                  <a:prstClr val="black"/>
                </a:solidFill>
                <a:effectLst/>
                <a:uLnTx/>
                <a:uFillTx/>
                <a:latin typeface="Gilroy" panose="00000500000000000000"/>
                <a:ea typeface="+mn-ea"/>
                <a:cs typeface="+mn-cs"/>
              </a:rPr>
              <a:t> </a:t>
            </a:r>
            <a:endParaRPr lang="en-US" sz="1400" b="1" kern="0">
              <a:solidFill>
                <a:prstClr val="black"/>
              </a:solidFill>
              <a:latin typeface="Gilroy" panose="00000500000000000000"/>
            </a:endParaRPr>
          </a:p>
        </p:txBody>
      </p:sp>
      <p:graphicFrame>
        <p:nvGraphicFramePr>
          <p:cNvPr id="6" name="Chart 5">
            <a:extLst>
              <a:ext uri="{FF2B5EF4-FFF2-40B4-BE49-F238E27FC236}">
                <a16:creationId xmlns:a16="http://schemas.microsoft.com/office/drawing/2014/main" id="{5C896730-113E-8149-AFB5-FFCEEC3FEC55}"/>
              </a:ext>
            </a:extLst>
          </p:cNvPr>
          <p:cNvGraphicFramePr>
            <a:graphicFrameLocks/>
          </p:cNvGraphicFramePr>
          <p:nvPr/>
        </p:nvGraphicFramePr>
        <p:xfrm>
          <a:off x="762551" y="1364050"/>
          <a:ext cx="7040880" cy="24199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1705A322-207F-443D-99BA-90E0BA5FBAFD}"/>
              </a:ext>
            </a:extLst>
          </p:cNvPr>
          <p:cNvGraphicFramePr>
            <a:graphicFrameLocks/>
          </p:cNvGraphicFramePr>
          <p:nvPr/>
        </p:nvGraphicFramePr>
        <p:xfrm>
          <a:off x="762552" y="3785937"/>
          <a:ext cx="7040880" cy="25584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41430946"/>
      </p:ext>
    </p:extLst>
  </p:cSld>
  <p:clrMapOvr>
    <a:masterClrMapping/>
  </p:clrMapOvr>
  <p:extLst>
    <p:ext uri="{6950BFC3-D8DA-4A85-94F7-54DA5524770B}">
      <p188:commentRel xmlns:p188="http://schemas.microsoft.com/office/powerpoint/2018/8/main" r:id="rId3"/>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6A7AF-1DA0-E55F-ADDA-96FC1E35F8D7}"/>
            </a:ext>
          </a:extLst>
        </p:cNvPr>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3DABF5-0E24-3EF3-A511-87133A376E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18" name="think-cell data - do not delete" hidden="1">
                        <a:extLst>
                          <a:ext uri="{FF2B5EF4-FFF2-40B4-BE49-F238E27FC236}">
                            <a16:creationId xmlns:a16="http://schemas.microsoft.com/office/drawing/2014/main" id="{F73DABF5-0E24-3EF3-A511-87133A376E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E2A733-6CD7-940D-7FA6-44265A5ADE60}"/>
              </a:ext>
            </a:extLst>
          </p:cNvPr>
          <p:cNvSpPr>
            <a:spLocks noGrp="1"/>
          </p:cNvSpPr>
          <p:nvPr>
            <p:ph type="title"/>
          </p:nvPr>
        </p:nvSpPr>
        <p:spPr>
          <a:xfrm>
            <a:off x="762000" y="546100"/>
            <a:ext cx="10072688" cy="685800"/>
          </a:xfrm>
        </p:spPr>
        <p:txBody>
          <a:bodyPr vert="horz"/>
          <a:lstStyle/>
          <a:p>
            <a:r>
              <a:rPr lang="en-US"/>
              <a:t>Fund III Refi </a:t>
            </a:r>
            <a:r>
              <a:rPr lang="en-US" b="0"/>
              <a:t>| Credit Facility vs CMBS Availability</a:t>
            </a:r>
          </a:p>
        </p:txBody>
      </p:sp>
      <p:sp>
        <p:nvSpPr>
          <p:cNvPr id="7" name="Rectangle 6">
            <a:extLst>
              <a:ext uri="{FF2B5EF4-FFF2-40B4-BE49-F238E27FC236}">
                <a16:creationId xmlns:a16="http://schemas.microsoft.com/office/drawing/2014/main" id="{1D5EAD85-1262-5D1C-ECAD-C7DE226E51F2}"/>
              </a:ext>
            </a:extLst>
          </p:cNvPr>
          <p:cNvSpPr/>
          <p:nvPr/>
        </p:nvSpPr>
        <p:spPr>
          <a:xfrm>
            <a:off x="762554" y="1169230"/>
            <a:ext cx="164592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Medium" panose="020F0502020204030203" pitchFamily="34" charset="0"/>
                <a:cs typeface="Lato Medium" panose="020F0502020204030203" pitchFamily="34" charset="0"/>
              </a:rPr>
              <a:t>Key Takeaways</a:t>
            </a:r>
          </a:p>
        </p:txBody>
      </p:sp>
      <p:grpSp>
        <p:nvGrpSpPr>
          <p:cNvPr id="8" name="Group 7">
            <a:extLst>
              <a:ext uri="{FF2B5EF4-FFF2-40B4-BE49-F238E27FC236}">
                <a16:creationId xmlns:a16="http://schemas.microsoft.com/office/drawing/2014/main" id="{751E4E27-A5FB-D884-9891-B387366CD73E}"/>
              </a:ext>
            </a:extLst>
          </p:cNvPr>
          <p:cNvGrpSpPr/>
          <p:nvPr/>
        </p:nvGrpSpPr>
        <p:grpSpPr>
          <a:xfrm>
            <a:off x="2486954" y="1534990"/>
            <a:ext cx="457200" cy="457200"/>
            <a:chOff x="9083709" y="2630560"/>
            <a:chExt cx="594360" cy="594359"/>
          </a:xfrm>
        </p:grpSpPr>
        <p:sp>
          <p:nvSpPr>
            <p:cNvPr id="9" name="Oval 8">
              <a:extLst>
                <a:ext uri="{FF2B5EF4-FFF2-40B4-BE49-F238E27FC236}">
                  <a16:creationId xmlns:a16="http://schemas.microsoft.com/office/drawing/2014/main" id="{07B3C663-68DF-133F-13D0-560F832B5F2D}"/>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10" name="Arrow: Chevron 9">
              <a:extLst>
                <a:ext uri="{FF2B5EF4-FFF2-40B4-BE49-F238E27FC236}">
                  <a16:creationId xmlns:a16="http://schemas.microsoft.com/office/drawing/2014/main" id="{A87846A4-8499-D01D-F7BD-256B74B2B4DA}"/>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11" name="Arrow: Chevron 10">
              <a:extLst>
                <a:ext uri="{FF2B5EF4-FFF2-40B4-BE49-F238E27FC236}">
                  <a16:creationId xmlns:a16="http://schemas.microsoft.com/office/drawing/2014/main" id="{72962421-08B6-39A8-B03B-6712CC978810}"/>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6" name="Rectangle 5">
            <a:extLst>
              <a:ext uri="{FF2B5EF4-FFF2-40B4-BE49-F238E27FC236}">
                <a16:creationId xmlns:a16="http://schemas.microsoft.com/office/drawing/2014/main" id="{C38175FD-B06D-4AD5-97AE-84EF7A6CD271}"/>
              </a:ext>
            </a:extLst>
          </p:cNvPr>
          <p:cNvSpPr/>
          <p:nvPr/>
        </p:nvSpPr>
        <p:spPr>
          <a:xfrm>
            <a:off x="3022634" y="1164066"/>
            <a:ext cx="8346406"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Medium"/>
                <a:cs typeface="Lato Medium"/>
              </a:rPr>
              <a:t>We assume </a:t>
            </a:r>
            <a:r>
              <a:rPr lang="en-US" sz="1200" b="1">
                <a:solidFill>
                  <a:schemeClr val="tx1"/>
                </a:solidFill>
                <a:latin typeface="Gilroy" panose="00000500000000000000"/>
                <a:ea typeface="Lato Medium"/>
                <a:cs typeface="Lato Medium"/>
              </a:rPr>
              <a:t>$370M CMBS proceeds </a:t>
            </a:r>
            <a:r>
              <a:rPr lang="en-US" sz="1200">
                <a:solidFill>
                  <a:schemeClr val="tx1"/>
                </a:solidFill>
                <a:latin typeface="Gilroy" panose="00000500000000000000"/>
                <a:ea typeface="Lato Medium"/>
                <a:cs typeface="Lato Medium"/>
              </a:rPr>
              <a:t>here, which represents the midpoint of the range shown on the prior page</a:t>
            </a:r>
            <a:endParaRPr lang="en-US" sz="1200" b="1">
              <a:solidFill>
                <a:schemeClr val="tx1"/>
              </a:solidFill>
              <a:latin typeface="Gilroy" panose="00000500000000000000"/>
              <a:ea typeface="Lato Medium"/>
              <a:cs typeface="Lato Medium"/>
            </a:endParaRP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Medium"/>
                <a:cs typeface="Lato Medium"/>
              </a:rPr>
              <a:t>The Credit Facility has a </a:t>
            </a:r>
            <a:r>
              <a:rPr lang="en-US" sz="1200" b="1">
                <a:solidFill>
                  <a:schemeClr val="tx1"/>
                </a:solidFill>
                <a:latin typeface="Gilroy" panose="00000500000000000000"/>
                <a:ea typeface="Lato Medium"/>
                <a:cs typeface="Lato Medium"/>
              </a:rPr>
              <a:t>peak debt availability of $309.5M in Q4 2028 </a:t>
            </a:r>
            <a:r>
              <a:rPr lang="en-US" sz="1200">
                <a:solidFill>
                  <a:schemeClr val="tx1"/>
                </a:solidFill>
                <a:latin typeface="Gilroy" panose="00000500000000000000"/>
                <a:ea typeface="Lato Medium"/>
                <a:cs typeface="Lato Medium"/>
              </a:rPr>
              <a:t>with a balance of $290.9M (6% debt reserves)</a:t>
            </a:r>
          </a:p>
          <a:p>
            <a:pPr marL="171450" indent="-171450">
              <a:spcBef>
                <a:spcPts val="600"/>
              </a:spcBef>
              <a:buFont typeface="Arial" panose="020B0604020202020204" pitchFamily="34" charset="0"/>
              <a:buChar char="•"/>
            </a:pPr>
            <a:r>
              <a:rPr lang="en-US" sz="1200" b="1">
                <a:solidFill>
                  <a:schemeClr val="tx1"/>
                </a:solidFill>
                <a:latin typeface="Gilroy" panose="00000500000000000000"/>
                <a:ea typeface="Lato Medium"/>
                <a:cs typeface="Lato Medium"/>
              </a:rPr>
              <a:t>Credit Facility loan balance stays ~$60-125M below the CMBS’s fixed balance from 2025 through the end of 2028</a:t>
            </a:r>
          </a:p>
          <a:p>
            <a:pPr marL="171450" indent="-171450">
              <a:spcBef>
                <a:spcPts val="600"/>
              </a:spcBef>
              <a:buFont typeface="Arial" panose="020B0604020202020204" pitchFamily="34" charset="0"/>
              <a:buChar char="•"/>
            </a:pPr>
            <a:r>
              <a:rPr lang="en-US" sz="1200">
                <a:solidFill>
                  <a:schemeClr val="tx1"/>
                </a:solidFill>
                <a:latin typeface="Gilroy" panose="00000500000000000000"/>
                <a:ea typeface="Lato Medium"/>
                <a:cs typeface="Lato Medium"/>
              </a:rPr>
              <a:t>Credit Facility reflects </a:t>
            </a:r>
            <a:r>
              <a:rPr lang="en-US" sz="1200" b="1">
                <a:solidFill>
                  <a:schemeClr val="tx1"/>
                </a:solidFill>
                <a:latin typeface="Gilroy" panose="00000500000000000000"/>
                <a:ea typeface="Lato Medium"/>
                <a:cs typeface="Lato Medium"/>
              </a:rPr>
              <a:t>~4.22% 10Y Treasury </a:t>
            </a:r>
            <a:r>
              <a:rPr lang="en-US" sz="1200">
                <a:solidFill>
                  <a:schemeClr val="tx1"/>
                </a:solidFill>
                <a:latin typeface="Gilroy" panose="00000500000000000000"/>
                <a:ea typeface="Lato Medium"/>
                <a:cs typeface="Lato Medium"/>
              </a:rPr>
              <a:t>as of 4/3/25</a:t>
            </a:r>
          </a:p>
        </p:txBody>
      </p:sp>
      <p:graphicFrame>
        <p:nvGraphicFramePr>
          <p:cNvPr id="4" name="Chart 3">
            <a:extLst>
              <a:ext uri="{FF2B5EF4-FFF2-40B4-BE49-F238E27FC236}">
                <a16:creationId xmlns:a16="http://schemas.microsoft.com/office/drawing/2014/main" id="{3530E32E-AE9D-14BE-9AC2-C01E8716BA58}"/>
              </a:ext>
            </a:extLst>
          </p:cNvPr>
          <p:cNvGraphicFramePr>
            <a:graphicFrameLocks/>
          </p:cNvGraphicFramePr>
          <p:nvPr/>
        </p:nvGraphicFramePr>
        <p:xfrm>
          <a:off x="783906" y="2574646"/>
          <a:ext cx="10563225" cy="38404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74206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F43-5BB3-2162-0FC1-9B3B8A37C108}"/>
              </a:ext>
            </a:extLst>
          </p:cNvPr>
          <p:cNvSpPr>
            <a:spLocks noGrp="1"/>
          </p:cNvSpPr>
          <p:nvPr>
            <p:ph type="title"/>
          </p:nvPr>
        </p:nvSpPr>
        <p:spPr/>
        <p:txBody>
          <a:bodyPr>
            <a:normAutofit/>
          </a:bodyPr>
          <a:lstStyle/>
          <a:p>
            <a:r>
              <a:rPr lang="en-US"/>
              <a:t>Fund Impact Analysis </a:t>
            </a:r>
            <a:r>
              <a:rPr lang="en-US" b="0"/>
              <a:t>| Credit Facility Collateral Pool Covenants</a:t>
            </a:r>
          </a:p>
        </p:txBody>
      </p:sp>
      <p:graphicFrame>
        <p:nvGraphicFramePr>
          <p:cNvPr id="19" name="Table 18">
            <a:extLst>
              <a:ext uri="{FF2B5EF4-FFF2-40B4-BE49-F238E27FC236}">
                <a16:creationId xmlns:a16="http://schemas.microsoft.com/office/drawing/2014/main" id="{49540E8A-165F-A27F-250F-D46AF55EE765}"/>
              </a:ext>
            </a:extLst>
          </p:cNvPr>
          <p:cNvGraphicFramePr>
            <a:graphicFrameLocks noGrp="1"/>
          </p:cNvGraphicFramePr>
          <p:nvPr/>
        </p:nvGraphicFramePr>
        <p:xfrm>
          <a:off x="762554" y="1266621"/>
          <a:ext cx="7184158" cy="5128260"/>
        </p:xfrm>
        <a:graphic>
          <a:graphicData uri="http://schemas.openxmlformats.org/drawingml/2006/table">
            <a:tbl>
              <a:tblPr/>
              <a:tblGrid>
                <a:gridCol w="2763138">
                  <a:extLst>
                    <a:ext uri="{9D8B030D-6E8A-4147-A177-3AD203B41FA5}">
                      <a16:colId xmlns:a16="http://schemas.microsoft.com/office/drawing/2014/main" val="74985616"/>
                    </a:ext>
                  </a:extLst>
                </a:gridCol>
                <a:gridCol w="1105255">
                  <a:extLst>
                    <a:ext uri="{9D8B030D-6E8A-4147-A177-3AD203B41FA5}">
                      <a16:colId xmlns:a16="http://schemas.microsoft.com/office/drawing/2014/main" val="2661885076"/>
                    </a:ext>
                  </a:extLst>
                </a:gridCol>
                <a:gridCol w="1105255">
                  <a:extLst>
                    <a:ext uri="{9D8B030D-6E8A-4147-A177-3AD203B41FA5}">
                      <a16:colId xmlns:a16="http://schemas.microsoft.com/office/drawing/2014/main" val="286696399"/>
                    </a:ext>
                  </a:extLst>
                </a:gridCol>
                <a:gridCol w="1105255">
                  <a:extLst>
                    <a:ext uri="{9D8B030D-6E8A-4147-A177-3AD203B41FA5}">
                      <a16:colId xmlns:a16="http://schemas.microsoft.com/office/drawing/2014/main" val="3046268786"/>
                    </a:ext>
                  </a:extLst>
                </a:gridCol>
                <a:gridCol w="1105255">
                  <a:extLst>
                    <a:ext uri="{9D8B030D-6E8A-4147-A177-3AD203B41FA5}">
                      <a16:colId xmlns:a16="http://schemas.microsoft.com/office/drawing/2014/main" val="939598277"/>
                    </a:ext>
                  </a:extLst>
                </a:gridCol>
              </a:tblGrid>
              <a:tr h="365760">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Covenant</a:t>
                      </a:r>
                    </a:p>
                  </a:txBody>
                  <a:tcPr marL="7620" marR="7620" marT="7620" marB="0" anchor="ctr">
                    <a:lnL>
                      <a:noFill/>
                    </a:lnL>
                    <a:lnR>
                      <a:noFill/>
                    </a:lnR>
                    <a:lnT>
                      <a:noFill/>
                    </a:lnT>
                    <a:lnB w="12700" cap="flat" cmpd="sng" algn="ctr">
                      <a:solidFill>
                        <a:schemeClr val="bg1"/>
                      </a:solidFill>
                      <a:prstDash val="solid"/>
                      <a:round/>
                      <a:headEnd type="none" w="med" len="med"/>
                      <a:tailEnd type="none" w="med" len="med"/>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Min/Max</a:t>
                      </a:r>
                    </a:p>
                  </a:txBody>
                  <a:tcPr marL="7620" marR="7620" marT="7620" marB="0" anchor="ctr">
                    <a:lnL>
                      <a:noFill/>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bg1"/>
                      </a:solidFill>
                      <a:prstDash val="solid"/>
                      <a:round/>
                      <a:headEnd type="none" w="med" len="med"/>
                      <a:tailEnd type="none" w="med" len="med"/>
                    </a:lnB>
                    <a:solidFill>
                      <a:srgbClr val="3340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ea typeface="+mn-ea"/>
                          <a:cs typeface="+mn-cs"/>
                        </a:rPr>
                        <a:t>Before Refi – All Properties</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After Refi – All Properties</a:t>
                      </a:r>
                    </a:p>
                  </a:txBody>
                  <a:tcPr marL="7620" marR="7620" marT="7620" marB="0" anchor="ctr">
                    <a:lnL>
                      <a:noFill/>
                    </a:lnL>
                    <a:lnR w="1270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After Refi –</a:t>
                      </a:r>
                    </a:p>
                    <a:p>
                      <a:pPr marL="0" marR="0" lvl="0" indent="0" algn="ctr" defTabSz="914400" eaLnBrk="1" fontAlgn="ctr" latinLnBrk="0" hangingPunct="1">
                        <a:lnSpc>
                          <a:spcPct val="100000"/>
                        </a:lnSpc>
                        <a:spcBef>
                          <a:spcPts val="0"/>
                        </a:spcBef>
                        <a:spcAft>
                          <a:spcPts val="0"/>
                        </a:spcAft>
                        <a:buClrTx/>
                        <a:buSzTx/>
                        <a:buFontTx/>
                        <a:buNone/>
                        <a:tabLst/>
                        <a:defRPr/>
                      </a:pPr>
                      <a:r>
                        <a:rPr lang="en-US" sz="1200" b="1" i="0" u="none" strike="noStrike">
                          <a:solidFill>
                            <a:srgbClr val="FFFFFF"/>
                          </a:solidFill>
                          <a:effectLst/>
                          <a:latin typeface="Gilroy" panose="00000500000000000000"/>
                        </a:rPr>
                        <a:t>W/ Exclusions</a:t>
                      </a:r>
                      <a:r>
                        <a:rPr lang="en-US" sz="1200" b="1" i="0" u="none" strike="noStrike" baseline="30000">
                          <a:solidFill>
                            <a:srgbClr val="FFFFFF"/>
                          </a:solidFill>
                          <a:effectLst/>
                          <a:latin typeface="Gilroy" panose="00000500000000000000"/>
                        </a:rPr>
                        <a:t>1</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33F4F"/>
                    </a:solidFill>
                  </a:tcPr>
                </a:tc>
                <a:extLst>
                  <a:ext uri="{0D108BD9-81ED-4DB2-BD59-A6C34878D82A}">
                    <a16:rowId xmlns:a16="http://schemas.microsoft.com/office/drawing/2014/main" val="2846643218"/>
                  </a:ext>
                </a:extLst>
              </a:tr>
              <a:tr h="594360">
                <a:tc>
                  <a:txBody>
                    <a:bodyPr/>
                    <a:lstStyle/>
                    <a:p>
                      <a:pPr algn="ctr" fontAlgn="ctr"/>
                      <a:r>
                        <a:rPr lang="en-US" sz="1600" b="0" i="0" u="none" strike="noStrike">
                          <a:solidFill>
                            <a:srgbClr val="3A3838"/>
                          </a:solidFill>
                          <a:effectLst/>
                          <a:latin typeface="Gilroy" panose="00000500000000000000"/>
                        </a:rPr>
                        <a:t>Debt Availability</a:t>
                      </a:r>
                      <a:r>
                        <a:rPr lang="en-US" sz="1600" b="0" i="0" u="none" strike="noStrike" baseline="30000">
                          <a:solidFill>
                            <a:srgbClr val="3A3838"/>
                          </a:solidFill>
                          <a:effectLst/>
                          <a:latin typeface="Gilroy" panose="00000500000000000000"/>
                        </a:rPr>
                        <a:t>2</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&gt;$175M</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$617.3M</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$349.5M</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$361.1M</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2560284934"/>
                  </a:ext>
                </a:extLst>
              </a:tr>
              <a:tr h="594360">
                <a:tc>
                  <a:txBody>
                    <a:bodyPr/>
                    <a:lstStyle/>
                    <a:p>
                      <a:pPr algn="ctr" fontAlgn="ctr"/>
                      <a:r>
                        <a:rPr lang="en-US" sz="1600" b="0" i="0" u="none" strike="noStrike">
                          <a:solidFill>
                            <a:srgbClr val="3A3838"/>
                          </a:solidFill>
                          <a:effectLst/>
                          <a:latin typeface="Gilroy" panose="00000500000000000000"/>
                        </a:rPr>
                        <a:t>Occupancy</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&gt;85.0%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89%</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83%</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sz="1600" b="1" i="0" u="none" strike="noStrike">
                          <a:solidFill>
                            <a:srgbClr val="000000"/>
                          </a:solidFill>
                          <a:effectLst/>
                          <a:latin typeface="Gilroy" panose="00000500000000000000"/>
                        </a:rPr>
                        <a:t>90%</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1713883005"/>
                  </a:ext>
                </a:extLst>
              </a:tr>
              <a:tr h="594360">
                <a:tc>
                  <a:txBody>
                    <a:bodyPr/>
                    <a:lstStyle/>
                    <a:p>
                      <a:pPr algn="ctr" fontAlgn="ctr"/>
                      <a:r>
                        <a:rPr lang="en-US" sz="1600" b="0" i="0" u="none" strike="noStrike">
                          <a:solidFill>
                            <a:srgbClr val="3A3838"/>
                          </a:solidFill>
                          <a:effectLst/>
                          <a:latin typeface="Gilroy" panose="00000500000000000000"/>
                        </a:rPr>
                        <a:t>Collateral Pool Value</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&gt;$300M</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$1,254M</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$748M</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$694M</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2538840572"/>
                  </a:ext>
                </a:extLst>
              </a:tr>
              <a:tr h="594360">
                <a:tc>
                  <a:txBody>
                    <a:bodyPr/>
                    <a:lstStyle/>
                    <a:p>
                      <a:pPr algn="ctr" fontAlgn="ctr"/>
                      <a:r>
                        <a:rPr lang="en-US" sz="1600" b="0" i="0" u="none" strike="noStrike">
                          <a:solidFill>
                            <a:srgbClr val="3A3838"/>
                          </a:solidFill>
                          <a:effectLst/>
                          <a:latin typeface="Gilroy" panose="00000500000000000000"/>
                        </a:rPr>
                        <a:t>Collateral Pool Properties</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&gt;30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137</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90</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82</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1992344329"/>
                  </a:ext>
                </a:extLst>
              </a:tr>
              <a:tr h="594360">
                <a:tc>
                  <a:txBody>
                    <a:bodyPr/>
                    <a:lstStyle/>
                    <a:p>
                      <a:pPr algn="ctr" fontAlgn="ctr"/>
                      <a:r>
                        <a:rPr lang="en-US" sz="1600" b="0" i="0" u="none" strike="noStrike">
                          <a:solidFill>
                            <a:srgbClr val="3A3838"/>
                          </a:solidFill>
                          <a:effectLst/>
                          <a:latin typeface="Gilroy" panose="00000500000000000000"/>
                        </a:rPr>
                        <a:t>WALT</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&gt;2.0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2.7</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2.2</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2.4</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988361366"/>
                  </a:ext>
                </a:extLst>
              </a:tr>
              <a:tr h="594360">
                <a:tc>
                  <a:txBody>
                    <a:bodyPr/>
                    <a:lstStyle/>
                    <a:p>
                      <a:pPr algn="ctr" fontAlgn="ctr"/>
                      <a:r>
                        <a:rPr lang="en-US" sz="1600" b="0" i="0" u="none" strike="noStrike">
                          <a:solidFill>
                            <a:srgbClr val="3A3838"/>
                          </a:solidFill>
                          <a:effectLst/>
                          <a:latin typeface="Gilroy" panose="00000500000000000000"/>
                        </a:rPr>
                        <a:t>Tenant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&lt;15.0%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2.9%</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5.1%</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5.2%</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967895330"/>
                  </a:ext>
                </a:extLst>
              </a:tr>
              <a:tr h="594360">
                <a:tc>
                  <a:txBody>
                    <a:bodyPr/>
                    <a:lstStyle/>
                    <a:p>
                      <a:pPr algn="ctr" fontAlgn="ctr"/>
                      <a:r>
                        <a:rPr lang="en-US" sz="1600" b="0" i="0" u="none" strike="noStrike">
                          <a:solidFill>
                            <a:srgbClr val="3A3838"/>
                          </a:solidFill>
                          <a:effectLst/>
                          <a:latin typeface="Gilroy" panose="00000500000000000000"/>
                        </a:rPr>
                        <a:t>Single Property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Gilroy" panose="00000500000000000000"/>
                        </a:rPr>
                        <a:t>&lt;15.0%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fontAlgn="ctr"/>
                      <a:r>
                        <a:rPr lang="en-US" sz="1600" b="1" i="0" u="none" strike="noStrike">
                          <a:solidFill>
                            <a:srgbClr val="000000"/>
                          </a:solidFill>
                          <a:effectLst/>
                          <a:latin typeface="Gilroy" panose="00000500000000000000"/>
                        </a:rPr>
                        <a:t>3.0%</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4.4%</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4.7%</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395886578"/>
                  </a:ext>
                </a:extLst>
              </a:tr>
              <a:tr h="594360">
                <a:tc>
                  <a:txBody>
                    <a:bodyPr/>
                    <a:lstStyle/>
                    <a:p>
                      <a:pPr algn="ctr" fontAlgn="ctr"/>
                      <a:r>
                        <a:rPr lang="en-US" sz="1600" b="0" i="0" u="none" strike="noStrike">
                          <a:solidFill>
                            <a:srgbClr val="3A3838"/>
                          </a:solidFill>
                          <a:effectLst/>
                          <a:latin typeface="Gilroy" panose="00000500000000000000"/>
                        </a:rPr>
                        <a:t>MSA Concentration</a:t>
                      </a: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solidFill>
                      <a:srgbClr val="F2F2F2"/>
                    </a:solidFill>
                  </a:tcPr>
                </a:tc>
                <a:tc>
                  <a:txBody>
                    <a:bodyPr/>
                    <a:lstStyle/>
                    <a:p>
                      <a:pPr algn="ctr" fontAlgn="ctr"/>
                      <a:r>
                        <a:rPr lang="en-US" sz="1600" b="0" i="1" u="none" strike="noStrike">
                          <a:solidFill>
                            <a:srgbClr val="000000"/>
                          </a:solidFill>
                          <a:effectLst/>
                          <a:latin typeface="Gilroy" panose="00000500000000000000"/>
                        </a:rPr>
                        <a:t>&lt;30.0%</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bg1"/>
                    </a:solidFill>
                  </a:tcPr>
                </a:tc>
                <a:tc>
                  <a:txBody>
                    <a:bodyPr/>
                    <a:lstStyle/>
                    <a:p>
                      <a:pPr algn="ctr" fontAlgn="ctr"/>
                      <a:r>
                        <a:rPr lang="en-US" sz="1600" b="1" i="0" u="none" strike="noStrike">
                          <a:solidFill>
                            <a:srgbClr val="000000"/>
                          </a:solidFill>
                          <a:effectLst/>
                          <a:latin typeface="Gilroy" panose="00000500000000000000"/>
                        </a:rPr>
                        <a:t>17.0%</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600" b="1" i="0" u="none" strike="noStrike">
                          <a:solidFill>
                            <a:srgbClr val="000000"/>
                          </a:solidFill>
                          <a:effectLst/>
                          <a:latin typeface="Gilroy" panose="00000500000000000000"/>
                        </a:rPr>
                        <a:t>18.8%</a:t>
                      </a:r>
                    </a:p>
                  </a:txBody>
                  <a:tcPr marL="7620" marR="7620" marT="7620" marB="0" anchor="ctr">
                    <a:lnL>
                      <a:noFill/>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1E8B2"/>
                    </a:solidFill>
                  </a:tcPr>
                </a:tc>
                <a:tc>
                  <a:txBody>
                    <a:bodyPr/>
                    <a:lstStyle/>
                    <a:p>
                      <a:pPr algn="ctr" fontAlgn="ctr"/>
                      <a:r>
                        <a:rPr lang="en-US" sz="1600" b="1" i="0" u="none" strike="noStrike">
                          <a:solidFill>
                            <a:srgbClr val="000000"/>
                          </a:solidFill>
                          <a:effectLst/>
                          <a:latin typeface="Gilroy" panose="00000500000000000000"/>
                        </a:rPr>
                        <a:t>20.2%</a:t>
                      </a:r>
                    </a:p>
                  </a:txBody>
                  <a:tcPr marL="7620" marR="7620" marT="7620" marB="0"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1E8B2"/>
                    </a:solidFill>
                  </a:tcPr>
                </a:tc>
                <a:extLst>
                  <a:ext uri="{0D108BD9-81ED-4DB2-BD59-A6C34878D82A}">
                    <a16:rowId xmlns:a16="http://schemas.microsoft.com/office/drawing/2014/main" val="372568828"/>
                  </a:ext>
                </a:extLst>
              </a:tr>
            </a:tbl>
          </a:graphicData>
        </a:graphic>
      </p:graphicFrame>
      <p:sp>
        <p:nvSpPr>
          <p:cNvPr id="3" name="Rectangle 2">
            <a:extLst>
              <a:ext uri="{FF2B5EF4-FFF2-40B4-BE49-F238E27FC236}">
                <a16:creationId xmlns:a16="http://schemas.microsoft.com/office/drawing/2014/main" id="{08CF5DB0-1D19-873C-1291-B00F79613FD9}"/>
              </a:ext>
            </a:extLst>
          </p:cNvPr>
          <p:cNvSpPr/>
          <p:nvPr/>
        </p:nvSpPr>
        <p:spPr>
          <a:xfrm>
            <a:off x="8707581" y="1266621"/>
            <a:ext cx="2721864"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ea typeface="Lato" panose="020F0502020204030203" pitchFamily="34" charset="0"/>
                <a:cs typeface="Lato" panose="020F0502020204030203" pitchFamily="34" charset="0"/>
              </a:rPr>
              <a:t>Key Takeaways</a:t>
            </a:r>
          </a:p>
        </p:txBody>
      </p:sp>
      <p:sp>
        <p:nvSpPr>
          <p:cNvPr id="7" name="Rectangle 6">
            <a:extLst>
              <a:ext uri="{FF2B5EF4-FFF2-40B4-BE49-F238E27FC236}">
                <a16:creationId xmlns:a16="http://schemas.microsoft.com/office/drawing/2014/main" id="{CF985885-E06B-43D3-17C3-EF202BBFB933}"/>
              </a:ext>
            </a:extLst>
          </p:cNvPr>
          <p:cNvSpPr/>
          <p:nvPr/>
        </p:nvSpPr>
        <p:spPr>
          <a:xfrm>
            <a:off x="8707581" y="1632381"/>
            <a:ext cx="2721863" cy="4754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a:cs typeface="Lato"/>
              </a:rPr>
              <a:t>This analysis includes all acquired properties to date plus pipeline properties as of 3/31</a:t>
            </a:r>
            <a:endParaRPr lang="en-US" sz="1200" b="1">
              <a:solidFill>
                <a:schemeClr val="tx1"/>
              </a:solidFill>
              <a:latin typeface="Gilroy" panose="00000500000000000000"/>
              <a:ea typeface="Lato"/>
              <a:cs typeface="Lato"/>
            </a:endParaRP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a:cs typeface="Lato"/>
              </a:rPr>
              <a:t>After Refi values reflect </a:t>
            </a:r>
            <a:r>
              <a:rPr lang="en-US" sz="1200" b="1">
                <a:solidFill>
                  <a:schemeClr val="tx1"/>
                </a:solidFill>
                <a:latin typeface="Gilroy" panose="00000500000000000000"/>
                <a:ea typeface="Lato"/>
                <a:cs typeface="Lato"/>
              </a:rPr>
              <a:t>removal of the Fund III CMBS Refi Pool properties, </a:t>
            </a:r>
            <a:r>
              <a:rPr lang="en-US" sz="1200">
                <a:solidFill>
                  <a:schemeClr val="tx1"/>
                </a:solidFill>
                <a:latin typeface="Gilroy" panose="00000500000000000000"/>
                <a:ea typeface="Lato"/>
                <a:cs typeface="Lato"/>
              </a:rPr>
              <a:t>and No Vacancy pool additionally removes vacant properties with negative T12 NOI</a:t>
            </a:r>
            <a:endParaRPr lang="en-US" sz="1200" b="1">
              <a:solidFill>
                <a:schemeClr val="tx1"/>
              </a:solidFill>
              <a:latin typeface="Gilroy" panose="00000500000000000000"/>
              <a:ea typeface="Lato"/>
              <a:cs typeface="Lato"/>
            </a:endParaRP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a:cs typeface="Lato"/>
              </a:rPr>
              <a:t>After removing the CMBS properties and vacancies, </a:t>
            </a:r>
            <a:r>
              <a:rPr lang="en-US" sz="1200" b="1">
                <a:solidFill>
                  <a:schemeClr val="tx1"/>
                </a:solidFill>
                <a:latin typeface="Gilroy" panose="00000500000000000000"/>
                <a:ea typeface="Lato"/>
                <a:cs typeface="Lato"/>
              </a:rPr>
              <a:t>the occupancy moves above the 85% threshold</a:t>
            </a:r>
          </a:p>
          <a:p>
            <a:pPr marL="171450" indent="-171450">
              <a:spcBef>
                <a:spcPts val="1200"/>
              </a:spcBef>
              <a:buFont typeface="Arial" panose="020B0604020202020204" pitchFamily="34" charset="0"/>
              <a:buChar char="•"/>
            </a:pPr>
            <a:r>
              <a:rPr lang="en-US" sz="1200">
                <a:solidFill>
                  <a:schemeClr val="tx1"/>
                </a:solidFill>
                <a:latin typeface="Gilroy" panose="00000500000000000000"/>
                <a:ea typeface="Lato"/>
                <a:cs typeface="Lato"/>
              </a:rPr>
              <a:t>Choosing </a:t>
            </a:r>
            <a:r>
              <a:rPr lang="en-US" sz="1200" b="1">
                <a:solidFill>
                  <a:schemeClr val="tx1"/>
                </a:solidFill>
                <a:latin typeface="Gilroy" panose="00000500000000000000"/>
                <a:ea typeface="Lato"/>
                <a:cs typeface="Lato"/>
              </a:rPr>
              <a:t>long WALT </a:t>
            </a:r>
            <a:r>
              <a:rPr lang="en-US" sz="1200">
                <a:solidFill>
                  <a:schemeClr val="tx1"/>
                </a:solidFill>
                <a:latin typeface="Gilroy" panose="00000500000000000000"/>
                <a:ea typeface="Lato"/>
                <a:cs typeface="Lato"/>
              </a:rPr>
              <a:t>properties for the CMBS pool, leads the credit facility coming </a:t>
            </a:r>
            <a:r>
              <a:rPr lang="en-US" sz="1200" b="1">
                <a:solidFill>
                  <a:schemeClr val="tx1"/>
                </a:solidFill>
                <a:latin typeface="Gilroy" panose="00000500000000000000"/>
                <a:ea typeface="Lato"/>
                <a:cs typeface="Lato"/>
              </a:rPr>
              <a:t>closer to its 2.0 minimum WALT</a:t>
            </a:r>
            <a:r>
              <a:rPr lang="en-US" sz="1200">
                <a:solidFill>
                  <a:schemeClr val="tx1"/>
                </a:solidFill>
                <a:latin typeface="Gilroy" panose="00000500000000000000"/>
                <a:ea typeface="Lato"/>
                <a:cs typeface="Lato"/>
              </a:rPr>
              <a:t> threshold at 2.2</a:t>
            </a:r>
          </a:p>
        </p:txBody>
      </p:sp>
      <p:grpSp>
        <p:nvGrpSpPr>
          <p:cNvPr id="4" name="Group 3">
            <a:extLst>
              <a:ext uri="{FF2B5EF4-FFF2-40B4-BE49-F238E27FC236}">
                <a16:creationId xmlns:a16="http://schemas.microsoft.com/office/drawing/2014/main" id="{AD434EDA-AB49-7052-35ED-5250841FE771}"/>
              </a:ext>
            </a:extLst>
          </p:cNvPr>
          <p:cNvGrpSpPr/>
          <p:nvPr/>
        </p:nvGrpSpPr>
        <p:grpSpPr>
          <a:xfrm>
            <a:off x="8059190" y="3781221"/>
            <a:ext cx="457200" cy="457200"/>
            <a:chOff x="9083709" y="2630560"/>
            <a:chExt cx="594360" cy="594359"/>
          </a:xfrm>
        </p:grpSpPr>
        <p:sp>
          <p:nvSpPr>
            <p:cNvPr id="5" name="Oval 4">
              <a:extLst>
                <a:ext uri="{FF2B5EF4-FFF2-40B4-BE49-F238E27FC236}">
                  <a16:creationId xmlns:a16="http://schemas.microsoft.com/office/drawing/2014/main" id="{BE3B4006-CC66-387B-A0F3-CAE30441B0EE}"/>
                </a:ext>
              </a:extLst>
            </p:cNvPr>
            <p:cNvSpPr/>
            <p:nvPr/>
          </p:nvSpPr>
          <p:spPr>
            <a:xfrm>
              <a:off x="9083709" y="2630560"/>
              <a:ext cx="594360"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roy" panose="00000500000000000000"/>
              </a:endParaRPr>
            </a:p>
          </p:txBody>
        </p:sp>
        <p:sp>
          <p:nvSpPr>
            <p:cNvPr id="6" name="Arrow: Chevron 5">
              <a:extLst>
                <a:ext uri="{FF2B5EF4-FFF2-40B4-BE49-F238E27FC236}">
                  <a16:creationId xmlns:a16="http://schemas.microsoft.com/office/drawing/2014/main" id="{7BC469D8-0988-9E42-82D0-B102956DD358}"/>
                </a:ext>
              </a:extLst>
            </p:cNvPr>
            <p:cNvSpPr/>
            <p:nvPr/>
          </p:nvSpPr>
          <p:spPr>
            <a:xfrm>
              <a:off x="9177306" y="2738147"/>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sp>
          <p:nvSpPr>
            <p:cNvPr id="8" name="Arrow: Chevron 7">
              <a:extLst>
                <a:ext uri="{FF2B5EF4-FFF2-40B4-BE49-F238E27FC236}">
                  <a16:creationId xmlns:a16="http://schemas.microsoft.com/office/drawing/2014/main" id="{548606CB-DB3C-B2DA-0C34-055A5A3DB29C}"/>
                </a:ext>
              </a:extLst>
            </p:cNvPr>
            <p:cNvSpPr/>
            <p:nvPr/>
          </p:nvSpPr>
          <p:spPr>
            <a:xfrm>
              <a:off x="9363638" y="2738147"/>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roy" panose="00000500000000000000"/>
              </a:endParaRPr>
            </a:p>
          </p:txBody>
        </p:sp>
      </p:grpSp>
      <p:sp>
        <p:nvSpPr>
          <p:cNvPr id="10" name="TextBox 9">
            <a:extLst>
              <a:ext uri="{FF2B5EF4-FFF2-40B4-BE49-F238E27FC236}">
                <a16:creationId xmlns:a16="http://schemas.microsoft.com/office/drawing/2014/main" id="{39F9E0D2-F35A-1C2A-A78C-C9434D7F2388}"/>
              </a:ext>
            </a:extLst>
          </p:cNvPr>
          <p:cNvSpPr txBox="1"/>
          <p:nvPr/>
        </p:nvSpPr>
        <p:spPr>
          <a:xfrm>
            <a:off x="573025" y="6429715"/>
            <a:ext cx="10607040" cy="400110"/>
          </a:xfrm>
          <a:prstGeom prst="rect">
            <a:avLst/>
          </a:prstGeom>
          <a:noFill/>
        </p:spPr>
        <p:txBody>
          <a:bodyPr wrap="square">
            <a:spAutoFit/>
          </a:bodyPr>
          <a:lstStyle/>
          <a:p>
            <a:pPr marL="228600" indent="-228600">
              <a:buFont typeface="+mj-lt"/>
              <a:buAutoNum type="arabicPeriod"/>
            </a:pPr>
            <a:r>
              <a:rPr lang="en-US" sz="1000">
                <a:solidFill>
                  <a:schemeClr val="dk1"/>
                </a:solidFill>
                <a:latin typeface="Gilroy" panose="00000500000000000000" pitchFamily="50" charset="0"/>
              </a:rPr>
              <a:t>Removes vacant properties with negative T12 NOI from the credit facility pool.   </a:t>
            </a:r>
          </a:p>
          <a:p>
            <a:pPr marL="228600" indent="-228600">
              <a:buFont typeface="+mj-lt"/>
              <a:buAutoNum type="arabicPeriod"/>
            </a:pPr>
            <a:r>
              <a:rPr lang="en-US" sz="1000">
                <a:solidFill>
                  <a:schemeClr val="dk1"/>
                </a:solidFill>
                <a:latin typeface="Gilroy" panose="00000500000000000000" pitchFamily="50" charset="0"/>
              </a:rPr>
              <a:t>Uses T12 NOI as of Q2 2025.</a:t>
            </a:r>
          </a:p>
        </p:txBody>
      </p:sp>
    </p:spTree>
    <p:extLst>
      <p:ext uri="{BB962C8B-B14F-4D97-AF65-F5344CB8AC3E}">
        <p14:creationId xmlns:p14="http://schemas.microsoft.com/office/powerpoint/2010/main" val="361399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803-2FB8-9F71-0B4D-51CF0365D9C0}"/>
            </a:ext>
          </a:extLst>
        </p:cNvPr>
        <p:cNvGrpSpPr/>
        <p:nvPr/>
      </p:nvGrpSpPr>
      <p:grpSpPr>
        <a:xfrm>
          <a:off x="0" y="0"/>
          <a:ext cx="0" cy="0"/>
          <a:chOff x="0" y="0"/>
          <a:chExt cx="0" cy="0"/>
        </a:xfrm>
      </p:grpSpPr>
      <p:graphicFrame>
        <p:nvGraphicFramePr>
          <p:cNvPr id="78" name="Table 77">
            <a:extLst>
              <a:ext uri="{FF2B5EF4-FFF2-40B4-BE49-F238E27FC236}">
                <a16:creationId xmlns:a16="http://schemas.microsoft.com/office/drawing/2014/main" id="{069BEED4-A986-F396-AE53-D7E99698A428}"/>
              </a:ext>
            </a:extLst>
          </p:cNvPr>
          <p:cNvGraphicFramePr>
            <a:graphicFrameLocks noGrp="1"/>
          </p:cNvGraphicFramePr>
          <p:nvPr/>
        </p:nvGraphicFramePr>
        <p:xfrm>
          <a:off x="4598953" y="1510902"/>
          <a:ext cx="2146786" cy="4854757"/>
        </p:xfrm>
        <a:graphic>
          <a:graphicData uri="http://schemas.openxmlformats.org/drawingml/2006/table">
            <a:tbl>
              <a:tblPr firstRow="1" bandRow="1"/>
              <a:tblGrid>
                <a:gridCol w="775186">
                  <a:extLst>
                    <a:ext uri="{9D8B030D-6E8A-4147-A177-3AD203B41FA5}">
                      <a16:colId xmlns:a16="http://schemas.microsoft.com/office/drawing/2014/main" val="4175511216"/>
                    </a:ext>
                  </a:extLst>
                </a:gridCol>
                <a:gridCol w="1371600">
                  <a:extLst>
                    <a:ext uri="{9D8B030D-6E8A-4147-A177-3AD203B41FA5}">
                      <a16:colId xmlns:a16="http://schemas.microsoft.com/office/drawing/2014/main" val="4206224377"/>
                    </a:ext>
                  </a:extLst>
                </a:gridCol>
              </a:tblGrid>
              <a:tr h="284729">
                <a:tc>
                  <a:txBody>
                    <a:bodyPr/>
                    <a:lstStyle>
                      <a:lvl1pPr marL="0" eaLnBrk="1" hangingPunct="1">
                        <a:defRPr b="1">
                          <a:solidFill>
                            <a:schemeClr val="lt1"/>
                          </a:solidFill>
                          <a:latin typeface="+mn-lt"/>
                          <a:ea typeface="+mn-ea"/>
                          <a:cs typeface="+mn-cs"/>
                        </a:defRPr>
                      </a:lvl1pPr>
                      <a:lvl2pPr marL="277260" eaLnBrk="1" hangingPunct="1">
                        <a:defRPr b="1">
                          <a:solidFill>
                            <a:schemeClr val="lt1"/>
                          </a:solidFill>
                          <a:latin typeface="+mn-lt"/>
                          <a:ea typeface="+mn-ea"/>
                          <a:cs typeface="+mn-cs"/>
                        </a:defRPr>
                      </a:lvl2pPr>
                      <a:lvl3pPr marL="554521" eaLnBrk="1" hangingPunct="1">
                        <a:defRPr b="1">
                          <a:solidFill>
                            <a:schemeClr val="lt1"/>
                          </a:solidFill>
                          <a:latin typeface="+mn-lt"/>
                          <a:ea typeface="+mn-ea"/>
                          <a:cs typeface="+mn-cs"/>
                        </a:defRPr>
                      </a:lvl3pPr>
                      <a:lvl4pPr marL="831783" eaLnBrk="1" hangingPunct="1">
                        <a:defRPr b="1">
                          <a:solidFill>
                            <a:schemeClr val="lt1"/>
                          </a:solidFill>
                          <a:latin typeface="+mn-lt"/>
                          <a:ea typeface="+mn-ea"/>
                          <a:cs typeface="+mn-cs"/>
                        </a:defRPr>
                      </a:lvl4pPr>
                      <a:lvl5pPr marL="1109043" eaLnBrk="1" hangingPunct="1">
                        <a:defRPr b="1">
                          <a:solidFill>
                            <a:schemeClr val="lt1"/>
                          </a:solidFill>
                          <a:latin typeface="+mn-lt"/>
                          <a:ea typeface="+mn-ea"/>
                          <a:cs typeface="+mn-cs"/>
                        </a:defRPr>
                      </a:lvl5pPr>
                      <a:lvl6pPr marL="1386304" eaLnBrk="1" hangingPunct="1">
                        <a:defRPr b="1">
                          <a:solidFill>
                            <a:schemeClr val="lt1"/>
                          </a:solidFill>
                          <a:latin typeface="+mn-lt"/>
                          <a:ea typeface="+mn-ea"/>
                          <a:cs typeface="+mn-cs"/>
                        </a:defRPr>
                      </a:lvl6pPr>
                      <a:lvl7pPr marL="1663564" eaLnBrk="1" hangingPunct="1">
                        <a:defRPr b="1">
                          <a:solidFill>
                            <a:schemeClr val="lt1"/>
                          </a:solidFill>
                          <a:latin typeface="+mn-lt"/>
                          <a:ea typeface="+mn-ea"/>
                          <a:cs typeface="+mn-cs"/>
                        </a:defRPr>
                      </a:lvl7pPr>
                      <a:lvl8pPr marL="1940825" eaLnBrk="1" hangingPunct="1">
                        <a:defRPr b="1">
                          <a:solidFill>
                            <a:schemeClr val="lt1"/>
                          </a:solidFill>
                          <a:latin typeface="+mn-lt"/>
                          <a:ea typeface="+mn-ea"/>
                          <a:cs typeface="+mn-cs"/>
                        </a:defRPr>
                      </a:lvl8pPr>
                      <a:lvl9pPr marL="2218087" eaLnBrk="1" hangingPunct="1">
                        <a:defRPr b="1">
                          <a:solidFill>
                            <a:schemeClr val="lt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2.5%</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b="1">
                          <a:solidFill>
                            <a:schemeClr val="lt1"/>
                          </a:solidFill>
                          <a:latin typeface="+mn-lt"/>
                          <a:ea typeface="+mn-ea"/>
                          <a:cs typeface="+mn-cs"/>
                        </a:defRPr>
                      </a:lvl1pPr>
                      <a:lvl2pPr marL="277260" eaLnBrk="1" hangingPunct="1">
                        <a:defRPr b="1">
                          <a:solidFill>
                            <a:schemeClr val="lt1"/>
                          </a:solidFill>
                          <a:latin typeface="+mn-lt"/>
                          <a:ea typeface="+mn-ea"/>
                          <a:cs typeface="+mn-cs"/>
                        </a:defRPr>
                      </a:lvl2pPr>
                      <a:lvl3pPr marL="554521" eaLnBrk="1" hangingPunct="1">
                        <a:defRPr b="1">
                          <a:solidFill>
                            <a:schemeClr val="lt1"/>
                          </a:solidFill>
                          <a:latin typeface="+mn-lt"/>
                          <a:ea typeface="+mn-ea"/>
                          <a:cs typeface="+mn-cs"/>
                        </a:defRPr>
                      </a:lvl3pPr>
                      <a:lvl4pPr marL="831783" eaLnBrk="1" hangingPunct="1">
                        <a:defRPr b="1">
                          <a:solidFill>
                            <a:schemeClr val="lt1"/>
                          </a:solidFill>
                          <a:latin typeface="+mn-lt"/>
                          <a:ea typeface="+mn-ea"/>
                          <a:cs typeface="+mn-cs"/>
                        </a:defRPr>
                      </a:lvl4pPr>
                      <a:lvl5pPr marL="1109043" eaLnBrk="1" hangingPunct="1">
                        <a:defRPr b="1">
                          <a:solidFill>
                            <a:schemeClr val="lt1"/>
                          </a:solidFill>
                          <a:latin typeface="+mn-lt"/>
                          <a:ea typeface="+mn-ea"/>
                          <a:cs typeface="+mn-cs"/>
                        </a:defRPr>
                      </a:lvl5pPr>
                      <a:lvl6pPr marL="1386304" eaLnBrk="1" hangingPunct="1">
                        <a:defRPr b="1">
                          <a:solidFill>
                            <a:schemeClr val="lt1"/>
                          </a:solidFill>
                          <a:latin typeface="+mn-lt"/>
                          <a:ea typeface="+mn-ea"/>
                          <a:cs typeface="+mn-cs"/>
                        </a:defRPr>
                      </a:lvl6pPr>
                      <a:lvl7pPr marL="1663564" eaLnBrk="1" hangingPunct="1">
                        <a:defRPr b="1">
                          <a:solidFill>
                            <a:schemeClr val="lt1"/>
                          </a:solidFill>
                          <a:latin typeface="+mn-lt"/>
                          <a:ea typeface="+mn-ea"/>
                          <a:cs typeface="+mn-cs"/>
                        </a:defRPr>
                      </a:lvl7pPr>
                      <a:lvl8pPr marL="1940825" eaLnBrk="1" hangingPunct="1">
                        <a:defRPr b="1">
                          <a:solidFill>
                            <a:schemeClr val="lt1"/>
                          </a:solidFill>
                          <a:latin typeface="+mn-lt"/>
                          <a:ea typeface="+mn-ea"/>
                          <a:cs typeface="+mn-cs"/>
                        </a:defRPr>
                      </a:lvl8pPr>
                      <a:lvl9pPr marL="2218087" eaLnBrk="1" hangingPunct="1">
                        <a:defRPr b="1">
                          <a:solidFill>
                            <a:schemeClr val="lt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Columbus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9029932"/>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0.9%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Cincinnati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4.5%</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Memphis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endParaRPr lang="en-US" sz="2000" b="1" kern="1200">
                        <a:solidFill>
                          <a:schemeClr val="accent2"/>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eaLnBrk="1" fontAlgn="b" latinLnBrk="0" hangingPunct="1">
                        <a:lnSpc>
                          <a:spcPct val="100000"/>
                        </a:lnSpc>
                        <a:spcBef>
                          <a:spcPts val="0"/>
                        </a:spcBef>
                        <a:spcAft>
                          <a:spcPts val="0"/>
                        </a:spcAft>
                        <a:buClrTx/>
                        <a:buSzTx/>
                        <a:buFontTx/>
                        <a:buNone/>
                        <a:tabLst/>
                        <a:defRPr/>
                      </a:pPr>
                      <a:endParaRPr lang="en-US" sz="1100" b="0" i="0" u="none" strike="noStrike" kern="1200">
                        <a:solidFill>
                          <a:schemeClr val="accent2"/>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625893"/>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4.9%</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Jacksonville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590522"/>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4.3%</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Charlotte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6149996"/>
                  </a:ext>
                </a:extLst>
              </a:tr>
              <a:tr h="284729">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endParaRPr lang="en-US" sz="2000" b="1" kern="1200">
                        <a:solidFill>
                          <a:schemeClr val="accent2"/>
                        </a:solidFill>
                        <a:latin typeface="Gilroy" panose="00000500000000000000" pitchFamily="50"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endParaRPr lang="en-US" sz="1100" b="0" i="0" u="none" strike="noStrike" kern="1200">
                        <a:solidFill>
                          <a:schemeClr val="accent2"/>
                        </a:solidFill>
                        <a:effectLst/>
                        <a:latin typeface="Lato" panose="020F0502020204030203" pitchFamily="34" charset="0"/>
                        <a:ea typeface="+mn-ea"/>
                        <a:cs typeface="+mn-cs"/>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718271"/>
                  </a:ext>
                </a:extLst>
              </a:tr>
              <a:tr h="427093">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6.4%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Chicago</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94828"/>
                  </a:ext>
                </a:extLst>
              </a:tr>
              <a:tr h="427093">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2.8%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algn="l" fontAlgn="b"/>
                      <a:r>
                        <a:rPr lang="en-US" sz="1100" b="0" i="0" u="none" strike="noStrike" kern="1200">
                          <a:solidFill>
                            <a:schemeClr val="accent2"/>
                          </a:solidFill>
                          <a:effectLst/>
                          <a:latin typeface="Lato" panose="020F0502020204030203" pitchFamily="34" charset="0"/>
                          <a:ea typeface="+mn-ea"/>
                          <a:cs typeface="+mn-cs"/>
                        </a:rPr>
                        <a:t>Baltimore</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059915"/>
                  </a:ext>
                </a:extLst>
              </a:tr>
              <a:tr h="585691">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4.8%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2"/>
                          </a:solidFill>
                          <a:effectLst/>
                          <a:latin typeface="Lato" panose="020F0502020204030203" pitchFamily="34" charset="0"/>
                          <a:ea typeface="+mn-ea"/>
                          <a:cs typeface="+mn-cs"/>
                        </a:rPr>
                        <a:t>Philadelphia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17930"/>
                  </a:ext>
                </a:extLst>
              </a:tr>
              <a:tr h="1281280">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algn="r" defTabSz="914400" rtl="0" eaLnBrk="1" fontAlgn="b" latinLnBrk="0" hangingPunct="1"/>
                      <a:r>
                        <a:rPr lang="en-US" sz="2000" b="1" kern="1200">
                          <a:solidFill>
                            <a:schemeClr val="accent2"/>
                          </a:solidFill>
                          <a:latin typeface="Gilroy" panose="00000500000000000000" pitchFamily="50" charset="0"/>
                          <a:ea typeface="+mn-ea"/>
                          <a:cs typeface="+mn-cs"/>
                        </a:rPr>
                        <a:t>13.0%</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mn-lt"/>
                          <a:ea typeface="+mn-ea"/>
                          <a:cs typeface="+mn-cs"/>
                        </a:defRPr>
                      </a:lvl1pPr>
                      <a:lvl2pPr marL="277260" eaLnBrk="1" hangingPunct="1">
                        <a:defRPr>
                          <a:solidFill>
                            <a:schemeClr val="dk1"/>
                          </a:solidFill>
                          <a:latin typeface="+mn-lt"/>
                          <a:ea typeface="+mn-ea"/>
                          <a:cs typeface="+mn-cs"/>
                        </a:defRPr>
                      </a:lvl2pPr>
                      <a:lvl3pPr marL="554521" eaLnBrk="1" hangingPunct="1">
                        <a:defRPr>
                          <a:solidFill>
                            <a:schemeClr val="dk1"/>
                          </a:solidFill>
                          <a:latin typeface="+mn-lt"/>
                          <a:ea typeface="+mn-ea"/>
                          <a:cs typeface="+mn-cs"/>
                        </a:defRPr>
                      </a:lvl3pPr>
                      <a:lvl4pPr marL="831783" eaLnBrk="1" hangingPunct="1">
                        <a:defRPr>
                          <a:solidFill>
                            <a:schemeClr val="dk1"/>
                          </a:solidFill>
                          <a:latin typeface="+mn-lt"/>
                          <a:ea typeface="+mn-ea"/>
                          <a:cs typeface="+mn-cs"/>
                        </a:defRPr>
                      </a:lvl4pPr>
                      <a:lvl5pPr marL="1109043" eaLnBrk="1" hangingPunct="1">
                        <a:defRPr>
                          <a:solidFill>
                            <a:schemeClr val="dk1"/>
                          </a:solidFill>
                          <a:latin typeface="+mn-lt"/>
                          <a:ea typeface="+mn-ea"/>
                          <a:cs typeface="+mn-cs"/>
                        </a:defRPr>
                      </a:lvl5pPr>
                      <a:lvl6pPr marL="1386304" eaLnBrk="1" hangingPunct="1">
                        <a:defRPr>
                          <a:solidFill>
                            <a:schemeClr val="dk1"/>
                          </a:solidFill>
                          <a:latin typeface="+mn-lt"/>
                          <a:ea typeface="+mn-ea"/>
                          <a:cs typeface="+mn-cs"/>
                        </a:defRPr>
                      </a:lvl6pPr>
                      <a:lvl7pPr marL="1663564" eaLnBrk="1" hangingPunct="1">
                        <a:defRPr>
                          <a:solidFill>
                            <a:schemeClr val="dk1"/>
                          </a:solidFill>
                          <a:latin typeface="+mn-lt"/>
                          <a:ea typeface="+mn-ea"/>
                          <a:cs typeface="+mn-cs"/>
                        </a:defRPr>
                      </a:lvl7pPr>
                      <a:lvl8pPr marL="1940825" eaLnBrk="1" hangingPunct="1">
                        <a:defRPr>
                          <a:solidFill>
                            <a:schemeClr val="dk1"/>
                          </a:solidFill>
                          <a:latin typeface="+mn-lt"/>
                          <a:ea typeface="+mn-ea"/>
                          <a:cs typeface="+mn-cs"/>
                        </a:defRPr>
                      </a:lvl8pPr>
                      <a:lvl9pPr marL="2218087" eaLnBrk="1" hangingPunct="1">
                        <a:defRPr>
                          <a:solidFill>
                            <a:schemeClr val="dk1"/>
                          </a:solidFill>
                          <a:latin typeface="+mn-lt"/>
                          <a:ea typeface="+mn-ea"/>
                          <a:cs typeface="+mn-c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chemeClr val="accent2"/>
                          </a:solidFill>
                          <a:effectLst/>
                          <a:latin typeface="Lato" panose="020F0502020204030203" pitchFamily="34" charset="0"/>
                          <a:ea typeface="+mn-ea"/>
                          <a:cs typeface="+mn-cs"/>
                        </a:rPr>
                        <a:t>Dallas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410688"/>
                  </a:ext>
                </a:extLst>
              </a:tr>
            </a:tbl>
          </a:graphicData>
        </a:graphic>
      </p:graphicFrame>
      <p:graphicFrame>
        <p:nvGraphicFramePr>
          <p:cNvPr id="4" name="Chart 3">
            <a:extLst>
              <a:ext uri="{FF2B5EF4-FFF2-40B4-BE49-F238E27FC236}">
                <a16:creationId xmlns:a16="http://schemas.microsoft.com/office/drawing/2014/main" id="{D2A0B53A-1E50-5647-741E-64E39CE51BFB}"/>
              </a:ext>
            </a:extLst>
          </p:cNvPr>
          <p:cNvGraphicFramePr>
            <a:graphicFrameLocks/>
          </p:cNvGraphicFramePr>
          <p:nvPr/>
        </p:nvGraphicFramePr>
        <p:xfrm>
          <a:off x="6099048" y="2660904"/>
          <a:ext cx="4078224" cy="31729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4D03003-3CCB-F546-9E31-709BB1BD7DF9}"/>
              </a:ext>
            </a:extLst>
          </p:cNvPr>
          <p:cNvGraphicFramePr>
            <a:graphicFrameLocks/>
          </p:cNvGraphicFramePr>
          <p:nvPr/>
        </p:nvGraphicFramePr>
        <p:xfrm>
          <a:off x="6099048" y="2176272"/>
          <a:ext cx="4078224" cy="38130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0" name="Table 19">
            <a:extLst>
              <a:ext uri="{FF2B5EF4-FFF2-40B4-BE49-F238E27FC236}">
                <a16:creationId xmlns:a16="http://schemas.microsoft.com/office/drawing/2014/main" id="{C2063F6B-BCA0-9C79-F5F5-C7A93A921360}"/>
              </a:ext>
            </a:extLst>
          </p:cNvPr>
          <p:cNvGraphicFramePr>
            <a:graphicFrameLocks noGrp="1"/>
          </p:cNvGraphicFramePr>
          <p:nvPr/>
        </p:nvGraphicFramePr>
        <p:xfrm>
          <a:off x="9687936" y="1690388"/>
          <a:ext cx="2435035" cy="4933752"/>
        </p:xfrm>
        <a:graphic>
          <a:graphicData uri="http://schemas.openxmlformats.org/drawingml/2006/table">
            <a:tbl>
              <a:tblPr firstRow="1" bandRow="1"/>
              <a:tblGrid>
                <a:gridCol w="1282600">
                  <a:extLst>
                    <a:ext uri="{9D8B030D-6E8A-4147-A177-3AD203B41FA5}">
                      <a16:colId xmlns:a16="http://schemas.microsoft.com/office/drawing/2014/main" val="4175511216"/>
                    </a:ext>
                  </a:extLst>
                </a:gridCol>
                <a:gridCol w="1152435">
                  <a:extLst>
                    <a:ext uri="{9D8B030D-6E8A-4147-A177-3AD203B41FA5}">
                      <a16:colId xmlns:a16="http://schemas.microsoft.com/office/drawing/2014/main" val="4206224377"/>
                    </a:ext>
                  </a:extLst>
                </a:gridCol>
              </a:tblGrid>
              <a:tr h="301752">
                <a:tc>
                  <a:txBody>
                    <a:bodyPr/>
                    <a:lstStyle>
                      <a:lvl1pPr marL="0" eaLnBrk="1" hangingPunct="1">
                        <a:defRPr b="1">
                          <a:solidFill>
                            <a:schemeClr val="lt1"/>
                          </a:solidFill>
                          <a:latin typeface="Calibri"/>
                        </a:defRPr>
                      </a:lvl1pPr>
                      <a:lvl2pPr marL="277260" eaLnBrk="1" hangingPunct="1">
                        <a:defRPr b="1">
                          <a:solidFill>
                            <a:schemeClr val="lt1"/>
                          </a:solidFill>
                          <a:latin typeface="Calibri"/>
                        </a:defRPr>
                      </a:lvl2pPr>
                      <a:lvl3pPr marL="554521" eaLnBrk="1" hangingPunct="1">
                        <a:defRPr b="1">
                          <a:solidFill>
                            <a:schemeClr val="lt1"/>
                          </a:solidFill>
                          <a:latin typeface="Calibri"/>
                        </a:defRPr>
                      </a:lvl3pPr>
                      <a:lvl4pPr marL="831783" eaLnBrk="1" hangingPunct="1">
                        <a:defRPr b="1">
                          <a:solidFill>
                            <a:schemeClr val="lt1"/>
                          </a:solidFill>
                          <a:latin typeface="Calibri"/>
                        </a:defRPr>
                      </a:lvl4pPr>
                      <a:lvl5pPr marL="1109043" eaLnBrk="1" hangingPunct="1">
                        <a:defRPr b="1">
                          <a:solidFill>
                            <a:schemeClr val="lt1"/>
                          </a:solidFill>
                          <a:latin typeface="Calibri"/>
                        </a:defRPr>
                      </a:lvl5pPr>
                      <a:lvl6pPr marL="1386304" eaLnBrk="1" hangingPunct="1">
                        <a:defRPr b="1">
                          <a:solidFill>
                            <a:schemeClr val="lt1"/>
                          </a:solidFill>
                          <a:latin typeface="Calibri"/>
                        </a:defRPr>
                      </a:lvl6pPr>
                      <a:lvl7pPr marL="1663564" eaLnBrk="1" hangingPunct="1">
                        <a:defRPr b="1">
                          <a:solidFill>
                            <a:schemeClr val="lt1"/>
                          </a:solidFill>
                          <a:latin typeface="Calibri"/>
                        </a:defRPr>
                      </a:lvl7pPr>
                      <a:lvl8pPr marL="1940825" eaLnBrk="1" hangingPunct="1">
                        <a:defRPr b="1">
                          <a:solidFill>
                            <a:schemeClr val="lt1"/>
                          </a:solidFill>
                          <a:latin typeface="Calibri"/>
                        </a:defRPr>
                      </a:lvl8pPr>
                      <a:lvl9pPr marL="2218087" eaLnBrk="1" hangingPunct="1">
                        <a:defRPr b="1">
                          <a:solidFill>
                            <a:schemeClr val="lt1"/>
                          </a:solidFill>
                          <a:latin typeface="Calibri"/>
                        </a:defRPr>
                      </a:lvl9p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b="1">
                          <a:solidFill>
                            <a:schemeClr val="lt1"/>
                          </a:solidFill>
                          <a:latin typeface="Calibri"/>
                        </a:defRPr>
                      </a:lvl1pPr>
                      <a:lvl2pPr marL="277260" eaLnBrk="1" hangingPunct="1">
                        <a:defRPr b="1">
                          <a:solidFill>
                            <a:schemeClr val="lt1"/>
                          </a:solidFill>
                          <a:latin typeface="Calibri"/>
                        </a:defRPr>
                      </a:lvl2pPr>
                      <a:lvl3pPr marL="554521" eaLnBrk="1" hangingPunct="1">
                        <a:defRPr b="1">
                          <a:solidFill>
                            <a:schemeClr val="lt1"/>
                          </a:solidFill>
                          <a:latin typeface="Calibri"/>
                        </a:defRPr>
                      </a:lvl3pPr>
                      <a:lvl4pPr marL="831783" eaLnBrk="1" hangingPunct="1">
                        <a:defRPr b="1">
                          <a:solidFill>
                            <a:schemeClr val="lt1"/>
                          </a:solidFill>
                          <a:latin typeface="Calibri"/>
                        </a:defRPr>
                      </a:lvl4pPr>
                      <a:lvl5pPr marL="1109043" eaLnBrk="1" hangingPunct="1">
                        <a:defRPr b="1">
                          <a:solidFill>
                            <a:schemeClr val="lt1"/>
                          </a:solidFill>
                          <a:latin typeface="Calibri"/>
                        </a:defRPr>
                      </a:lvl5pPr>
                      <a:lvl6pPr marL="1386304" eaLnBrk="1" hangingPunct="1">
                        <a:defRPr b="1">
                          <a:solidFill>
                            <a:schemeClr val="lt1"/>
                          </a:solidFill>
                          <a:latin typeface="Calibri"/>
                        </a:defRPr>
                      </a:lvl6pPr>
                      <a:lvl7pPr marL="1663564" eaLnBrk="1" hangingPunct="1">
                        <a:defRPr b="1">
                          <a:solidFill>
                            <a:schemeClr val="lt1"/>
                          </a:solidFill>
                          <a:latin typeface="Calibri"/>
                        </a:defRPr>
                      </a:lvl7pPr>
                      <a:lvl8pPr marL="1940825" eaLnBrk="1" hangingPunct="1">
                        <a:defRPr b="1">
                          <a:solidFill>
                            <a:schemeClr val="lt1"/>
                          </a:solidFill>
                          <a:latin typeface="Calibri"/>
                        </a:defRPr>
                      </a:lvl8pPr>
                      <a:lvl9pPr marL="2218087" eaLnBrk="1" hangingPunct="1">
                        <a:defRPr b="1">
                          <a:solidFill>
                            <a:schemeClr val="lt1"/>
                          </a:solidFill>
                          <a:latin typeface="Calibri"/>
                        </a:defRPr>
                      </a:lvl9p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7549775"/>
                  </a:ext>
                </a:extLst>
              </a:tr>
              <a:tr h="30175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100" b="0" i="0" u="none" strike="noStrike">
                        <a:solidFill>
                          <a:schemeClr val="accent3">
                            <a:lumMod val="50000"/>
                          </a:schemeClr>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2000" b="1">
                        <a:solidFill>
                          <a:schemeClr val="accent3">
                            <a:lumMod val="75000"/>
                          </a:schemeClr>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8218"/>
                  </a:ext>
                </a:extLst>
              </a:tr>
              <a:tr h="30175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3">
                              <a:lumMod val="50000"/>
                            </a:schemeClr>
                          </a:solidFill>
                          <a:effectLst/>
                          <a:latin typeface="Lato" panose="020F0502020204030203" pitchFamily="34" charset="0"/>
                        </a:rPr>
                        <a:t>Northern NJ</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marL="0" eaLnBrk="1" hangingPunct="1"/>
                      <a:r>
                        <a:rPr lang="en-US" sz="2000" b="1">
                          <a:solidFill>
                            <a:schemeClr val="accent2"/>
                          </a:solidFill>
                          <a:latin typeface="Gilroy" panose="00000500000000000000" pitchFamily="50" charset="0"/>
                          <a:ea typeface="+mn-ea"/>
                          <a:cs typeface="+mn-cs"/>
                        </a:rPr>
                        <a:t>22.7%</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454391"/>
                  </a:ext>
                </a:extLst>
              </a:tr>
              <a:tr h="1300462">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100" b="0" i="0" u="none" strike="noStrike">
                        <a:solidFill>
                          <a:schemeClr val="accent2"/>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2000" b="1">
                        <a:solidFill>
                          <a:schemeClr val="accent2"/>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07244"/>
                  </a:ext>
                </a:extLst>
              </a:tr>
              <a:tr h="381000">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Long Island</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3.8%</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181164"/>
                  </a:ext>
                </a:extLst>
              </a:tr>
              <a:tr h="0">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endParaRPr lang="en-US" sz="100" b="0" i="0" u="none" strike="noStrike">
                        <a:solidFill>
                          <a:schemeClr val="accent2"/>
                        </a:solidFill>
                        <a:effectLst/>
                        <a:latin typeface="Lato" panose="020F0502020204030203" pitchFamily="34"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endParaRPr lang="en-US" sz="100" b="1">
                        <a:solidFill>
                          <a:schemeClr val="accent2"/>
                        </a:solidFill>
                        <a:latin typeface="Gilroy" panose="00000500000000000000" pitchFamily="50" charset="0"/>
                      </a:endParaRP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79315"/>
                  </a:ext>
                </a:extLst>
              </a:tr>
              <a:tr h="1275907">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Miami</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12.4%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022234"/>
                  </a:ext>
                </a:extLst>
              </a:tr>
              <a:tr h="73178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Los Angeles</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4.4%</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798456"/>
                  </a:ext>
                </a:extLst>
              </a:tr>
              <a:tr h="148856">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r" fontAlgn="b"/>
                      <a:r>
                        <a:rPr lang="en-US" sz="1100" b="0" i="0" u="none" strike="noStrike">
                          <a:solidFill>
                            <a:schemeClr val="accent2"/>
                          </a:solidFill>
                          <a:effectLst/>
                          <a:latin typeface="Lato" panose="020F0502020204030203" pitchFamily="34" charset="0"/>
                        </a:rPr>
                        <a:t>Atlanta</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r>
                        <a:rPr lang="en-US" sz="2000" b="1">
                          <a:solidFill>
                            <a:schemeClr val="accent2"/>
                          </a:solidFill>
                          <a:latin typeface="Gilroy" panose="00000500000000000000" pitchFamily="50" charset="0"/>
                        </a:rPr>
                        <a:t>12.6%</a:t>
                      </a:r>
                    </a:p>
                  </a:txBody>
                  <a:tcPr marL="45716" marR="457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649606"/>
                  </a:ext>
                </a:extLst>
              </a:tr>
            </a:tbl>
          </a:graphicData>
        </a:graphic>
      </p:graphicFrame>
      <p:graphicFrame>
        <p:nvGraphicFramePr>
          <p:cNvPr id="17" name="think-cell data - do not delete" hidden="1">
            <a:extLst>
              <a:ext uri="{FF2B5EF4-FFF2-40B4-BE49-F238E27FC236}">
                <a16:creationId xmlns:a16="http://schemas.microsoft.com/office/drawing/2014/main" id="{5F22BC55-A019-449D-642B-BB04B04299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17" name="think-cell data - do not delete" hidden="1">
                        <a:extLst>
                          <a:ext uri="{FF2B5EF4-FFF2-40B4-BE49-F238E27FC236}">
                            <a16:creationId xmlns:a16="http://schemas.microsoft.com/office/drawing/2014/main" id="{5F22BC55-A019-449D-642B-BB04B042991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Title 3">
            <a:extLst>
              <a:ext uri="{FF2B5EF4-FFF2-40B4-BE49-F238E27FC236}">
                <a16:creationId xmlns:a16="http://schemas.microsoft.com/office/drawing/2014/main" id="{6B35EC12-1CC1-137A-F576-93F6248ACC44}"/>
              </a:ext>
            </a:extLst>
          </p:cNvPr>
          <p:cNvSpPr>
            <a:spLocks noGrp="1"/>
          </p:cNvSpPr>
          <p:nvPr>
            <p:ph type="title"/>
          </p:nvPr>
        </p:nvSpPr>
        <p:spPr>
          <a:xfrm>
            <a:off x="762555" y="650022"/>
            <a:ext cx="10072437" cy="523884"/>
          </a:xfrm>
        </p:spPr>
        <p:txBody>
          <a:bodyPr vert="horz"/>
          <a:lstStyle/>
          <a:p>
            <a:r>
              <a:rPr lang="en-US"/>
              <a:t>Fund ID </a:t>
            </a:r>
            <a:r>
              <a:rPr lang="en-US" b="0"/>
              <a:t>| Fund III Overview Including Pipeline</a:t>
            </a:r>
          </a:p>
        </p:txBody>
      </p:sp>
      <p:sp>
        <p:nvSpPr>
          <p:cNvPr id="72" name="TextBox 71">
            <a:extLst>
              <a:ext uri="{FF2B5EF4-FFF2-40B4-BE49-F238E27FC236}">
                <a16:creationId xmlns:a16="http://schemas.microsoft.com/office/drawing/2014/main" id="{A8BF7ADC-2DBA-BD88-A96C-CA574DE364EE}"/>
              </a:ext>
            </a:extLst>
          </p:cNvPr>
          <p:cNvSpPr txBox="1"/>
          <p:nvPr/>
        </p:nvSpPr>
        <p:spPr>
          <a:xfrm rot="16365027">
            <a:off x="6098592" y="3998376"/>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Primary Value</a:t>
            </a:r>
          </a:p>
          <a:p>
            <a:pPr algn="ctr"/>
            <a:r>
              <a:rPr lang="en-US" sz="720">
                <a:solidFill>
                  <a:srgbClr val="33404F"/>
                </a:solidFill>
                <a:latin typeface="Lato" panose="020F0502020204030203" pitchFamily="34" charset="0"/>
              </a:rPr>
              <a:t>Markets</a:t>
            </a:r>
          </a:p>
        </p:txBody>
      </p:sp>
      <p:sp>
        <p:nvSpPr>
          <p:cNvPr id="73" name="TextBox 72">
            <a:extLst>
              <a:ext uri="{FF2B5EF4-FFF2-40B4-BE49-F238E27FC236}">
                <a16:creationId xmlns:a16="http://schemas.microsoft.com/office/drawing/2014/main" id="{3AACC7D6-2CBF-6A54-21BB-72269E4F7447}"/>
              </a:ext>
            </a:extLst>
          </p:cNvPr>
          <p:cNvSpPr txBox="1"/>
          <p:nvPr/>
        </p:nvSpPr>
        <p:spPr>
          <a:xfrm>
            <a:off x="757915" y="1084245"/>
            <a:ext cx="2868318" cy="307777"/>
          </a:xfrm>
          <a:prstGeom prst="rect">
            <a:avLst/>
          </a:prstGeom>
          <a:noFill/>
        </p:spPr>
        <p:txBody>
          <a:bodyPr wrap="square" lIns="0" rIns="0" rtlCol="0" anchor="ctr">
            <a:spAutoFit/>
          </a:bodyPr>
          <a:lstStyle/>
          <a:p>
            <a:pPr defTabSz="1523696"/>
            <a:r>
              <a:rPr lang="en-US" sz="1400">
                <a:solidFill>
                  <a:srgbClr val="44546A"/>
                </a:solidFill>
                <a:latin typeface="Lato" panose="020F0502020204030203" pitchFamily="34" charset="0"/>
              </a:rPr>
              <a:t>Including Pipeline Deals</a:t>
            </a:r>
          </a:p>
        </p:txBody>
      </p:sp>
      <p:graphicFrame>
        <p:nvGraphicFramePr>
          <p:cNvPr id="74" name="Table 73">
            <a:extLst>
              <a:ext uri="{FF2B5EF4-FFF2-40B4-BE49-F238E27FC236}">
                <a16:creationId xmlns:a16="http://schemas.microsoft.com/office/drawing/2014/main" id="{17D202EE-1C91-91C5-DAD6-9D50FF9D99A0}"/>
              </a:ext>
            </a:extLst>
          </p:cNvPr>
          <p:cNvGraphicFramePr>
            <a:graphicFrameLocks noGrp="1"/>
          </p:cNvGraphicFramePr>
          <p:nvPr/>
        </p:nvGraphicFramePr>
        <p:xfrm>
          <a:off x="757915" y="1386335"/>
          <a:ext cx="3566160" cy="4580202"/>
        </p:xfrm>
        <a:graphic>
          <a:graphicData uri="http://schemas.openxmlformats.org/drawingml/2006/table">
            <a:tbl>
              <a:tblPr/>
              <a:tblGrid>
                <a:gridCol w="2011680">
                  <a:extLst>
                    <a:ext uri="{9D8B030D-6E8A-4147-A177-3AD203B41FA5}">
                      <a16:colId xmlns:a16="http://schemas.microsoft.com/office/drawing/2014/main" val="1395595694"/>
                    </a:ext>
                  </a:extLst>
                </a:gridCol>
                <a:gridCol w="1554480">
                  <a:extLst>
                    <a:ext uri="{9D8B030D-6E8A-4147-A177-3AD203B41FA5}">
                      <a16:colId xmlns:a16="http://schemas.microsoft.com/office/drawing/2014/main" val="2101798353"/>
                    </a:ext>
                  </a:extLst>
                </a:gridCol>
              </a:tblGrid>
              <a:tr h="464658">
                <a:tc gridSpan="2">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700" b="1" i="0" u="none" strike="noStrike">
                          <a:solidFill>
                            <a:schemeClr val="bg1"/>
                          </a:solidFill>
                          <a:effectLst/>
                          <a:latin typeface="Gilroy" panose="00000500000000000000" pitchFamily="50" charset="0"/>
                        </a:rPr>
                        <a:t>Performance Metrics</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6672"/>
                    </a:solidFill>
                  </a:tcPr>
                </a:tc>
                <a:tc hMerge="1">
                  <a:txBody>
                    <a:bodyPr/>
                    <a:lstStyle/>
                    <a:p>
                      <a:pPr algn="ctr" fontAlgn="b"/>
                      <a:endParaRPr lang="en-US" sz="1400" b="0" i="0" u="none" strike="noStrike">
                        <a:solidFill>
                          <a:schemeClr val="accent2"/>
                        </a:solidFill>
                        <a:effectLst/>
                        <a:latin typeface="Gilroy" panose="00000500000000000000" pitchFamily="50" charset="0"/>
                      </a:endParaRPr>
                    </a:p>
                  </a:txBody>
                  <a:tcPr marL="9525" marR="9525" marT="9525" marB="0" anchor="ctr">
                    <a:noFill/>
                  </a:tcPr>
                </a:tc>
                <a:extLst>
                  <a:ext uri="{0D108BD9-81ED-4DB2-BD59-A6C34878D82A}">
                    <a16:rowId xmlns:a16="http://schemas.microsoft.com/office/drawing/2014/main" val="914690555"/>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Number of Buildings/Tenants</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188/410</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29848860"/>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Size (SF)</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13.1M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674971309"/>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Purchase Price</a:t>
                      </a:r>
                      <a:r>
                        <a:rPr lang="en-US" sz="1400" b="0" u="none" strike="noStrike" baseline="30000">
                          <a:solidFill>
                            <a:schemeClr val="accent2"/>
                          </a:solidFill>
                          <a:effectLst/>
                          <a:latin typeface="Gilroy" panose="00000500000000000000" pitchFamily="50" charset="0"/>
                        </a:rPr>
                        <a:t>(1)</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$1,667M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3795760511"/>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Average Price PSF</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$127</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581333419"/>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Fair Market Value</a:t>
                      </a:r>
                      <a:endParaRPr lang="en-US" sz="1400" b="0" i="0" u="none" strike="noStrike" baseline="30000">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$1,802M</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6301354"/>
                  </a:ext>
                </a:extLst>
              </a:tr>
              <a:tr h="514443">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0" u="none" strike="noStrike">
                          <a:solidFill>
                            <a:schemeClr val="accent2"/>
                          </a:solidFill>
                          <a:effectLst/>
                          <a:latin typeface="Gilroy" panose="00000500000000000000" pitchFamily="50" charset="0"/>
                        </a:rPr>
                        <a:t>Total Cost</a:t>
                      </a:r>
                      <a:endParaRPr lang="en-US" sz="1400" b="0" i="0" u="none" strike="noStrike" baseline="30000">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pPr algn="ctr" fontAlgn="b"/>
                      <a:r>
                        <a:rPr lang="en-US" sz="2000" b="0" i="0" u="none" strike="noStrike">
                          <a:solidFill>
                            <a:schemeClr val="accent2"/>
                          </a:solidFill>
                          <a:effectLst/>
                          <a:latin typeface="Gilroy"/>
                        </a:rPr>
                        <a:t>$1,710M</a:t>
                      </a:r>
                      <a:endParaRPr lang="en-US" sz="2000" b="0" i="0" u="none" strike="noStrike">
                        <a:solidFill>
                          <a:schemeClr val="accent2"/>
                        </a:solidFill>
                        <a:effectLst/>
                        <a:latin typeface="Gilroy" panose="00000500000000000000" pitchFamily="50" charset="0"/>
                      </a:endParaRPr>
                    </a:p>
                  </a:txBody>
                  <a:tcPr marL="9524" marR="9524" marT="9524"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3547710601"/>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Total Occupancy</a:t>
                      </a:r>
                      <a:r>
                        <a:rPr lang="en-US" sz="1400" b="0" u="none" strike="noStrike" baseline="30000">
                          <a:solidFill>
                            <a:schemeClr val="accent2"/>
                          </a:solidFill>
                          <a:effectLst/>
                          <a:latin typeface="Gilroy" panose="00000500000000000000" pitchFamily="50" charset="0"/>
                        </a:rPr>
                        <a:t>(2)</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u="none" strike="noStrike">
                          <a:solidFill>
                            <a:schemeClr val="accent2"/>
                          </a:solidFill>
                          <a:effectLst/>
                          <a:latin typeface="Gilroy" panose="00000500000000000000" pitchFamily="50" charset="0"/>
                        </a:rPr>
                        <a:t>89%</a:t>
                      </a:r>
                      <a:endParaRPr lang="en-US" sz="20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2692873768"/>
                  </a:ext>
                </a:extLst>
              </a:tr>
              <a:tr h="514443">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1400" b="0" u="none" strike="noStrike">
                          <a:solidFill>
                            <a:schemeClr val="accent2"/>
                          </a:solidFill>
                          <a:effectLst/>
                          <a:latin typeface="Gilroy" panose="00000500000000000000" pitchFamily="50" charset="0"/>
                        </a:rPr>
                        <a:t>Average WALT (Years)</a:t>
                      </a:r>
                      <a:endParaRPr lang="en-US" sz="1400" b="0" i="0" u="none" strike="noStrike">
                        <a:solidFill>
                          <a:schemeClr val="accent2"/>
                        </a:solidFill>
                        <a:effectLst/>
                        <a:latin typeface="Gilroy" panose="00000500000000000000" pitchFamily="50" charset="0"/>
                      </a:endParaRP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eaLnBrk="1" hangingPunct="1">
                        <a:defRPr>
                          <a:solidFill>
                            <a:schemeClr val="dk1"/>
                          </a:solidFill>
                          <a:latin typeface="Calibri"/>
                        </a:defRPr>
                      </a:lvl1pPr>
                      <a:lvl2pPr marL="277260" eaLnBrk="1" hangingPunct="1">
                        <a:defRPr>
                          <a:solidFill>
                            <a:schemeClr val="dk1"/>
                          </a:solidFill>
                          <a:latin typeface="Calibri"/>
                        </a:defRPr>
                      </a:lvl2pPr>
                      <a:lvl3pPr marL="554521" eaLnBrk="1" hangingPunct="1">
                        <a:defRPr>
                          <a:solidFill>
                            <a:schemeClr val="dk1"/>
                          </a:solidFill>
                          <a:latin typeface="Calibri"/>
                        </a:defRPr>
                      </a:lvl3pPr>
                      <a:lvl4pPr marL="831783" eaLnBrk="1" hangingPunct="1">
                        <a:defRPr>
                          <a:solidFill>
                            <a:schemeClr val="dk1"/>
                          </a:solidFill>
                          <a:latin typeface="Calibri"/>
                        </a:defRPr>
                      </a:lvl4pPr>
                      <a:lvl5pPr marL="1109043" eaLnBrk="1" hangingPunct="1">
                        <a:defRPr>
                          <a:solidFill>
                            <a:schemeClr val="dk1"/>
                          </a:solidFill>
                          <a:latin typeface="Calibri"/>
                        </a:defRPr>
                      </a:lvl5pPr>
                      <a:lvl6pPr marL="1386304" eaLnBrk="1" hangingPunct="1">
                        <a:defRPr>
                          <a:solidFill>
                            <a:schemeClr val="dk1"/>
                          </a:solidFill>
                          <a:latin typeface="Calibri"/>
                        </a:defRPr>
                      </a:lvl6pPr>
                      <a:lvl7pPr marL="1663564" eaLnBrk="1" hangingPunct="1">
                        <a:defRPr>
                          <a:solidFill>
                            <a:schemeClr val="dk1"/>
                          </a:solidFill>
                          <a:latin typeface="Calibri"/>
                        </a:defRPr>
                      </a:lvl7pPr>
                      <a:lvl8pPr marL="1940825" eaLnBrk="1" hangingPunct="1">
                        <a:defRPr>
                          <a:solidFill>
                            <a:schemeClr val="dk1"/>
                          </a:solidFill>
                          <a:latin typeface="Calibri"/>
                        </a:defRPr>
                      </a:lvl8pPr>
                      <a:lvl9pPr marL="2218087" eaLnBrk="1" hangingPunct="1">
                        <a:defRPr>
                          <a:solidFill>
                            <a:schemeClr val="dk1"/>
                          </a:solidFill>
                          <a:latin typeface="Calibri"/>
                        </a:defRPr>
                      </a:lvl9pPr>
                    </a:lstStyle>
                    <a:p>
                      <a:pPr algn="ctr" fontAlgn="b"/>
                      <a:r>
                        <a:rPr lang="en-US" sz="2000" b="0" i="0" u="none" strike="noStrike">
                          <a:solidFill>
                            <a:schemeClr val="accent2"/>
                          </a:solidFill>
                          <a:effectLst/>
                          <a:latin typeface="Gilroy" panose="00000500000000000000" pitchFamily="50" charset="0"/>
                        </a:rPr>
                        <a:t>3.3</a:t>
                      </a:r>
                    </a:p>
                  </a:txBody>
                  <a:tcPr marL="9524" marR="9524" marT="952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AB21"/>
                    </a:solidFill>
                  </a:tcPr>
                </a:tc>
                <a:extLst>
                  <a:ext uri="{0D108BD9-81ED-4DB2-BD59-A6C34878D82A}">
                    <a16:rowId xmlns:a16="http://schemas.microsoft.com/office/drawing/2014/main" val="4083043107"/>
                  </a:ext>
                </a:extLst>
              </a:tr>
            </a:tbl>
          </a:graphicData>
        </a:graphic>
      </p:graphicFrame>
      <p:sp>
        <p:nvSpPr>
          <p:cNvPr id="75" name="TextBox 74">
            <a:extLst>
              <a:ext uri="{FF2B5EF4-FFF2-40B4-BE49-F238E27FC236}">
                <a16:creationId xmlns:a16="http://schemas.microsoft.com/office/drawing/2014/main" id="{49079C64-E46B-EE1C-DE3E-20433B0378F5}"/>
              </a:ext>
            </a:extLst>
          </p:cNvPr>
          <p:cNvSpPr txBox="1"/>
          <p:nvPr/>
        </p:nvSpPr>
        <p:spPr>
          <a:xfrm>
            <a:off x="764341" y="6309360"/>
            <a:ext cx="7996464" cy="369332"/>
          </a:xfrm>
          <a:prstGeom prst="rect">
            <a:avLst/>
          </a:prstGeom>
          <a:noFill/>
        </p:spPr>
        <p:txBody>
          <a:bodyPr wrap="square" lIns="91440" tIns="45720" rIns="91440" bIns="45720" anchor="t">
            <a:spAutoFit/>
          </a:bodyPr>
          <a:lstStyle/>
          <a:p>
            <a:pPr defTabSz="1523696"/>
            <a:r>
              <a:rPr lang="en-US" sz="900" i="1" baseline="30000">
                <a:solidFill>
                  <a:srgbClr val="5B6672"/>
                </a:solidFill>
                <a:latin typeface="Lato"/>
                <a:ea typeface="Lato"/>
                <a:cs typeface="Lato"/>
              </a:rPr>
              <a:t>(1)</a:t>
            </a:r>
            <a:r>
              <a:rPr lang="en-US" sz="900" i="1">
                <a:solidFill>
                  <a:srgbClr val="5B6672"/>
                </a:solidFill>
                <a:latin typeface="Lato"/>
                <a:ea typeface="Lato"/>
                <a:cs typeface="Lato"/>
              </a:rPr>
              <a:t>Includes co-invest on 10-building NNJ portfolio. Excludes any potential dispositions.</a:t>
            </a:r>
          </a:p>
          <a:p>
            <a:pPr defTabSz="1523696"/>
            <a:r>
              <a:rPr lang="en-US" sz="900" i="1" baseline="30000">
                <a:solidFill>
                  <a:srgbClr val="5B6672"/>
                </a:solidFill>
                <a:latin typeface="Lato"/>
                <a:ea typeface="Lato"/>
                <a:cs typeface="Lato"/>
              </a:rPr>
              <a:t>(2)</a:t>
            </a:r>
            <a:r>
              <a:rPr lang="en-US" sz="900" i="1">
                <a:solidFill>
                  <a:srgbClr val="5B6672"/>
                </a:solidFill>
                <a:latin typeface="Lato"/>
                <a:ea typeface="Lato"/>
                <a:cs typeface="Lato"/>
              </a:rPr>
              <a:t>Represents physical occupancy based on SF occupied at end of quarter (and does not consider tenants with free rent/concessions as vacant)</a:t>
            </a:r>
          </a:p>
        </p:txBody>
      </p:sp>
      <p:sp>
        <p:nvSpPr>
          <p:cNvPr id="79" name="TextBox 78">
            <a:extLst>
              <a:ext uri="{FF2B5EF4-FFF2-40B4-BE49-F238E27FC236}">
                <a16:creationId xmlns:a16="http://schemas.microsoft.com/office/drawing/2014/main" id="{A3A3BF51-3B28-3AE0-FD8F-1A1FDCCBEF54}"/>
              </a:ext>
            </a:extLst>
          </p:cNvPr>
          <p:cNvSpPr txBox="1"/>
          <p:nvPr/>
        </p:nvSpPr>
        <p:spPr>
          <a:xfrm>
            <a:off x="6586418" y="1229710"/>
            <a:ext cx="3251468" cy="338554"/>
          </a:xfrm>
          <a:prstGeom prst="rect">
            <a:avLst/>
          </a:prstGeom>
          <a:noFill/>
        </p:spPr>
        <p:txBody>
          <a:bodyPr wrap="none" rtlCol="0">
            <a:spAutoFit/>
          </a:bodyPr>
          <a:lstStyle/>
          <a:p>
            <a:pPr algn="ctr"/>
            <a:r>
              <a:rPr lang="en-US" sz="1600" b="1">
                <a:solidFill>
                  <a:srgbClr val="5B6672"/>
                </a:solidFill>
                <a:latin typeface="Gilroy" panose="00000500000000000000" pitchFamily="50" charset="0"/>
              </a:rPr>
              <a:t>Market Allocation by Purchase Price</a:t>
            </a:r>
          </a:p>
        </p:txBody>
      </p:sp>
      <p:sp>
        <p:nvSpPr>
          <p:cNvPr id="82" name="Oval 81">
            <a:extLst>
              <a:ext uri="{FF2B5EF4-FFF2-40B4-BE49-F238E27FC236}">
                <a16:creationId xmlns:a16="http://schemas.microsoft.com/office/drawing/2014/main" id="{973893AF-5527-C3BF-2C11-A918989EF966}"/>
              </a:ext>
            </a:extLst>
          </p:cNvPr>
          <p:cNvSpPr/>
          <p:nvPr/>
        </p:nvSpPr>
        <p:spPr>
          <a:xfrm>
            <a:off x="6176989" y="2298009"/>
            <a:ext cx="3856964" cy="3856964"/>
          </a:xfrm>
          <a:prstGeom prst="ellipse">
            <a:avLst/>
          </a:prstGeom>
          <a:noFill/>
          <a:ln w="25400" cap="flat" cmpd="sng" algn="ctr">
            <a:solidFill>
              <a:srgbClr val="33404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white"/>
              </a:solidFill>
              <a:effectLst/>
              <a:uLnTx/>
              <a:uFillTx/>
            </a:endParaRPr>
          </a:p>
        </p:txBody>
      </p:sp>
      <p:sp>
        <p:nvSpPr>
          <p:cNvPr id="83" name="TextBox 82">
            <a:extLst>
              <a:ext uri="{FF2B5EF4-FFF2-40B4-BE49-F238E27FC236}">
                <a16:creationId xmlns:a16="http://schemas.microsoft.com/office/drawing/2014/main" id="{481A3D7C-7B85-4AA8-7FBB-2BF6E71A203E}"/>
              </a:ext>
            </a:extLst>
          </p:cNvPr>
          <p:cNvSpPr txBox="1"/>
          <p:nvPr/>
        </p:nvSpPr>
        <p:spPr>
          <a:xfrm rot="5140858">
            <a:off x="9040373" y="3938630"/>
            <a:ext cx="1301470" cy="369303"/>
          </a:xfrm>
          <a:prstGeom prst="rect">
            <a:avLst/>
          </a:prstGeom>
          <a:noFill/>
        </p:spPr>
        <p:txBody>
          <a:bodyPr wrap="square" rtlCol="0">
            <a:prstTxWarp prst="textArchUp">
              <a:avLst>
                <a:gd name="adj" fmla="val 10530013"/>
              </a:avLst>
            </a:prstTxWarp>
            <a:spAutoFit/>
          </a:bodyPr>
          <a:lstStyle/>
          <a:p>
            <a:pPr algn="ctr"/>
            <a:r>
              <a:rPr lang="en-US" sz="1200">
                <a:solidFill>
                  <a:srgbClr val="33404F"/>
                </a:solidFill>
                <a:latin typeface="Lato" panose="020F0502020204030203" pitchFamily="34" charset="0"/>
              </a:rPr>
              <a:t>Gateway Markets</a:t>
            </a:r>
          </a:p>
        </p:txBody>
      </p:sp>
      <p:sp>
        <p:nvSpPr>
          <p:cNvPr id="84" name="TextBox 83">
            <a:extLst>
              <a:ext uri="{FF2B5EF4-FFF2-40B4-BE49-F238E27FC236}">
                <a16:creationId xmlns:a16="http://schemas.microsoft.com/office/drawing/2014/main" id="{E4F57FCA-2084-A79E-BD22-515678990150}"/>
              </a:ext>
            </a:extLst>
          </p:cNvPr>
          <p:cNvSpPr txBox="1"/>
          <p:nvPr/>
        </p:nvSpPr>
        <p:spPr>
          <a:xfrm rot="1169440">
            <a:off x="6851686" y="5490351"/>
            <a:ext cx="1548111" cy="457200"/>
          </a:xfrm>
          <a:prstGeom prst="rect">
            <a:avLst/>
          </a:prstGeom>
          <a:noFill/>
        </p:spPr>
        <p:txBody>
          <a:bodyPr wrap="square" rtlCol="0">
            <a:prstTxWarp prst="textArchDown">
              <a:avLst/>
            </a:prstTxWarp>
            <a:spAutoFit/>
          </a:bodyPr>
          <a:lstStyle/>
          <a:p>
            <a:pPr algn="ctr"/>
            <a:r>
              <a:rPr lang="en-US" sz="1200">
                <a:solidFill>
                  <a:srgbClr val="33404F"/>
                </a:solidFill>
                <a:latin typeface="Lato" panose="020F0502020204030203" pitchFamily="34" charset="0"/>
              </a:rPr>
              <a:t>Primary Growth Markets</a:t>
            </a:r>
          </a:p>
        </p:txBody>
      </p:sp>
      <p:sp>
        <p:nvSpPr>
          <p:cNvPr id="85" name="TextBox 84">
            <a:extLst>
              <a:ext uri="{FF2B5EF4-FFF2-40B4-BE49-F238E27FC236}">
                <a16:creationId xmlns:a16="http://schemas.microsoft.com/office/drawing/2014/main" id="{AD80926A-D6D4-150A-0EF2-1B87E661BD21}"/>
              </a:ext>
            </a:extLst>
          </p:cNvPr>
          <p:cNvSpPr txBox="1"/>
          <p:nvPr/>
        </p:nvSpPr>
        <p:spPr>
          <a:xfrm rot="20833676">
            <a:off x="7282709" y="2593347"/>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Value</a:t>
            </a:r>
          </a:p>
          <a:p>
            <a:pPr algn="ctr"/>
            <a:r>
              <a:rPr lang="en-US" sz="720">
                <a:solidFill>
                  <a:srgbClr val="33404F"/>
                </a:solidFill>
                <a:latin typeface="Lato" panose="020F0502020204030203" pitchFamily="34" charset="0"/>
              </a:rPr>
              <a:t>Markets</a:t>
            </a:r>
          </a:p>
        </p:txBody>
      </p:sp>
      <p:sp>
        <p:nvSpPr>
          <p:cNvPr id="87" name="TextBox 86">
            <a:extLst>
              <a:ext uri="{FF2B5EF4-FFF2-40B4-BE49-F238E27FC236}">
                <a16:creationId xmlns:a16="http://schemas.microsoft.com/office/drawing/2014/main" id="{66119D42-4815-CD24-7333-91DE9439F99C}"/>
              </a:ext>
            </a:extLst>
          </p:cNvPr>
          <p:cNvSpPr txBox="1"/>
          <p:nvPr/>
        </p:nvSpPr>
        <p:spPr>
          <a:xfrm rot="18797446">
            <a:off x="6517048" y="2987105"/>
            <a:ext cx="1060107" cy="369303"/>
          </a:xfrm>
          <a:prstGeom prst="rect">
            <a:avLst/>
          </a:prstGeom>
          <a:noFill/>
        </p:spPr>
        <p:txBody>
          <a:bodyPr wrap="square" rtlCol="0">
            <a:prstTxWarp prst="textArchUp">
              <a:avLst>
                <a:gd name="adj" fmla="val 10530013"/>
              </a:avLst>
            </a:prstTxWarp>
            <a:spAutoFit/>
          </a:bodyPr>
          <a:lstStyle/>
          <a:p>
            <a:pPr algn="ctr"/>
            <a:r>
              <a:rPr lang="en-US" sz="720">
                <a:solidFill>
                  <a:srgbClr val="33404F"/>
                </a:solidFill>
                <a:latin typeface="Lato" panose="020F0502020204030203" pitchFamily="34" charset="0"/>
              </a:rPr>
              <a:t>Secondary Growth</a:t>
            </a:r>
          </a:p>
          <a:p>
            <a:pPr algn="ctr"/>
            <a:r>
              <a:rPr lang="en-US" sz="720">
                <a:solidFill>
                  <a:srgbClr val="33404F"/>
                </a:solidFill>
                <a:latin typeface="Lato" panose="020F0502020204030203" pitchFamily="34" charset="0"/>
              </a:rPr>
              <a:t>Markets</a:t>
            </a:r>
          </a:p>
        </p:txBody>
      </p:sp>
      <p:cxnSp>
        <p:nvCxnSpPr>
          <p:cNvPr id="90" name="Straight Connector 89">
            <a:extLst>
              <a:ext uri="{FF2B5EF4-FFF2-40B4-BE49-F238E27FC236}">
                <a16:creationId xmlns:a16="http://schemas.microsoft.com/office/drawing/2014/main" id="{B21E3B9F-36A6-DD7D-955E-60CA53B6A9FA}"/>
              </a:ext>
            </a:extLst>
          </p:cNvPr>
          <p:cNvCxnSpPr>
            <a:cxnSpLocks/>
          </p:cNvCxnSpPr>
          <p:nvPr/>
        </p:nvCxnSpPr>
        <p:spPr>
          <a:xfrm>
            <a:off x="5423265" y="2956073"/>
            <a:ext cx="1075071" cy="367"/>
          </a:xfrm>
          <a:prstGeom prst="line">
            <a:avLst/>
          </a:prstGeom>
          <a:noFill/>
          <a:ln w="9525" cap="flat" cmpd="sng" algn="ctr">
            <a:solidFill>
              <a:srgbClr val="A5A5A5"/>
            </a:solidFill>
            <a:prstDash val="solid"/>
          </a:ln>
          <a:effectLst/>
        </p:spPr>
      </p:cxnSp>
      <p:cxnSp>
        <p:nvCxnSpPr>
          <p:cNvPr id="92" name="Straight Connector 91">
            <a:extLst>
              <a:ext uri="{FF2B5EF4-FFF2-40B4-BE49-F238E27FC236}">
                <a16:creationId xmlns:a16="http://schemas.microsoft.com/office/drawing/2014/main" id="{62052DF0-E18B-3B0C-A778-457A544DE5AA}"/>
              </a:ext>
            </a:extLst>
          </p:cNvPr>
          <p:cNvCxnSpPr>
            <a:cxnSpLocks/>
          </p:cNvCxnSpPr>
          <p:nvPr/>
        </p:nvCxnSpPr>
        <p:spPr>
          <a:xfrm>
            <a:off x="5396437" y="4356668"/>
            <a:ext cx="762608" cy="0"/>
          </a:xfrm>
          <a:prstGeom prst="line">
            <a:avLst/>
          </a:prstGeom>
          <a:noFill/>
          <a:ln w="9525" cap="flat" cmpd="sng" algn="ctr">
            <a:solidFill>
              <a:srgbClr val="A5A5A5"/>
            </a:solidFill>
            <a:prstDash val="solid"/>
          </a:ln>
          <a:effectLst/>
        </p:spPr>
      </p:cxnSp>
      <p:cxnSp>
        <p:nvCxnSpPr>
          <p:cNvPr id="93" name="Connector: Elbow 92">
            <a:extLst>
              <a:ext uri="{FF2B5EF4-FFF2-40B4-BE49-F238E27FC236}">
                <a16:creationId xmlns:a16="http://schemas.microsoft.com/office/drawing/2014/main" id="{231A02FE-DCB3-965A-9777-AAB391F8BEB8}"/>
              </a:ext>
            </a:extLst>
          </p:cNvPr>
          <p:cNvCxnSpPr/>
          <p:nvPr/>
        </p:nvCxnSpPr>
        <p:spPr>
          <a:xfrm>
            <a:off x="5423618" y="1762812"/>
            <a:ext cx="2532605" cy="525554"/>
          </a:xfrm>
          <a:prstGeom prst="bentConnector3">
            <a:avLst>
              <a:gd name="adj1" fmla="val 101738"/>
            </a:avLst>
          </a:prstGeom>
          <a:noFill/>
          <a:ln w="9525" cap="flat" cmpd="sng" algn="ctr">
            <a:solidFill>
              <a:srgbClr val="A5A5A5"/>
            </a:solidFill>
            <a:prstDash val="solid"/>
          </a:ln>
          <a:effectLst/>
        </p:spPr>
      </p:cxnSp>
      <p:cxnSp>
        <p:nvCxnSpPr>
          <p:cNvPr id="94" name="Connector: Elbow 93">
            <a:extLst>
              <a:ext uri="{FF2B5EF4-FFF2-40B4-BE49-F238E27FC236}">
                <a16:creationId xmlns:a16="http://schemas.microsoft.com/office/drawing/2014/main" id="{C3B7DD43-C731-E695-FA95-A72E9DDE4E73}"/>
              </a:ext>
            </a:extLst>
          </p:cNvPr>
          <p:cNvCxnSpPr/>
          <p:nvPr/>
        </p:nvCxnSpPr>
        <p:spPr>
          <a:xfrm>
            <a:off x="5423618" y="2064470"/>
            <a:ext cx="2410056" cy="233539"/>
          </a:xfrm>
          <a:prstGeom prst="bentConnector3">
            <a:avLst>
              <a:gd name="adj1" fmla="val 100458"/>
            </a:avLst>
          </a:prstGeom>
          <a:noFill/>
          <a:ln w="9525" cap="flat" cmpd="sng" algn="ctr">
            <a:solidFill>
              <a:srgbClr val="A5A5A5"/>
            </a:solidFill>
            <a:prstDash val="solid"/>
          </a:ln>
          <a:effectLst/>
        </p:spPr>
      </p:cxnSp>
      <p:cxnSp>
        <p:nvCxnSpPr>
          <p:cNvPr id="95" name="Connector: Elbow 94">
            <a:extLst>
              <a:ext uri="{FF2B5EF4-FFF2-40B4-BE49-F238E27FC236}">
                <a16:creationId xmlns:a16="http://schemas.microsoft.com/office/drawing/2014/main" id="{BB034314-2B3C-E9D3-9D5C-CF3F7F492158}"/>
              </a:ext>
            </a:extLst>
          </p:cNvPr>
          <p:cNvCxnSpPr>
            <a:cxnSpLocks/>
          </p:cNvCxnSpPr>
          <p:nvPr/>
        </p:nvCxnSpPr>
        <p:spPr>
          <a:xfrm>
            <a:off x="5423618" y="2373425"/>
            <a:ext cx="2122919" cy="9404"/>
          </a:xfrm>
          <a:prstGeom prst="bentConnector3">
            <a:avLst>
              <a:gd name="adj1" fmla="val 99756"/>
            </a:avLst>
          </a:prstGeom>
          <a:noFill/>
          <a:ln w="9525" cap="flat" cmpd="sng" algn="ctr">
            <a:solidFill>
              <a:srgbClr val="A5A5A5"/>
            </a:solidFill>
            <a:prstDash val="solid"/>
          </a:ln>
          <a:effectLst/>
        </p:spPr>
      </p:cxnSp>
      <p:cxnSp>
        <p:nvCxnSpPr>
          <p:cNvPr id="96" name="Straight Connector 95">
            <a:extLst>
              <a:ext uri="{FF2B5EF4-FFF2-40B4-BE49-F238E27FC236}">
                <a16:creationId xmlns:a16="http://schemas.microsoft.com/office/drawing/2014/main" id="{38D87BCF-60C0-B49D-C14D-37A7C634D219}"/>
              </a:ext>
            </a:extLst>
          </p:cNvPr>
          <p:cNvCxnSpPr>
            <a:cxnSpLocks/>
          </p:cNvCxnSpPr>
          <p:nvPr/>
        </p:nvCxnSpPr>
        <p:spPr>
          <a:xfrm>
            <a:off x="5396437" y="3939939"/>
            <a:ext cx="599473" cy="0"/>
          </a:xfrm>
          <a:prstGeom prst="line">
            <a:avLst/>
          </a:prstGeom>
          <a:noFill/>
          <a:ln w="9525" cap="flat" cmpd="sng" algn="ctr">
            <a:solidFill>
              <a:srgbClr val="A5A5A5"/>
            </a:solidFill>
            <a:prstDash val="solid"/>
          </a:ln>
          <a:effectLst/>
        </p:spPr>
      </p:cxnSp>
      <p:cxnSp>
        <p:nvCxnSpPr>
          <p:cNvPr id="97" name="Connector: Elbow 96">
            <a:extLst>
              <a:ext uri="{FF2B5EF4-FFF2-40B4-BE49-F238E27FC236}">
                <a16:creationId xmlns:a16="http://schemas.microsoft.com/office/drawing/2014/main" id="{1B01ABEB-5D2B-6CEA-E9B2-D0E6EBCB57C2}"/>
              </a:ext>
            </a:extLst>
          </p:cNvPr>
          <p:cNvCxnSpPr>
            <a:cxnSpLocks/>
          </p:cNvCxnSpPr>
          <p:nvPr/>
        </p:nvCxnSpPr>
        <p:spPr>
          <a:xfrm rot="10800000" flipV="1">
            <a:off x="9382221" y="2537231"/>
            <a:ext cx="1523232" cy="260123"/>
          </a:xfrm>
          <a:prstGeom prst="bentConnector3">
            <a:avLst>
              <a:gd name="adj1" fmla="val 100651"/>
            </a:avLst>
          </a:prstGeom>
          <a:noFill/>
          <a:ln w="9525" cap="flat" cmpd="sng" algn="ctr">
            <a:solidFill>
              <a:srgbClr val="A5A5A5"/>
            </a:solidFill>
            <a:prstDash val="solid"/>
          </a:ln>
          <a:effectLst/>
        </p:spPr>
      </p:cxnSp>
      <p:cxnSp>
        <p:nvCxnSpPr>
          <p:cNvPr id="98" name="Connector: Elbow 97">
            <a:extLst>
              <a:ext uri="{FF2B5EF4-FFF2-40B4-BE49-F238E27FC236}">
                <a16:creationId xmlns:a16="http://schemas.microsoft.com/office/drawing/2014/main" id="{62A1C91C-8AC5-5A58-F56B-8E1A04E60A9E}"/>
              </a:ext>
            </a:extLst>
          </p:cNvPr>
          <p:cNvCxnSpPr>
            <a:cxnSpLocks/>
          </p:cNvCxnSpPr>
          <p:nvPr/>
        </p:nvCxnSpPr>
        <p:spPr>
          <a:xfrm>
            <a:off x="9156649" y="5833872"/>
            <a:ext cx="1748804" cy="211414"/>
          </a:xfrm>
          <a:prstGeom prst="bentConnector3">
            <a:avLst>
              <a:gd name="adj1" fmla="val 981"/>
            </a:avLst>
          </a:prstGeom>
          <a:noFill/>
          <a:ln w="9525" cap="flat" cmpd="sng" algn="ctr">
            <a:solidFill>
              <a:srgbClr val="A5A5A5"/>
            </a:solidFill>
            <a:prstDash val="solid"/>
          </a:ln>
          <a:effectLst/>
        </p:spPr>
      </p:cxnSp>
      <p:cxnSp>
        <p:nvCxnSpPr>
          <p:cNvPr id="99" name="Connector: Elbow 98">
            <a:extLst>
              <a:ext uri="{FF2B5EF4-FFF2-40B4-BE49-F238E27FC236}">
                <a16:creationId xmlns:a16="http://schemas.microsoft.com/office/drawing/2014/main" id="{5F80F0FC-8230-EE3C-3F39-C66C4E0AA912}"/>
              </a:ext>
            </a:extLst>
          </p:cNvPr>
          <p:cNvCxnSpPr>
            <a:cxnSpLocks/>
          </p:cNvCxnSpPr>
          <p:nvPr/>
        </p:nvCxnSpPr>
        <p:spPr>
          <a:xfrm>
            <a:off x="8414173" y="6122331"/>
            <a:ext cx="2491280" cy="439437"/>
          </a:xfrm>
          <a:prstGeom prst="bentConnector3">
            <a:avLst>
              <a:gd name="adj1" fmla="val 679"/>
            </a:avLst>
          </a:prstGeom>
          <a:noFill/>
          <a:ln w="9525" cap="flat" cmpd="sng" algn="ctr">
            <a:solidFill>
              <a:srgbClr val="A5A5A5"/>
            </a:solidFill>
            <a:prstDash val="solid"/>
          </a:ln>
          <a:effectLst/>
        </p:spPr>
      </p:cxnSp>
      <p:cxnSp>
        <p:nvCxnSpPr>
          <p:cNvPr id="101" name="Connector: Elbow 58">
            <a:extLst>
              <a:ext uri="{FF2B5EF4-FFF2-40B4-BE49-F238E27FC236}">
                <a16:creationId xmlns:a16="http://schemas.microsoft.com/office/drawing/2014/main" id="{C8B18CA1-F0CF-CF18-23DB-EB876DD56045}"/>
              </a:ext>
            </a:extLst>
          </p:cNvPr>
          <p:cNvCxnSpPr>
            <a:cxnSpLocks/>
          </p:cNvCxnSpPr>
          <p:nvPr/>
        </p:nvCxnSpPr>
        <p:spPr>
          <a:xfrm flipV="1">
            <a:off x="5415164" y="3242390"/>
            <a:ext cx="1046921" cy="29707"/>
          </a:xfrm>
          <a:prstGeom prst="bentConnector3">
            <a:avLst>
              <a:gd name="adj1" fmla="val 98189"/>
            </a:avLst>
          </a:prstGeom>
          <a:noFill/>
          <a:ln w="9525" cap="flat" cmpd="sng" algn="ctr">
            <a:solidFill>
              <a:srgbClr val="A5A5A5"/>
            </a:solidFill>
            <a:prstDash val="solid"/>
          </a:ln>
          <a:effectLst/>
        </p:spPr>
      </p:cxnSp>
      <p:cxnSp>
        <p:nvCxnSpPr>
          <p:cNvPr id="105" name="Straight Connector 104">
            <a:extLst>
              <a:ext uri="{FF2B5EF4-FFF2-40B4-BE49-F238E27FC236}">
                <a16:creationId xmlns:a16="http://schemas.microsoft.com/office/drawing/2014/main" id="{23BAA451-EC77-0059-5DA6-1F93C249C8FC}"/>
              </a:ext>
            </a:extLst>
          </p:cNvPr>
          <p:cNvCxnSpPr>
            <a:cxnSpLocks/>
          </p:cNvCxnSpPr>
          <p:nvPr/>
        </p:nvCxnSpPr>
        <p:spPr>
          <a:xfrm flipH="1">
            <a:off x="5995910" y="3809333"/>
            <a:ext cx="226804" cy="134422"/>
          </a:xfrm>
          <a:prstGeom prst="line">
            <a:avLst/>
          </a:prstGeom>
          <a:noFill/>
          <a:ln w="9525" cap="flat" cmpd="sng" algn="ctr">
            <a:solidFill>
              <a:srgbClr val="A5A5A5"/>
            </a:solidFill>
            <a:prstDash val="solid"/>
          </a:ln>
          <a:effectLst/>
        </p:spPr>
      </p:cxnSp>
      <p:cxnSp>
        <p:nvCxnSpPr>
          <p:cNvPr id="106" name="Straight Connector 105">
            <a:extLst>
              <a:ext uri="{FF2B5EF4-FFF2-40B4-BE49-F238E27FC236}">
                <a16:creationId xmlns:a16="http://schemas.microsoft.com/office/drawing/2014/main" id="{62D17ECB-24B5-36B3-E0F4-35D2DE6090C2}"/>
              </a:ext>
            </a:extLst>
          </p:cNvPr>
          <p:cNvCxnSpPr>
            <a:cxnSpLocks/>
          </p:cNvCxnSpPr>
          <p:nvPr/>
        </p:nvCxnSpPr>
        <p:spPr>
          <a:xfrm flipH="1">
            <a:off x="6506396" y="2854032"/>
            <a:ext cx="252039" cy="103235"/>
          </a:xfrm>
          <a:prstGeom prst="line">
            <a:avLst/>
          </a:prstGeom>
          <a:noFill/>
          <a:ln w="9525" cap="flat" cmpd="sng" algn="ctr">
            <a:solidFill>
              <a:srgbClr val="A5A5A5"/>
            </a:solidFill>
            <a:prstDash val="solid"/>
          </a:ln>
          <a:effectLst/>
        </p:spPr>
      </p:cxnSp>
      <p:cxnSp>
        <p:nvCxnSpPr>
          <p:cNvPr id="108" name="Straight Connector 107">
            <a:extLst>
              <a:ext uri="{FF2B5EF4-FFF2-40B4-BE49-F238E27FC236}">
                <a16:creationId xmlns:a16="http://schemas.microsoft.com/office/drawing/2014/main" id="{0DA40A11-6F6C-D0C4-9B5D-3FB376FDA287}"/>
              </a:ext>
            </a:extLst>
          </p:cNvPr>
          <p:cNvCxnSpPr>
            <a:cxnSpLocks/>
          </p:cNvCxnSpPr>
          <p:nvPr/>
        </p:nvCxnSpPr>
        <p:spPr>
          <a:xfrm>
            <a:off x="9853893" y="5029017"/>
            <a:ext cx="1051560" cy="0"/>
          </a:xfrm>
          <a:prstGeom prst="line">
            <a:avLst/>
          </a:prstGeom>
          <a:noFill/>
          <a:ln w="9525" cap="flat" cmpd="sng" algn="ctr">
            <a:solidFill>
              <a:srgbClr val="A5A5A5"/>
            </a:solidFill>
            <a:prstDash val="solid"/>
          </a:ln>
          <a:effectLst/>
        </p:spPr>
      </p:cxnSp>
      <p:cxnSp>
        <p:nvCxnSpPr>
          <p:cNvPr id="21" name="Straight Connector 20">
            <a:extLst>
              <a:ext uri="{FF2B5EF4-FFF2-40B4-BE49-F238E27FC236}">
                <a16:creationId xmlns:a16="http://schemas.microsoft.com/office/drawing/2014/main" id="{B9D549E4-FA29-4308-6BEC-6CFB18C13F73}"/>
              </a:ext>
            </a:extLst>
          </p:cNvPr>
          <p:cNvCxnSpPr>
            <a:cxnSpLocks/>
          </p:cNvCxnSpPr>
          <p:nvPr/>
        </p:nvCxnSpPr>
        <p:spPr>
          <a:xfrm>
            <a:off x="10033953" y="4185839"/>
            <a:ext cx="919581" cy="0"/>
          </a:xfrm>
          <a:prstGeom prst="line">
            <a:avLst/>
          </a:prstGeom>
          <a:noFill/>
          <a:ln w="9525" cap="flat" cmpd="sng" algn="ctr">
            <a:solidFill>
              <a:srgbClr val="A5A5A5"/>
            </a:solidFill>
            <a:prstDash val="solid"/>
          </a:ln>
          <a:effectLst/>
        </p:spPr>
      </p:cxnSp>
      <p:cxnSp>
        <p:nvCxnSpPr>
          <p:cNvPr id="31" name="Connector: Elbow 58">
            <a:extLst>
              <a:ext uri="{FF2B5EF4-FFF2-40B4-BE49-F238E27FC236}">
                <a16:creationId xmlns:a16="http://schemas.microsoft.com/office/drawing/2014/main" id="{C300D319-8EF6-1A90-4980-387555A16819}"/>
              </a:ext>
            </a:extLst>
          </p:cNvPr>
          <p:cNvCxnSpPr>
            <a:cxnSpLocks/>
            <a:endCxn id="82" idx="3"/>
          </p:cNvCxnSpPr>
          <p:nvPr/>
        </p:nvCxnSpPr>
        <p:spPr>
          <a:xfrm flipV="1">
            <a:off x="5391919" y="5590134"/>
            <a:ext cx="1349909" cy="220388"/>
          </a:xfrm>
          <a:prstGeom prst="bentConnector4">
            <a:avLst>
              <a:gd name="adj1" fmla="val 100321"/>
              <a:gd name="adj2" fmla="val -3726"/>
            </a:avLst>
          </a:prstGeom>
          <a:noFill/>
          <a:ln w="9525" cap="flat" cmpd="sng" algn="ctr">
            <a:solidFill>
              <a:srgbClr val="A5A5A5"/>
            </a:solidFill>
            <a:prstDash val="solid"/>
          </a:ln>
          <a:effectLst/>
        </p:spPr>
      </p:cxnSp>
      <p:cxnSp>
        <p:nvCxnSpPr>
          <p:cNvPr id="39" name="Connector: Elbow 58">
            <a:extLst>
              <a:ext uri="{FF2B5EF4-FFF2-40B4-BE49-F238E27FC236}">
                <a16:creationId xmlns:a16="http://schemas.microsoft.com/office/drawing/2014/main" id="{EFEB2D73-7880-9A3C-BEC4-581F0872423A}"/>
              </a:ext>
            </a:extLst>
          </p:cNvPr>
          <p:cNvCxnSpPr>
            <a:cxnSpLocks/>
          </p:cNvCxnSpPr>
          <p:nvPr/>
        </p:nvCxnSpPr>
        <p:spPr>
          <a:xfrm flipV="1">
            <a:off x="5412952" y="4749751"/>
            <a:ext cx="842310" cy="122044"/>
          </a:xfrm>
          <a:prstGeom prst="bentConnector3">
            <a:avLst>
              <a:gd name="adj1" fmla="val 99211"/>
            </a:avLst>
          </a:prstGeom>
          <a:noFill/>
          <a:ln w="9525" cap="flat" cmpd="sng" algn="ctr">
            <a:solidFill>
              <a:srgbClr val="A5A5A5"/>
            </a:solidFill>
            <a:prstDash val="solid"/>
          </a:ln>
          <a:effectLst/>
        </p:spPr>
      </p:cxnSp>
    </p:spTree>
    <p:extLst>
      <p:ext uri="{BB962C8B-B14F-4D97-AF65-F5344CB8AC3E}">
        <p14:creationId xmlns:p14="http://schemas.microsoft.com/office/powerpoint/2010/main" val="2069817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F739BB-B4C0-5226-EAD9-9BE6AB0A7D0B}"/>
              </a:ext>
            </a:extLst>
          </p:cNvPr>
          <p:cNvSpPr>
            <a:spLocks noGrp="1"/>
          </p:cNvSpPr>
          <p:nvPr>
            <p:ph idx="1"/>
          </p:nvPr>
        </p:nvSpPr>
        <p:spPr/>
        <p:txBody>
          <a:bodyPr/>
          <a:lstStyle/>
          <a:p>
            <a:r>
              <a:rPr lang="en-US"/>
              <a:t>Appendices</a:t>
            </a:r>
          </a:p>
        </p:txBody>
      </p:sp>
    </p:spTree>
    <p:extLst>
      <p:ext uri="{BB962C8B-B14F-4D97-AF65-F5344CB8AC3E}">
        <p14:creationId xmlns:p14="http://schemas.microsoft.com/office/powerpoint/2010/main" val="1137325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NYL Pool (NNJ Co-Invest)</a:t>
            </a:r>
          </a:p>
        </p:txBody>
      </p:sp>
    </p:spTree>
    <p:extLst>
      <p:ext uri="{BB962C8B-B14F-4D97-AF65-F5344CB8AC3E}">
        <p14:creationId xmlns:p14="http://schemas.microsoft.com/office/powerpoint/2010/main" val="1369109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475542F-2DE4-3195-6E35-3B56327DF908}"/>
              </a:ext>
            </a:extLst>
          </p:cNvPr>
          <p:cNvGraphicFramePr>
            <a:graphicFrameLocks noChangeAspect="1"/>
          </p:cNvGraphicFramePr>
          <p:nvPr>
            <p:custDataLst>
              <p:tags r:id="rId1"/>
            </p:custDataLst>
            <p:extLst>
              <p:ext uri="{D42A27DB-BD31-4B8C-83A1-F6EECF244321}">
                <p14:modId xmlns:p14="http://schemas.microsoft.com/office/powerpoint/2010/main" val="144758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12" name="think-cell data - do not delete" hidden="1">
                        <a:extLst>
                          <a:ext uri="{FF2B5EF4-FFF2-40B4-BE49-F238E27FC236}">
                            <a16:creationId xmlns:a16="http://schemas.microsoft.com/office/drawing/2014/main" id="{9475542F-2DE4-3195-6E35-3B56327DF9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2BEFF204-DBD6-2187-A6BF-1174AA274A8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327F8D-C07C-1686-2A57-472811EAFF7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935E69-8D23-B0DA-EE18-3DE5B157EC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7374C34B-21E8-A6A7-4ABD-A3694A8DB28C}"/>
              </a:ext>
            </a:extLst>
          </p:cNvPr>
          <p:cNvSpPr>
            <a:spLocks noGrp="1"/>
          </p:cNvSpPr>
          <p:nvPr>
            <p:ph type="title"/>
          </p:nvPr>
        </p:nvSpPr>
        <p:spPr/>
        <p:txBody>
          <a:bodyPr vert="horz"/>
          <a:lstStyle/>
          <a:p>
            <a:r>
              <a:rPr lang="en-US"/>
              <a:t>Yield on Cost &amp; </a:t>
            </a:r>
            <a:r>
              <a:rPr lang="en-US" err="1"/>
              <a:t>CapEx</a:t>
            </a:r>
            <a:r>
              <a:rPr lang="en-US"/>
              <a:t> Forecast </a:t>
            </a:r>
            <a:r>
              <a:rPr lang="en-US" b="0"/>
              <a:t>| NYL</a:t>
            </a:r>
          </a:p>
        </p:txBody>
      </p:sp>
      <p:sp>
        <p:nvSpPr>
          <p:cNvPr id="16" name="Rectangle 15">
            <a:extLst>
              <a:ext uri="{FF2B5EF4-FFF2-40B4-BE49-F238E27FC236}">
                <a16:creationId xmlns:a16="http://schemas.microsoft.com/office/drawing/2014/main" id="{C835E1B5-4DFC-1104-A3FF-82F281B2303E}"/>
              </a:ext>
            </a:extLst>
          </p:cNvPr>
          <p:cNvSpPr/>
          <p:nvPr/>
        </p:nvSpPr>
        <p:spPr>
          <a:xfrm>
            <a:off x="6497775" y="1299028"/>
            <a:ext cx="512064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sp>
        <p:nvSpPr>
          <p:cNvPr id="17" name="Rectangle 16">
            <a:extLst>
              <a:ext uri="{FF2B5EF4-FFF2-40B4-BE49-F238E27FC236}">
                <a16:creationId xmlns:a16="http://schemas.microsoft.com/office/drawing/2014/main" id="{9B65E624-8722-E3F1-A320-88BD259B74A2}"/>
              </a:ext>
            </a:extLst>
          </p:cNvPr>
          <p:cNvSpPr/>
          <p:nvPr/>
        </p:nvSpPr>
        <p:spPr>
          <a:xfrm>
            <a:off x="6497775" y="1573348"/>
            <a:ext cx="5120640" cy="2057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Yield on Cost for our NYL pool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grows most sharply in 2028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as many properties unlock during 2027</a:t>
            </a: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lang="en-US" sz="1400" b="1">
                <a:solidFill>
                  <a:prstClr val="black"/>
                </a:solidFill>
                <a:latin typeface="Gilroy" panose="00000500000000000000"/>
                <a:cs typeface="Arial" panose="020B0604020202020204" pitchFamily="34" charset="0"/>
              </a:rPr>
              <a:t> and TI/LC stays flat over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time</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t>
            </a:r>
            <a:r>
              <a:rPr lang="en-US" sz="1400">
                <a:solidFill>
                  <a:prstClr val="black"/>
                </a:solidFill>
                <a:latin typeface="Gilroy" panose="00000500000000000000"/>
                <a:cs typeface="Arial" panose="020B0604020202020204" pitchFamily="34" charset="0"/>
              </a:rPr>
              <a:t>stabilizing near $2M annually</a:t>
            </a:r>
            <a:endParaRPr kumimoji="0" lang="en-US" sz="1400" b="0" i="0" u="none" strike="noStrike" kern="1200" cap="none" spc="0" normalizeH="0" baseline="0" noProof="0">
              <a:ln>
                <a:noFill/>
              </a:ln>
              <a:solidFill>
                <a:prstClr val="black"/>
              </a:solidFill>
              <a:effectLst/>
              <a:highlight>
                <a:srgbClr val="FFFF00"/>
              </a:highlight>
              <a:uLnTx/>
              <a:uFillTx/>
              <a:latin typeface="Gilroy" panose="00000500000000000000"/>
              <a:ea typeface="+mn-ea"/>
              <a:cs typeface="Arial" panose="020B0604020202020204" pitchFamily="34" charset="0"/>
            </a:endParaRPr>
          </a:p>
          <a:p>
            <a:pPr marL="171450" marR="0" lvl="0" indent="-171450" algn="l" defTabSz="4572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Accumulated </a:t>
            </a:r>
            <a:r>
              <a:rPr kumimoji="0" lang="en-US" sz="1400" b="1" i="0" u="none" strike="noStrike" kern="1200" cap="none" spc="0" normalizeH="0" baseline="0" noProof="0" err="1">
                <a:ln>
                  <a:noFill/>
                </a:ln>
                <a:solidFill>
                  <a:prstClr val="black"/>
                </a:solidFill>
                <a:effectLst/>
                <a:uLnTx/>
                <a:uFillTx/>
                <a:latin typeface="Gilroy" panose="00000500000000000000"/>
                <a:ea typeface="+mn-ea"/>
                <a:cs typeface="Arial" panose="020B0604020202020204" pitchFamily="34" charset="0"/>
              </a:rPr>
              <a:t>CapEx</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and TI/LC reach $9.6M </a:t>
            </a: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for the NYL pool by the end of 2028</a:t>
            </a:r>
          </a:p>
        </p:txBody>
      </p:sp>
      <p:graphicFrame>
        <p:nvGraphicFramePr>
          <p:cNvPr id="6" name="Chart 5">
            <a:extLst>
              <a:ext uri="{FF2B5EF4-FFF2-40B4-BE49-F238E27FC236}">
                <a16:creationId xmlns:a16="http://schemas.microsoft.com/office/drawing/2014/main" id="{6FEB0631-F5C3-4C2E-8B2E-C7A9074D0286}"/>
              </a:ext>
            </a:extLst>
          </p:cNvPr>
          <p:cNvGraphicFramePr>
            <a:graphicFrameLocks/>
          </p:cNvGraphicFramePr>
          <p:nvPr>
            <p:extLst>
              <p:ext uri="{D42A27DB-BD31-4B8C-83A1-F6EECF244321}">
                <p14:modId xmlns:p14="http://schemas.microsoft.com/office/powerpoint/2010/main" val="1112750759"/>
              </p:ext>
            </p:extLst>
          </p:nvPr>
        </p:nvGraphicFramePr>
        <p:xfrm>
          <a:off x="543658" y="3934645"/>
          <a:ext cx="5342572" cy="2742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0584898D-3AF9-4AD6-90D5-2FC2F9A468BC}"/>
              </a:ext>
            </a:extLst>
          </p:cNvPr>
          <p:cNvGraphicFramePr>
            <a:graphicFrameLocks/>
          </p:cNvGraphicFramePr>
          <p:nvPr>
            <p:extLst>
              <p:ext uri="{D42A27DB-BD31-4B8C-83A1-F6EECF244321}">
                <p14:modId xmlns:p14="http://schemas.microsoft.com/office/powerpoint/2010/main" val="883058191"/>
              </p:ext>
            </p:extLst>
          </p:nvPr>
        </p:nvGraphicFramePr>
        <p:xfrm>
          <a:off x="6305770" y="3934645"/>
          <a:ext cx="5342571" cy="27422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7F162ECF-7EF6-4258-BBB3-3AB582CDAB92}"/>
              </a:ext>
            </a:extLst>
          </p:cNvPr>
          <p:cNvGraphicFramePr>
            <a:graphicFrameLocks/>
          </p:cNvGraphicFramePr>
          <p:nvPr>
            <p:extLst>
              <p:ext uri="{D42A27DB-BD31-4B8C-83A1-F6EECF244321}">
                <p14:modId xmlns:p14="http://schemas.microsoft.com/office/powerpoint/2010/main" val="2568400049"/>
              </p:ext>
            </p:extLst>
          </p:nvPr>
        </p:nvGraphicFramePr>
        <p:xfrm>
          <a:off x="543658" y="1207926"/>
          <a:ext cx="5330080" cy="272671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13138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3FA31B-359A-FDE1-005C-B10AF09745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1" imgH="411" progId="TCLayout.ActiveDocument.1">
                  <p:embed/>
                </p:oleObj>
              </mc:Choice>
              <mc:Fallback>
                <p:oleObj name="think-cell Slide" r:id="rId3" imgW="411" imgH="411" progId="TCLayout.ActiveDocument.1">
                  <p:embed/>
                  <p:pic>
                    <p:nvPicPr>
                      <p:cNvPr id="6" name="Object 5" hidden="1">
                        <a:extLst>
                          <a:ext uri="{FF2B5EF4-FFF2-40B4-BE49-F238E27FC236}">
                            <a16:creationId xmlns:a16="http://schemas.microsoft.com/office/drawing/2014/main" id="{D93FA31B-359A-FDE1-005C-B10AF09745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FD270F-8F37-EFDB-4D27-DDFD0646A298}"/>
              </a:ext>
            </a:extLst>
          </p:cNvPr>
          <p:cNvSpPr>
            <a:spLocks noGrp="1"/>
          </p:cNvSpPr>
          <p:nvPr>
            <p:ph type="title"/>
          </p:nvPr>
        </p:nvSpPr>
        <p:spPr/>
        <p:txBody>
          <a:bodyPr vert="horz">
            <a:normAutofit/>
          </a:bodyPr>
          <a:lstStyle/>
          <a:p>
            <a:r>
              <a:rPr lang="en-US"/>
              <a:t>Debt Yield Covenant Analysis</a:t>
            </a:r>
            <a:r>
              <a:rPr lang="en-US" b="0"/>
              <a:t>| NYL</a:t>
            </a:r>
            <a:endParaRPr lang="en-US"/>
          </a:p>
        </p:txBody>
      </p:sp>
      <p:sp>
        <p:nvSpPr>
          <p:cNvPr id="15" name="Rectangle 14">
            <a:extLst>
              <a:ext uri="{FF2B5EF4-FFF2-40B4-BE49-F238E27FC236}">
                <a16:creationId xmlns:a16="http://schemas.microsoft.com/office/drawing/2014/main" id="{39465576-89F3-ACBB-2948-983C55E472D4}"/>
              </a:ext>
            </a:extLst>
          </p:cNvPr>
          <p:cNvSpPr/>
          <p:nvPr/>
        </p:nvSpPr>
        <p:spPr>
          <a:xfrm>
            <a:off x="762554" y="1171733"/>
            <a:ext cx="182880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16" name="Group 15">
            <a:extLst>
              <a:ext uri="{FF2B5EF4-FFF2-40B4-BE49-F238E27FC236}">
                <a16:creationId xmlns:a16="http://schemas.microsoft.com/office/drawing/2014/main" id="{1ED153D4-1C01-C852-50C6-4FF07DE9C159}"/>
              </a:ext>
            </a:extLst>
          </p:cNvPr>
          <p:cNvGrpSpPr/>
          <p:nvPr/>
        </p:nvGrpSpPr>
        <p:grpSpPr>
          <a:xfrm>
            <a:off x="2674518" y="1490472"/>
            <a:ext cx="457200" cy="457200"/>
            <a:chOff x="9083708" y="2404703"/>
            <a:chExt cx="615673" cy="594359"/>
          </a:xfrm>
        </p:grpSpPr>
        <p:sp>
          <p:nvSpPr>
            <p:cNvPr id="18" name="Oval 17">
              <a:extLst>
                <a:ext uri="{FF2B5EF4-FFF2-40B4-BE49-F238E27FC236}">
                  <a16:creationId xmlns:a16="http://schemas.microsoft.com/office/drawing/2014/main" id="{57B5EF97-16B4-0F1E-E314-9FC75B58BBFB}"/>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69AE64A8-91CB-2F86-92AD-551333429D5C}"/>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DE680512-A16D-2502-4A5C-E6CA3CAF4B3A}"/>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D03F23AA-B78B-9B1D-139D-00C571B5A8A0}"/>
              </a:ext>
            </a:extLst>
          </p:cNvPr>
          <p:cNvSpPr/>
          <p:nvPr/>
        </p:nvSpPr>
        <p:spPr>
          <a:xfrm>
            <a:off x="3214882" y="1170432"/>
            <a:ext cx="8138160" cy="109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Debt Yield covenant remains flat at 8.5% </a:t>
            </a:r>
            <a:r>
              <a:rPr lang="en-US" sz="1200">
                <a:solidFill>
                  <a:schemeClr val="tx1"/>
                </a:solidFill>
                <a:latin typeface="Gilroy" panose="00000500000000000000"/>
                <a:cs typeface="Arial" panose="020B0604020202020204" pitchFamily="34" charset="0"/>
              </a:rPr>
              <a:t>throughout the course of the loan </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Stryker lease expiration at the end of 2026 </a:t>
            </a:r>
            <a:r>
              <a:rPr lang="en-US" sz="1200">
                <a:solidFill>
                  <a:schemeClr val="tx1"/>
                </a:solidFill>
                <a:latin typeface="Gilroy" panose="00000500000000000000"/>
                <a:cs typeface="Arial" panose="020B0604020202020204" pitchFamily="34" charset="0"/>
              </a:rPr>
              <a:t>results in significant drop to quarterly NOI in Q1 2027 (amplified since the adjusted NOI is calculated by annualizing the quarterly NOI)</a:t>
            </a:r>
          </a:p>
        </p:txBody>
      </p:sp>
      <p:sp>
        <p:nvSpPr>
          <p:cNvPr id="8" name="TextBox 7">
            <a:extLst>
              <a:ext uri="{FF2B5EF4-FFF2-40B4-BE49-F238E27FC236}">
                <a16:creationId xmlns:a16="http://schemas.microsoft.com/office/drawing/2014/main" id="{0F079334-59B9-6236-D657-6500674D655A}"/>
              </a:ext>
            </a:extLst>
          </p:cNvPr>
          <p:cNvSpPr txBox="1"/>
          <p:nvPr/>
        </p:nvSpPr>
        <p:spPr>
          <a:xfrm>
            <a:off x="762555" y="6276972"/>
            <a:ext cx="10666890" cy="261610"/>
          </a:xfrm>
          <a:prstGeom prst="rect">
            <a:avLst/>
          </a:prstGeom>
          <a:noFill/>
        </p:spPr>
        <p:txBody>
          <a:bodyPr wrap="square" rtlCol="0">
            <a:spAutoFit/>
          </a:bodyPr>
          <a:lstStyle/>
          <a:p>
            <a:r>
              <a:rPr lang="en-US" sz="1100" i="1">
                <a:latin typeface="Gilroy" panose="00000500000000000000"/>
              </a:rPr>
              <a:t>Debt Yield Covenant uses the quarters NOI annualized for calculation</a:t>
            </a:r>
          </a:p>
        </p:txBody>
      </p:sp>
      <p:graphicFrame>
        <p:nvGraphicFramePr>
          <p:cNvPr id="4" name="Chart 3">
            <a:extLst>
              <a:ext uri="{FF2B5EF4-FFF2-40B4-BE49-F238E27FC236}">
                <a16:creationId xmlns:a16="http://schemas.microsoft.com/office/drawing/2014/main" id="{6E4B23BB-AFAE-4021-93AB-6CA31419DFC6}"/>
              </a:ext>
            </a:extLst>
          </p:cNvPr>
          <p:cNvGraphicFramePr>
            <a:graphicFrameLocks/>
          </p:cNvGraphicFramePr>
          <p:nvPr>
            <p:extLst>
              <p:ext uri="{D42A27DB-BD31-4B8C-83A1-F6EECF244321}">
                <p14:modId xmlns:p14="http://schemas.microsoft.com/office/powerpoint/2010/main" val="275175391"/>
              </p:ext>
            </p:extLst>
          </p:nvPr>
        </p:nvGraphicFramePr>
        <p:xfrm>
          <a:off x="759105" y="2445492"/>
          <a:ext cx="10593935" cy="383147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46449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A375DD8-E8C3-C297-E94A-D192B18588A3}"/>
              </a:ext>
            </a:extLst>
          </p:cNvPr>
          <p:cNvGraphicFramePr>
            <a:graphicFrameLocks noChangeAspect="1"/>
          </p:cNvGraphicFramePr>
          <p:nvPr>
            <p:custDataLst>
              <p:tags r:id="rId1"/>
            </p:custDataLst>
            <p:extLst>
              <p:ext uri="{D42A27DB-BD31-4B8C-83A1-F6EECF244321}">
                <p14:modId xmlns:p14="http://schemas.microsoft.com/office/powerpoint/2010/main" val="3333097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think-cell data - do not delete" hidden="1">
                        <a:extLst>
                          <a:ext uri="{FF2B5EF4-FFF2-40B4-BE49-F238E27FC236}">
                            <a16:creationId xmlns:a16="http://schemas.microsoft.com/office/drawing/2014/main" id="{AA375DD8-E8C3-C297-E94A-D192B18588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AEDC21-4440-D623-E4AD-28B333D3F3F9}"/>
              </a:ext>
            </a:extLst>
          </p:cNvPr>
          <p:cNvSpPr>
            <a:spLocks noGrp="1"/>
          </p:cNvSpPr>
          <p:nvPr>
            <p:ph type="title"/>
          </p:nvPr>
        </p:nvSpPr>
        <p:spPr/>
        <p:txBody>
          <a:bodyPr vert="horz"/>
          <a:lstStyle/>
          <a:p>
            <a:r>
              <a:rPr lang="en-US"/>
              <a:t>Fund Performance Overview </a:t>
            </a:r>
            <a:r>
              <a:rPr lang="en-US" b="0"/>
              <a:t>| NNJ Co-Invest</a:t>
            </a:r>
          </a:p>
        </p:txBody>
      </p:sp>
      <p:sp>
        <p:nvSpPr>
          <p:cNvPr id="4" name="Rectangle 3">
            <a:extLst>
              <a:ext uri="{FF2B5EF4-FFF2-40B4-BE49-F238E27FC236}">
                <a16:creationId xmlns:a16="http://schemas.microsoft.com/office/drawing/2014/main" id="{FF010D8A-4AF0-6E67-AA01-257916CA770B}"/>
              </a:ext>
            </a:extLst>
          </p:cNvPr>
          <p:cNvSpPr/>
          <p:nvPr/>
        </p:nvSpPr>
        <p:spPr>
          <a:xfrm>
            <a:off x="762554" y="1171733"/>
            <a:ext cx="18288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ilroy" panose="00000500000000000000"/>
                <a:cs typeface="Arial" panose="020B0604020202020204" pitchFamily="34" charset="0"/>
              </a:rPr>
              <a:t>Key Takeaways</a:t>
            </a:r>
          </a:p>
        </p:txBody>
      </p:sp>
      <p:grpSp>
        <p:nvGrpSpPr>
          <p:cNvPr id="6" name="Group 5">
            <a:extLst>
              <a:ext uri="{FF2B5EF4-FFF2-40B4-BE49-F238E27FC236}">
                <a16:creationId xmlns:a16="http://schemas.microsoft.com/office/drawing/2014/main" id="{31CA422D-BC77-DCEA-331B-90A52CBBCAD4}"/>
              </a:ext>
            </a:extLst>
          </p:cNvPr>
          <p:cNvGrpSpPr/>
          <p:nvPr/>
        </p:nvGrpSpPr>
        <p:grpSpPr>
          <a:xfrm>
            <a:off x="2674518" y="1536192"/>
            <a:ext cx="457200" cy="457200"/>
            <a:chOff x="9083708" y="2404703"/>
            <a:chExt cx="615673" cy="594359"/>
          </a:xfrm>
        </p:grpSpPr>
        <p:sp>
          <p:nvSpPr>
            <p:cNvPr id="11" name="Oval 10">
              <a:extLst>
                <a:ext uri="{FF2B5EF4-FFF2-40B4-BE49-F238E27FC236}">
                  <a16:creationId xmlns:a16="http://schemas.microsoft.com/office/drawing/2014/main" id="{090B2FD1-510E-F410-000D-15EBBEBA0CA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42C0E6D5-F367-ABB5-AA5C-10F45F303560}"/>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75861D09-95E2-B51D-174E-CBD90613D0FC}"/>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Rectangle 20">
            <a:extLst>
              <a:ext uri="{FF2B5EF4-FFF2-40B4-BE49-F238E27FC236}">
                <a16:creationId xmlns:a16="http://schemas.microsoft.com/office/drawing/2014/main" id="{A7D9AE7E-B99E-5BA4-3A88-815A5FD4BAF3}"/>
              </a:ext>
            </a:extLst>
          </p:cNvPr>
          <p:cNvSpPr/>
          <p:nvPr/>
        </p:nvSpPr>
        <p:spPr>
          <a:xfrm>
            <a:off x="3214882" y="1170432"/>
            <a:ext cx="8138160" cy="1188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Arial" panose="020B0604020202020204" pitchFamily="34" charset="0"/>
              <a:buChar char="•"/>
            </a:pPr>
            <a:r>
              <a:rPr lang="en-US" sz="1200">
                <a:solidFill>
                  <a:schemeClr val="tx1"/>
                </a:solidFill>
                <a:latin typeface="Gilroy" panose="00000500000000000000"/>
                <a:cs typeface="Arial" panose="020B0604020202020204" pitchFamily="34" charset="0"/>
              </a:rPr>
              <a:t>The co-invest with Morgan Stanley is projected to reach </a:t>
            </a:r>
            <a:r>
              <a:rPr lang="en-US" sz="1200" b="1">
                <a:solidFill>
                  <a:schemeClr val="tx1"/>
                </a:solidFill>
                <a:latin typeface="Gilroy" panose="00000500000000000000"/>
                <a:cs typeface="Arial" panose="020B0604020202020204" pitchFamily="34" charset="0"/>
              </a:rPr>
              <a:t>20.6% Gross &amp; 18.1% Net IRR, </a:t>
            </a:r>
            <a:r>
              <a:rPr lang="en-US" sz="1200">
                <a:solidFill>
                  <a:schemeClr val="tx1"/>
                </a:solidFill>
                <a:latin typeface="Gilroy" panose="00000500000000000000"/>
                <a:cs typeface="Arial" panose="020B0604020202020204" pitchFamily="34" charset="0"/>
              </a:rPr>
              <a:t>assuming sale on Jan 1, 2029</a:t>
            </a:r>
            <a:r>
              <a:rPr lang="en-US" sz="1200" b="1">
                <a:solidFill>
                  <a:schemeClr val="tx1"/>
                </a:solidFill>
                <a:latin typeface="Gilroy" panose="00000500000000000000"/>
                <a:cs typeface="Arial" panose="020B0604020202020204" pitchFamily="34" charset="0"/>
              </a:rPr>
              <a:t> </a:t>
            </a:r>
            <a:r>
              <a:rPr lang="en-US" sz="1200">
                <a:solidFill>
                  <a:schemeClr val="tx1"/>
                </a:solidFill>
                <a:latin typeface="Gilroy" panose="00000500000000000000"/>
                <a:cs typeface="Arial" panose="020B0604020202020204" pitchFamily="34" charset="0"/>
              </a:rPr>
              <a:t>(aligned with full fund), 5.50% disposition cap rate, 1.25% management fee, and 10% GP promote</a:t>
            </a:r>
          </a:p>
          <a:p>
            <a:pPr marL="171450" indent="-171450">
              <a:spcBef>
                <a:spcPts val="600"/>
              </a:spcBef>
              <a:buFont typeface="Arial" panose="020B0604020202020204" pitchFamily="34" charset="0"/>
              <a:buChar char="•"/>
            </a:pPr>
            <a:r>
              <a:rPr lang="en-US" sz="1200" b="1">
                <a:solidFill>
                  <a:schemeClr val="tx1"/>
                </a:solidFill>
                <a:latin typeface="Gilroy" panose="00000500000000000000"/>
                <a:cs typeface="Arial" panose="020B0604020202020204" pitchFamily="34" charset="0"/>
              </a:rPr>
              <a:t>Distributions CoC% differs from AFFO % </a:t>
            </a:r>
            <a:r>
              <a:rPr lang="en-US" sz="1200">
                <a:solidFill>
                  <a:schemeClr val="tx1"/>
                </a:solidFill>
                <a:latin typeface="Gilroy" panose="00000500000000000000"/>
                <a:cs typeface="Arial" panose="020B0604020202020204" pitchFamily="34" charset="0"/>
              </a:rPr>
              <a:t>since in certain quarters the co-invest will prepare for large upcoming capex events by keeping additional reserves</a:t>
            </a:r>
            <a:endParaRPr lang="en-US" sz="1200" b="1">
              <a:solidFill>
                <a:schemeClr val="tx1"/>
              </a:solidFill>
              <a:latin typeface="Gilroy" panose="00000500000000000000"/>
              <a:cs typeface="Arial" panose="020B0604020202020204" pitchFamily="34" charset="0"/>
            </a:endParaRPr>
          </a:p>
        </p:txBody>
      </p:sp>
      <p:graphicFrame>
        <p:nvGraphicFramePr>
          <p:cNvPr id="8" name="Chart 7">
            <a:extLst>
              <a:ext uri="{FF2B5EF4-FFF2-40B4-BE49-F238E27FC236}">
                <a16:creationId xmlns:a16="http://schemas.microsoft.com/office/drawing/2014/main" id="{37F99618-0E45-B54B-CC86-3350A0EDD92C}"/>
              </a:ext>
            </a:extLst>
          </p:cNvPr>
          <p:cNvGraphicFramePr>
            <a:graphicFrameLocks/>
          </p:cNvGraphicFramePr>
          <p:nvPr>
            <p:extLst>
              <p:ext uri="{D42A27DB-BD31-4B8C-83A1-F6EECF244321}">
                <p14:modId xmlns:p14="http://schemas.microsoft.com/office/powerpoint/2010/main" val="1613318702"/>
              </p:ext>
            </p:extLst>
          </p:nvPr>
        </p:nvGraphicFramePr>
        <p:xfrm>
          <a:off x="762553" y="2573695"/>
          <a:ext cx="6126481" cy="3658901"/>
        </p:xfrm>
        <a:graphic>
          <a:graphicData uri="http://schemas.openxmlformats.org/drawingml/2006/chart">
            <c:chart xmlns:c="http://schemas.openxmlformats.org/drawingml/2006/chart" xmlns:r="http://schemas.openxmlformats.org/officeDocument/2006/relationships" r:id="rId5"/>
          </a:graphicData>
        </a:graphic>
      </p:graphicFrame>
      <p:pic>
        <p:nvPicPr>
          <p:cNvPr id="7" name="Picture 6">
            <a:extLst>
              <a:ext uri="{FF2B5EF4-FFF2-40B4-BE49-F238E27FC236}">
                <a16:creationId xmlns:a16="http://schemas.microsoft.com/office/drawing/2014/main" id="{87E2B2CC-5DAB-D435-3D3A-ADDF763D8ABA}"/>
              </a:ext>
            </a:extLst>
          </p:cNvPr>
          <p:cNvPicPr>
            <a:picLocks noChangeAspect="1"/>
          </p:cNvPicPr>
          <p:nvPr/>
        </p:nvPicPr>
        <p:blipFill>
          <a:blip r:embed="rId6"/>
          <a:stretch>
            <a:fillRect/>
          </a:stretch>
        </p:blipFill>
        <p:spPr>
          <a:xfrm>
            <a:off x="7549522" y="2546182"/>
            <a:ext cx="3167063" cy="1737360"/>
          </a:xfrm>
          <a:prstGeom prst="rect">
            <a:avLst/>
          </a:prstGeom>
        </p:spPr>
      </p:pic>
      <p:pic>
        <p:nvPicPr>
          <p:cNvPr id="14" name="Picture 13">
            <a:extLst>
              <a:ext uri="{FF2B5EF4-FFF2-40B4-BE49-F238E27FC236}">
                <a16:creationId xmlns:a16="http://schemas.microsoft.com/office/drawing/2014/main" id="{99C7DFEB-C622-471C-A8C4-4A33104BACA0}"/>
              </a:ext>
            </a:extLst>
          </p:cNvPr>
          <p:cNvPicPr>
            <a:picLocks noChangeAspect="1"/>
          </p:cNvPicPr>
          <p:nvPr/>
        </p:nvPicPr>
        <p:blipFill>
          <a:blip r:embed="rId7"/>
          <a:stretch>
            <a:fillRect/>
          </a:stretch>
        </p:blipFill>
        <p:spPr>
          <a:xfrm>
            <a:off x="7549522" y="4492855"/>
            <a:ext cx="3167063" cy="1737360"/>
          </a:xfrm>
          <a:prstGeom prst="rect">
            <a:avLst/>
          </a:prstGeom>
        </p:spPr>
      </p:pic>
    </p:spTree>
    <p:extLst>
      <p:ext uri="{BB962C8B-B14F-4D97-AF65-F5344CB8AC3E}">
        <p14:creationId xmlns:p14="http://schemas.microsoft.com/office/powerpoint/2010/main" val="821206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31D1-9974-118C-082A-17615EA69EB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BB5F3AE-05F3-D4B2-AD8F-A3B14DBCC1C3}"/>
              </a:ext>
            </a:extLst>
          </p:cNvPr>
          <p:cNvGraphicFramePr>
            <a:graphicFrameLocks noChangeAspect="1"/>
          </p:cNvGraphicFramePr>
          <p:nvPr>
            <p:custDataLst>
              <p:tags r:id="rId1"/>
            </p:custDataLst>
            <p:extLst>
              <p:ext uri="{D42A27DB-BD31-4B8C-83A1-F6EECF244321}">
                <p14:modId xmlns:p14="http://schemas.microsoft.com/office/powerpoint/2010/main" val="2970885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BBB5F3AE-05F3-D4B2-AD8F-A3B14DBCC1C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AF38159C-79EF-C4F9-4C4E-1C64141F0F04}"/>
              </a:ext>
            </a:extLst>
          </p:cNvPr>
          <p:cNvPicPr>
            <a:picLocks noChangeAspect="1"/>
          </p:cNvPicPr>
          <p:nvPr/>
        </p:nvPicPr>
        <p:blipFill>
          <a:blip r:embed="rId6"/>
          <a:stretch>
            <a:fillRect/>
          </a:stretch>
        </p:blipFill>
        <p:spPr>
          <a:xfrm>
            <a:off x="553637" y="2222807"/>
            <a:ext cx="11290196" cy="3657600"/>
          </a:xfrm>
          <a:prstGeom prst="rect">
            <a:avLst/>
          </a:prstGeom>
          <a:ln w="28575">
            <a:solidFill>
              <a:schemeClr val="tx1"/>
            </a:solidFill>
          </a:ln>
        </p:spPr>
      </p:pic>
      <p:sp>
        <p:nvSpPr>
          <p:cNvPr id="2" name="Title 1">
            <a:extLst>
              <a:ext uri="{FF2B5EF4-FFF2-40B4-BE49-F238E27FC236}">
                <a16:creationId xmlns:a16="http://schemas.microsoft.com/office/drawing/2014/main" id="{3D513D79-92DD-C02B-EAA4-7962A3672F2D}"/>
              </a:ext>
            </a:extLst>
          </p:cNvPr>
          <p:cNvSpPr>
            <a:spLocks noGrp="1"/>
          </p:cNvSpPr>
          <p:nvPr>
            <p:ph type="title"/>
          </p:nvPr>
        </p:nvSpPr>
        <p:spPr/>
        <p:txBody>
          <a:bodyPr vert="horz">
            <a:normAutofit/>
          </a:bodyPr>
          <a:lstStyle/>
          <a:p>
            <a:r>
              <a:rPr lang="en-US" sz="2400"/>
              <a:t>Reserves Policy </a:t>
            </a:r>
            <a:r>
              <a:rPr lang="en-US" sz="2400" b="0"/>
              <a:t>| Next 30 Months Cashflow Forecast</a:t>
            </a:r>
          </a:p>
        </p:txBody>
      </p:sp>
      <p:sp>
        <p:nvSpPr>
          <p:cNvPr id="17" name="Rectangle 16">
            <a:extLst>
              <a:ext uri="{FF2B5EF4-FFF2-40B4-BE49-F238E27FC236}">
                <a16:creationId xmlns:a16="http://schemas.microsoft.com/office/drawing/2014/main" id="{960DFC34-63EB-E47A-BE64-0ADA1FE7A501}"/>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18" name="Group 17">
            <a:extLst>
              <a:ext uri="{FF2B5EF4-FFF2-40B4-BE49-F238E27FC236}">
                <a16:creationId xmlns:a16="http://schemas.microsoft.com/office/drawing/2014/main" id="{D1F78503-9F0B-B207-46B1-52F15ACD7381}"/>
              </a:ext>
            </a:extLst>
          </p:cNvPr>
          <p:cNvGrpSpPr/>
          <p:nvPr/>
        </p:nvGrpSpPr>
        <p:grpSpPr>
          <a:xfrm>
            <a:off x="2674518" y="1379314"/>
            <a:ext cx="457200" cy="457200"/>
            <a:chOff x="9083708" y="2404703"/>
            <a:chExt cx="615673" cy="594359"/>
          </a:xfrm>
        </p:grpSpPr>
        <p:sp>
          <p:nvSpPr>
            <p:cNvPr id="19" name="Oval 18">
              <a:extLst>
                <a:ext uri="{FF2B5EF4-FFF2-40B4-BE49-F238E27FC236}">
                  <a16:creationId xmlns:a16="http://schemas.microsoft.com/office/drawing/2014/main" id="{9DDD2F58-1F62-24A0-357F-4DF41CF65941}"/>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83778EED-35FB-D743-1944-DF4AE1367FCA}"/>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0FC2AA15-C40C-6D30-EF8E-6FE2BC1A471D}"/>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23B957C2-4251-09A9-C79E-32D9E67EBEC9}"/>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In the next 30 months, we have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significant capex events in 2025 through 2027</a:t>
            </a:r>
          </a:p>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We will need to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set aside reserves </a:t>
            </a:r>
            <a:r>
              <a:rPr lang="en-US" sz="1400" b="1">
                <a:solidFill>
                  <a:prstClr val="black"/>
                </a:solidFill>
                <a:latin typeface="Gilroy" panose="00000500000000000000"/>
                <a:cs typeface="Arial" panose="020B0604020202020204" pitchFamily="34" charset="0"/>
              </a:rPr>
              <a:t>in 2026 to cover the negative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Q1-2</a:t>
            </a:r>
            <a:r>
              <a:rPr lang="en-US" sz="1400" b="1">
                <a:solidFill>
                  <a:prstClr val="black"/>
                </a:solidFill>
                <a:latin typeface="Gilroy" panose="00000500000000000000"/>
                <a:cs typeface="Arial" panose="020B0604020202020204" pitchFamily="34" charset="0"/>
              </a:rPr>
              <a:t>7</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AFFO</a:t>
            </a:r>
          </a:p>
        </p:txBody>
      </p:sp>
      <p:sp>
        <p:nvSpPr>
          <p:cNvPr id="25" name="Rectangle 24">
            <a:extLst>
              <a:ext uri="{FF2B5EF4-FFF2-40B4-BE49-F238E27FC236}">
                <a16:creationId xmlns:a16="http://schemas.microsoft.com/office/drawing/2014/main" id="{589812DF-CCE2-2535-8E7D-BD86F90B11D3}"/>
              </a:ext>
            </a:extLst>
          </p:cNvPr>
          <p:cNvSpPr/>
          <p:nvPr/>
        </p:nvSpPr>
        <p:spPr>
          <a:xfrm>
            <a:off x="3358587" y="5503240"/>
            <a:ext cx="1670045" cy="20465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394E62CE-862D-FFB3-1877-075922C3B025}"/>
              </a:ext>
            </a:extLst>
          </p:cNvPr>
          <p:cNvSpPr/>
          <p:nvPr/>
        </p:nvSpPr>
        <p:spPr>
          <a:xfrm>
            <a:off x="10136874" y="4030635"/>
            <a:ext cx="814387" cy="4062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A8EE9B32-7A03-7AEB-EBDF-0E39D8EB543A}"/>
              </a:ext>
            </a:extLst>
          </p:cNvPr>
          <p:cNvSpPr/>
          <p:nvPr/>
        </p:nvSpPr>
        <p:spPr>
          <a:xfrm>
            <a:off x="10136874" y="5324471"/>
            <a:ext cx="854218" cy="35204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5" name="Speech Bubble: Rectangle 34">
            <a:extLst>
              <a:ext uri="{FF2B5EF4-FFF2-40B4-BE49-F238E27FC236}">
                <a16:creationId xmlns:a16="http://schemas.microsoft.com/office/drawing/2014/main" id="{89EAF51A-44E4-02C7-58DC-E06A3C575366}"/>
              </a:ext>
            </a:extLst>
          </p:cNvPr>
          <p:cNvSpPr/>
          <p:nvPr/>
        </p:nvSpPr>
        <p:spPr>
          <a:xfrm>
            <a:off x="1044746" y="2662607"/>
            <a:ext cx="2377440" cy="1097280"/>
          </a:xfrm>
          <a:prstGeom prst="wedgeRectCallout">
            <a:avLst>
              <a:gd name="adj1" fmla="val 45742"/>
              <a:gd name="adj2" fmla="val 71462"/>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1: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Notice upcoming negative AFFO period or large </a:t>
            </a:r>
            <a:r>
              <a:rPr kumimoji="0" lang="en-US" sz="1100" b="0" i="1" u="none" strike="noStrike" kern="1200" cap="none" spc="0" normalizeH="0" baseline="0" noProof="0" err="1">
                <a:ln>
                  <a:noFill/>
                </a:ln>
                <a:solidFill>
                  <a:prstClr val="black"/>
                </a:solidFill>
                <a:effectLst/>
                <a:uLnTx/>
                <a:uFillTx/>
                <a:latin typeface="Gilroy" panose="00000500000000000000"/>
                <a:ea typeface="+mn-ea"/>
                <a:cs typeface="+mn-cs"/>
              </a:rPr>
              <a:t>CapEx</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Events</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2: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Build cash reserves balance in advance</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3:</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Draw on reserves balance in required period to enable distribution</a:t>
            </a:r>
          </a:p>
        </p:txBody>
      </p:sp>
      <p:sp>
        <p:nvSpPr>
          <p:cNvPr id="37" name="Oval 36">
            <a:extLst>
              <a:ext uri="{FF2B5EF4-FFF2-40B4-BE49-F238E27FC236}">
                <a16:creationId xmlns:a16="http://schemas.microsoft.com/office/drawing/2014/main" id="{CC9243DD-1F8C-F2F3-B760-290E0090AF78}"/>
              </a:ext>
            </a:extLst>
          </p:cNvPr>
          <p:cNvSpPr/>
          <p:nvPr/>
        </p:nvSpPr>
        <p:spPr>
          <a:xfrm>
            <a:off x="3199632" y="5288130"/>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2</a:t>
            </a:r>
          </a:p>
        </p:txBody>
      </p:sp>
      <p:sp>
        <p:nvSpPr>
          <p:cNvPr id="38" name="Oval 37">
            <a:extLst>
              <a:ext uri="{FF2B5EF4-FFF2-40B4-BE49-F238E27FC236}">
                <a16:creationId xmlns:a16="http://schemas.microsoft.com/office/drawing/2014/main" id="{D2713750-3BFA-6574-CDE2-A7C80DC1DBA2}"/>
              </a:ext>
            </a:extLst>
          </p:cNvPr>
          <p:cNvSpPr/>
          <p:nvPr/>
        </p:nvSpPr>
        <p:spPr>
          <a:xfrm>
            <a:off x="10890478" y="5120719"/>
            <a:ext cx="274320" cy="27432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3</a:t>
            </a:r>
          </a:p>
        </p:txBody>
      </p:sp>
      <p:sp>
        <p:nvSpPr>
          <p:cNvPr id="10" name="Rectangle 9">
            <a:extLst>
              <a:ext uri="{FF2B5EF4-FFF2-40B4-BE49-F238E27FC236}">
                <a16:creationId xmlns:a16="http://schemas.microsoft.com/office/drawing/2014/main" id="{B0898A14-1948-F1A6-A1B6-499DB649CF8F}"/>
              </a:ext>
            </a:extLst>
          </p:cNvPr>
          <p:cNvSpPr/>
          <p:nvPr/>
        </p:nvSpPr>
        <p:spPr>
          <a:xfrm>
            <a:off x="3353435" y="3863658"/>
            <a:ext cx="1675197" cy="5394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1CA97A7A-9924-CD5D-9343-3A480D9C614A}"/>
              </a:ext>
            </a:extLst>
          </p:cNvPr>
          <p:cNvSpPr/>
          <p:nvPr/>
        </p:nvSpPr>
        <p:spPr>
          <a:xfrm>
            <a:off x="4913268" y="3672955"/>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11" name="Oval 10">
            <a:extLst>
              <a:ext uri="{FF2B5EF4-FFF2-40B4-BE49-F238E27FC236}">
                <a16:creationId xmlns:a16="http://schemas.microsoft.com/office/drawing/2014/main" id="{A4D4677A-1925-5479-8F59-AEBF6E87C8DC}"/>
              </a:ext>
            </a:extLst>
          </p:cNvPr>
          <p:cNvSpPr/>
          <p:nvPr/>
        </p:nvSpPr>
        <p:spPr>
          <a:xfrm>
            <a:off x="10835896" y="3819442"/>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Tree>
    <p:extLst>
      <p:ext uri="{BB962C8B-B14F-4D97-AF65-F5344CB8AC3E}">
        <p14:creationId xmlns:p14="http://schemas.microsoft.com/office/powerpoint/2010/main" val="2279194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F640C9-8357-A2B7-F8C0-389795ACB7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A09092-6C29-8EB4-1354-963E33A2262A}"/>
              </a:ext>
            </a:extLst>
          </p:cNvPr>
          <p:cNvPicPr>
            <a:picLocks noChangeAspect="1"/>
          </p:cNvPicPr>
          <p:nvPr/>
        </p:nvPicPr>
        <p:blipFill>
          <a:blip r:embed="rId4"/>
          <a:srcRect l="207" t="462"/>
          <a:stretch/>
        </p:blipFill>
        <p:spPr>
          <a:xfrm>
            <a:off x="762554" y="2058922"/>
            <a:ext cx="10665255" cy="3915155"/>
          </a:xfrm>
          <a:prstGeom prst="rect">
            <a:avLst/>
          </a:prstGeom>
          <a:ln w="19050">
            <a:solidFill>
              <a:schemeClr val="tx1"/>
            </a:solidFill>
          </a:ln>
        </p:spPr>
      </p:pic>
      <p:graphicFrame>
        <p:nvGraphicFramePr>
          <p:cNvPr id="6" name="think-cell data - do not delete" hidden="1">
            <a:extLst>
              <a:ext uri="{FF2B5EF4-FFF2-40B4-BE49-F238E27FC236}">
                <a16:creationId xmlns:a16="http://schemas.microsoft.com/office/drawing/2014/main" id="{C0455F1C-2DB4-3D01-B925-4107686FCE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6" name="think-cell data - do not delete" hidden="1">
                        <a:extLst>
                          <a:ext uri="{FF2B5EF4-FFF2-40B4-BE49-F238E27FC236}">
                            <a16:creationId xmlns:a16="http://schemas.microsoft.com/office/drawing/2014/main" id="{C0455F1C-2DB4-3D01-B925-4107686FCE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F62165A-2454-F657-72FF-F4CF5591DF68}"/>
              </a:ext>
            </a:extLst>
          </p:cNvPr>
          <p:cNvSpPr>
            <a:spLocks noGrp="1"/>
          </p:cNvSpPr>
          <p:nvPr>
            <p:ph type="title"/>
          </p:nvPr>
        </p:nvSpPr>
        <p:spPr/>
        <p:txBody>
          <a:bodyPr vert="horz">
            <a:normAutofit/>
          </a:bodyPr>
          <a:lstStyle/>
          <a:p>
            <a:r>
              <a:rPr lang="en-US" sz="2400"/>
              <a:t>Reserves Policy </a:t>
            </a:r>
            <a:r>
              <a:rPr lang="en-US" sz="2400" b="0"/>
              <a:t>| Next 24 Months Cashflow Forecast</a:t>
            </a:r>
          </a:p>
        </p:txBody>
      </p:sp>
      <p:sp>
        <p:nvSpPr>
          <p:cNvPr id="17" name="Rectangle 16">
            <a:extLst>
              <a:ext uri="{FF2B5EF4-FFF2-40B4-BE49-F238E27FC236}">
                <a16:creationId xmlns:a16="http://schemas.microsoft.com/office/drawing/2014/main" id="{32C0DC25-1D69-C047-C4B5-576B5D0EA491}"/>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18" name="Group 17">
            <a:extLst>
              <a:ext uri="{FF2B5EF4-FFF2-40B4-BE49-F238E27FC236}">
                <a16:creationId xmlns:a16="http://schemas.microsoft.com/office/drawing/2014/main" id="{4CF000F1-5DEF-A172-3C71-8A3673B712FF}"/>
              </a:ext>
            </a:extLst>
          </p:cNvPr>
          <p:cNvGrpSpPr/>
          <p:nvPr/>
        </p:nvGrpSpPr>
        <p:grpSpPr>
          <a:xfrm>
            <a:off x="2674518" y="1379314"/>
            <a:ext cx="457200" cy="457200"/>
            <a:chOff x="9083708" y="2404703"/>
            <a:chExt cx="615673" cy="594359"/>
          </a:xfrm>
        </p:grpSpPr>
        <p:sp>
          <p:nvSpPr>
            <p:cNvPr id="19" name="Oval 18">
              <a:extLst>
                <a:ext uri="{FF2B5EF4-FFF2-40B4-BE49-F238E27FC236}">
                  <a16:creationId xmlns:a16="http://schemas.microsoft.com/office/drawing/2014/main" id="{188A85AA-9DCF-726D-DD93-ED987C64B9D0}"/>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454CD744-E28B-5A3A-4445-8D9FFB5D398E}"/>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13AF1AA3-C7B2-3F0D-38D4-37B3EBF6AAE5}"/>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9B20CCE0-D5AE-DF38-78CC-3466F37618E5}"/>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In the next 24 months, we have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significant capex events in 2025 through 2026</a:t>
            </a:r>
          </a:p>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We will need to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set aside reserves from our Q4-24</a:t>
            </a:r>
            <a:r>
              <a:rPr lang="en-US" sz="1400" b="1">
                <a:solidFill>
                  <a:prstClr val="black"/>
                </a:solidFill>
                <a:latin typeface="Gilroy" panose="00000500000000000000"/>
                <a:cs typeface="Arial" panose="020B0604020202020204" pitchFamily="34" charset="0"/>
              </a:rPr>
              <a:t> and Q1-25</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AFFO, as well as the Q1-2</a:t>
            </a:r>
            <a:r>
              <a:rPr lang="en-US" sz="1400" b="1">
                <a:solidFill>
                  <a:prstClr val="black"/>
                </a:solidFill>
                <a:latin typeface="Gilroy" panose="00000500000000000000"/>
                <a:cs typeface="Arial" panose="020B0604020202020204" pitchFamily="34" charset="0"/>
              </a:rPr>
              <a:t>6</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 AFFO</a:t>
            </a:r>
          </a:p>
        </p:txBody>
      </p:sp>
      <p:sp>
        <p:nvSpPr>
          <p:cNvPr id="25" name="Rectangle 24">
            <a:extLst>
              <a:ext uri="{FF2B5EF4-FFF2-40B4-BE49-F238E27FC236}">
                <a16:creationId xmlns:a16="http://schemas.microsoft.com/office/drawing/2014/main" id="{7E7E348E-6874-8E64-E1F7-CCEFF7DEC232}"/>
              </a:ext>
            </a:extLst>
          </p:cNvPr>
          <p:cNvSpPr/>
          <p:nvPr/>
        </p:nvSpPr>
        <p:spPr>
          <a:xfrm>
            <a:off x="3636533" y="5371600"/>
            <a:ext cx="1772863" cy="60247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E840B3D1-E12F-D69C-7AE2-878659425285}"/>
              </a:ext>
            </a:extLst>
          </p:cNvPr>
          <p:cNvSpPr/>
          <p:nvPr/>
        </p:nvSpPr>
        <p:spPr>
          <a:xfrm>
            <a:off x="5380228" y="4795520"/>
            <a:ext cx="868172" cy="3981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FA2344E0-CCFA-68D3-F1AC-D3D106338934}"/>
              </a:ext>
            </a:extLst>
          </p:cNvPr>
          <p:cNvSpPr/>
          <p:nvPr/>
        </p:nvSpPr>
        <p:spPr>
          <a:xfrm>
            <a:off x="5450068" y="5371601"/>
            <a:ext cx="1672364" cy="602476"/>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5" name="Speech Bubble: Rectangle 34">
            <a:extLst>
              <a:ext uri="{FF2B5EF4-FFF2-40B4-BE49-F238E27FC236}">
                <a16:creationId xmlns:a16="http://schemas.microsoft.com/office/drawing/2014/main" id="{D0AA9335-7C36-773D-888F-2D8DB1540E38}"/>
              </a:ext>
            </a:extLst>
          </p:cNvPr>
          <p:cNvSpPr/>
          <p:nvPr/>
        </p:nvSpPr>
        <p:spPr>
          <a:xfrm>
            <a:off x="1290320" y="3182583"/>
            <a:ext cx="2377440" cy="1097280"/>
          </a:xfrm>
          <a:prstGeom prst="wedgeRectCallout">
            <a:avLst>
              <a:gd name="adj1" fmla="val 18760"/>
              <a:gd name="adj2" fmla="val 97631"/>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1: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Notice upcoming negative AFFO period or large </a:t>
            </a:r>
            <a:r>
              <a:rPr kumimoji="0" lang="en-US" sz="1100" b="0" i="1" u="none" strike="noStrike" kern="1200" cap="none" spc="0" normalizeH="0" baseline="0" noProof="0" err="1">
                <a:ln>
                  <a:noFill/>
                </a:ln>
                <a:solidFill>
                  <a:prstClr val="black"/>
                </a:solidFill>
                <a:effectLst/>
                <a:uLnTx/>
                <a:uFillTx/>
                <a:latin typeface="Gilroy" panose="00000500000000000000"/>
                <a:ea typeface="+mn-ea"/>
                <a:cs typeface="+mn-cs"/>
              </a:rPr>
              <a:t>CapEx</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Events</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2: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Build cash reserves balance in advance</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3:</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Draw on reserves balance in required period to enable distribution</a:t>
            </a:r>
          </a:p>
        </p:txBody>
      </p:sp>
      <p:sp>
        <p:nvSpPr>
          <p:cNvPr id="37" name="Oval 36">
            <a:extLst>
              <a:ext uri="{FF2B5EF4-FFF2-40B4-BE49-F238E27FC236}">
                <a16:creationId xmlns:a16="http://schemas.microsoft.com/office/drawing/2014/main" id="{A878FA90-F652-A482-9F52-4BCFB3364D83}"/>
              </a:ext>
            </a:extLst>
          </p:cNvPr>
          <p:cNvSpPr/>
          <p:nvPr/>
        </p:nvSpPr>
        <p:spPr>
          <a:xfrm>
            <a:off x="3443643" y="5251598"/>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2</a:t>
            </a:r>
          </a:p>
        </p:txBody>
      </p:sp>
      <p:sp>
        <p:nvSpPr>
          <p:cNvPr id="38" name="Oval 37">
            <a:extLst>
              <a:ext uri="{FF2B5EF4-FFF2-40B4-BE49-F238E27FC236}">
                <a16:creationId xmlns:a16="http://schemas.microsoft.com/office/drawing/2014/main" id="{5A9A28BE-FFFF-37A6-BA23-330FBCFFFF77}"/>
              </a:ext>
            </a:extLst>
          </p:cNvPr>
          <p:cNvSpPr/>
          <p:nvPr/>
        </p:nvSpPr>
        <p:spPr>
          <a:xfrm>
            <a:off x="7020869" y="5212922"/>
            <a:ext cx="274320" cy="27432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3</a:t>
            </a:r>
          </a:p>
        </p:txBody>
      </p:sp>
      <p:sp>
        <p:nvSpPr>
          <p:cNvPr id="10" name="Rectangle 9">
            <a:extLst>
              <a:ext uri="{FF2B5EF4-FFF2-40B4-BE49-F238E27FC236}">
                <a16:creationId xmlns:a16="http://schemas.microsoft.com/office/drawing/2014/main" id="{4739626C-39BA-F340-ED2C-C9E1442DB74D}"/>
              </a:ext>
            </a:extLst>
          </p:cNvPr>
          <p:cNvSpPr/>
          <p:nvPr/>
        </p:nvSpPr>
        <p:spPr>
          <a:xfrm>
            <a:off x="4548125" y="3816047"/>
            <a:ext cx="2584193" cy="8137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07B6897B-4E7D-01C0-9FE6-A9D1DD6E14BE}"/>
              </a:ext>
            </a:extLst>
          </p:cNvPr>
          <p:cNvSpPr/>
          <p:nvPr/>
        </p:nvSpPr>
        <p:spPr>
          <a:xfrm>
            <a:off x="4410965" y="3678887"/>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11" name="Oval 10">
            <a:extLst>
              <a:ext uri="{FF2B5EF4-FFF2-40B4-BE49-F238E27FC236}">
                <a16:creationId xmlns:a16="http://schemas.microsoft.com/office/drawing/2014/main" id="{9821180E-DF65-C7FD-8D1D-F38A22AE64A4}"/>
              </a:ext>
            </a:extLst>
          </p:cNvPr>
          <p:cNvSpPr/>
          <p:nvPr/>
        </p:nvSpPr>
        <p:spPr>
          <a:xfrm>
            <a:off x="5232161" y="4635831"/>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3" name="TextBox 2">
            <a:extLst>
              <a:ext uri="{FF2B5EF4-FFF2-40B4-BE49-F238E27FC236}">
                <a16:creationId xmlns:a16="http://schemas.microsoft.com/office/drawing/2014/main" id="{98584789-6F68-9CDE-2E45-B326CEA83FB7}"/>
              </a:ext>
            </a:extLst>
          </p:cNvPr>
          <p:cNvSpPr txBox="1"/>
          <p:nvPr/>
        </p:nvSpPr>
        <p:spPr>
          <a:xfrm>
            <a:off x="9465638" y="271654"/>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
        <p:nvSpPr>
          <p:cNvPr id="5" name="TextBox 4">
            <a:extLst>
              <a:ext uri="{FF2B5EF4-FFF2-40B4-BE49-F238E27FC236}">
                <a16:creationId xmlns:a16="http://schemas.microsoft.com/office/drawing/2014/main" id="{45816071-5A26-201A-3E94-F2818645BED1}"/>
              </a:ext>
            </a:extLst>
          </p:cNvPr>
          <p:cNvSpPr txBox="1"/>
          <p:nvPr/>
        </p:nvSpPr>
        <p:spPr>
          <a:xfrm>
            <a:off x="3943350" y="171450"/>
            <a:ext cx="4236244"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US" b="1"/>
              <a:t>OLD</a:t>
            </a:r>
          </a:p>
        </p:txBody>
      </p:sp>
    </p:spTree>
    <p:extLst>
      <p:ext uri="{BB962C8B-B14F-4D97-AF65-F5344CB8AC3E}">
        <p14:creationId xmlns:p14="http://schemas.microsoft.com/office/powerpoint/2010/main" val="860256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54F7AE-C2A2-B2CC-750E-3CA09C066F3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353EF8C-9C8A-4EB7-B5F9-22471B695C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6" name="think-cell data - do not delete" hidden="1">
                        <a:extLst>
                          <a:ext uri="{FF2B5EF4-FFF2-40B4-BE49-F238E27FC236}">
                            <a16:creationId xmlns:a16="http://schemas.microsoft.com/office/drawing/2014/main" id="{1353EF8C-9C8A-4EB7-B5F9-22471B695C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6CA46AA4-70FA-9232-D0A7-681AD52A895E}"/>
              </a:ext>
            </a:extLst>
          </p:cNvPr>
          <p:cNvPicPr>
            <a:picLocks noChangeAspect="1"/>
          </p:cNvPicPr>
          <p:nvPr/>
        </p:nvPicPr>
        <p:blipFill>
          <a:blip r:embed="rId6"/>
          <a:stretch>
            <a:fillRect/>
          </a:stretch>
        </p:blipFill>
        <p:spPr>
          <a:xfrm>
            <a:off x="495240" y="1973674"/>
            <a:ext cx="10671048" cy="4360348"/>
          </a:xfrm>
          <a:prstGeom prst="rect">
            <a:avLst/>
          </a:prstGeom>
        </p:spPr>
      </p:pic>
      <p:sp>
        <p:nvSpPr>
          <p:cNvPr id="2" name="Title 1">
            <a:extLst>
              <a:ext uri="{FF2B5EF4-FFF2-40B4-BE49-F238E27FC236}">
                <a16:creationId xmlns:a16="http://schemas.microsoft.com/office/drawing/2014/main" id="{01937300-0C04-D18C-B6AA-DC2DB5380C52}"/>
              </a:ext>
            </a:extLst>
          </p:cNvPr>
          <p:cNvSpPr>
            <a:spLocks noGrp="1"/>
          </p:cNvSpPr>
          <p:nvPr>
            <p:ph type="title"/>
          </p:nvPr>
        </p:nvSpPr>
        <p:spPr/>
        <p:txBody>
          <a:bodyPr vert="horz">
            <a:normAutofit/>
          </a:bodyPr>
          <a:lstStyle/>
          <a:p>
            <a:r>
              <a:rPr lang="en-US" sz="2400"/>
              <a:t>Reserves Policy </a:t>
            </a:r>
            <a:r>
              <a:rPr lang="en-US" sz="2400" b="0"/>
              <a:t>| Next 24 Months Cashflow Forecast</a:t>
            </a:r>
          </a:p>
        </p:txBody>
      </p:sp>
      <p:sp>
        <p:nvSpPr>
          <p:cNvPr id="17" name="Rectangle 16">
            <a:extLst>
              <a:ext uri="{FF2B5EF4-FFF2-40B4-BE49-F238E27FC236}">
                <a16:creationId xmlns:a16="http://schemas.microsoft.com/office/drawing/2014/main" id="{95241177-4464-1422-E4B9-13DDAB334C23}"/>
              </a:ext>
            </a:extLst>
          </p:cNvPr>
          <p:cNvSpPr/>
          <p:nvPr/>
        </p:nvSpPr>
        <p:spPr>
          <a:xfrm>
            <a:off x="762554" y="1243455"/>
            <a:ext cx="182880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Arial" panose="020B0604020202020204" pitchFamily="34" charset="0"/>
              </a:rPr>
              <a:t>Key Takeaways</a:t>
            </a:r>
          </a:p>
        </p:txBody>
      </p:sp>
      <p:grpSp>
        <p:nvGrpSpPr>
          <p:cNvPr id="18" name="Group 17">
            <a:extLst>
              <a:ext uri="{FF2B5EF4-FFF2-40B4-BE49-F238E27FC236}">
                <a16:creationId xmlns:a16="http://schemas.microsoft.com/office/drawing/2014/main" id="{A8F5D03A-E64A-BE91-6CFB-007BBE09B1CC}"/>
              </a:ext>
            </a:extLst>
          </p:cNvPr>
          <p:cNvGrpSpPr/>
          <p:nvPr/>
        </p:nvGrpSpPr>
        <p:grpSpPr>
          <a:xfrm>
            <a:off x="2674518" y="1379314"/>
            <a:ext cx="457200" cy="457200"/>
            <a:chOff x="9083708" y="2404703"/>
            <a:chExt cx="615673" cy="594359"/>
          </a:xfrm>
        </p:grpSpPr>
        <p:sp>
          <p:nvSpPr>
            <p:cNvPr id="19" name="Oval 18">
              <a:extLst>
                <a:ext uri="{FF2B5EF4-FFF2-40B4-BE49-F238E27FC236}">
                  <a16:creationId xmlns:a16="http://schemas.microsoft.com/office/drawing/2014/main" id="{18A5C670-1599-36F3-E768-0EAED79F133A}"/>
                </a:ext>
              </a:extLst>
            </p:cNvPr>
            <p:cNvSpPr/>
            <p:nvPr/>
          </p:nvSpPr>
          <p:spPr>
            <a:xfrm>
              <a:off x="9083708" y="2404703"/>
              <a:ext cx="615673" cy="59435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Gilroy" panose="00000500000000000000"/>
                <a:ea typeface="+mn-ea"/>
                <a:cs typeface="+mn-cs"/>
              </a:endParaRPr>
            </a:p>
          </p:txBody>
        </p:sp>
        <p:sp>
          <p:nvSpPr>
            <p:cNvPr id="20" name="Arrow: Chevron 19">
              <a:extLst>
                <a:ext uri="{FF2B5EF4-FFF2-40B4-BE49-F238E27FC236}">
                  <a16:creationId xmlns:a16="http://schemas.microsoft.com/office/drawing/2014/main" id="{67C72B25-4AF4-105B-10D9-757EAE2D83FB}"/>
                </a:ext>
              </a:extLst>
            </p:cNvPr>
            <p:cNvSpPr/>
            <p:nvPr/>
          </p:nvSpPr>
          <p:spPr>
            <a:xfrm>
              <a:off x="9177306" y="2512290"/>
              <a:ext cx="274319" cy="3657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sp>
          <p:nvSpPr>
            <p:cNvPr id="21" name="Arrow: Chevron 20">
              <a:extLst>
                <a:ext uri="{FF2B5EF4-FFF2-40B4-BE49-F238E27FC236}">
                  <a16:creationId xmlns:a16="http://schemas.microsoft.com/office/drawing/2014/main" id="{75140B00-8A83-6D96-68FF-165A749AC7A9}"/>
                </a:ext>
              </a:extLst>
            </p:cNvPr>
            <p:cNvSpPr/>
            <p:nvPr/>
          </p:nvSpPr>
          <p:spPr>
            <a:xfrm>
              <a:off x="9363637" y="2512290"/>
              <a:ext cx="274319" cy="36576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Gilroy" panose="00000500000000000000"/>
                <a:ea typeface="+mn-ea"/>
                <a:cs typeface="+mn-cs"/>
              </a:endParaRPr>
            </a:p>
          </p:txBody>
        </p:sp>
      </p:grpSp>
      <p:sp>
        <p:nvSpPr>
          <p:cNvPr id="22" name="Rectangle 21">
            <a:extLst>
              <a:ext uri="{FF2B5EF4-FFF2-40B4-BE49-F238E27FC236}">
                <a16:creationId xmlns:a16="http://schemas.microsoft.com/office/drawing/2014/main" id="{401E2B04-DACD-018C-7C87-D40E7ED621DB}"/>
              </a:ext>
            </a:extLst>
          </p:cNvPr>
          <p:cNvSpPr/>
          <p:nvPr/>
        </p:nvSpPr>
        <p:spPr>
          <a:xfrm>
            <a:off x="3214882" y="1242154"/>
            <a:ext cx="8211389" cy="731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In the next 24 months, we have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significant capex events in Q3-24 and Q2 &amp; Q3-25</a:t>
            </a:r>
          </a:p>
          <a:p>
            <a:pPr marL="173736" marR="0" lvl="0" indent="-173736" algn="l" defTabSz="152369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Because of these, we will need to </a:t>
            </a:r>
            <a:r>
              <a:rPr kumimoji="0" lang="en-US" sz="1400" b="1" i="0" u="none" strike="noStrike" kern="1200" cap="none" spc="0" normalizeH="0" baseline="0" noProof="0">
                <a:ln>
                  <a:noFill/>
                </a:ln>
                <a:solidFill>
                  <a:prstClr val="black"/>
                </a:solidFill>
                <a:effectLst/>
                <a:uLnTx/>
                <a:uFillTx/>
                <a:latin typeface="Gilroy" panose="00000500000000000000"/>
                <a:ea typeface="+mn-ea"/>
                <a:cs typeface="Arial" panose="020B0604020202020204" pitchFamily="34" charset="0"/>
              </a:rPr>
              <a:t>set aside reserves from our Q1-24 AFFO as well as from Q4-24 AFFO</a:t>
            </a:r>
          </a:p>
        </p:txBody>
      </p:sp>
      <p:sp>
        <p:nvSpPr>
          <p:cNvPr id="25" name="Rectangle 24">
            <a:extLst>
              <a:ext uri="{FF2B5EF4-FFF2-40B4-BE49-F238E27FC236}">
                <a16:creationId xmlns:a16="http://schemas.microsoft.com/office/drawing/2014/main" id="{81388B38-506F-ECAE-059D-421EC41FD1BB}"/>
              </a:ext>
            </a:extLst>
          </p:cNvPr>
          <p:cNvSpPr/>
          <p:nvPr/>
        </p:nvSpPr>
        <p:spPr>
          <a:xfrm>
            <a:off x="3863789" y="5811664"/>
            <a:ext cx="914400" cy="65836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FE24BF60-B10D-85A4-1A91-F0C208B55619}"/>
              </a:ext>
            </a:extLst>
          </p:cNvPr>
          <p:cNvSpPr/>
          <p:nvPr/>
        </p:nvSpPr>
        <p:spPr>
          <a:xfrm>
            <a:off x="5693604" y="5149969"/>
            <a:ext cx="9144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D591B975-466E-FB54-C443-066BEEF8E5EC}"/>
              </a:ext>
            </a:extLst>
          </p:cNvPr>
          <p:cNvCxnSpPr>
            <a:cxnSpLocks/>
          </p:cNvCxnSpPr>
          <p:nvPr/>
        </p:nvCxnSpPr>
        <p:spPr>
          <a:xfrm flipH="1">
            <a:off x="4778189" y="5607169"/>
            <a:ext cx="915415" cy="29380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12B2D6-0D13-1E67-795D-F203E8127354}"/>
              </a:ext>
            </a:extLst>
          </p:cNvPr>
          <p:cNvSpPr/>
          <p:nvPr/>
        </p:nvSpPr>
        <p:spPr>
          <a:xfrm>
            <a:off x="5693604" y="5811664"/>
            <a:ext cx="914400" cy="65836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Arrow Connector 31">
            <a:extLst>
              <a:ext uri="{FF2B5EF4-FFF2-40B4-BE49-F238E27FC236}">
                <a16:creationId xmlns:a16="http://schemas.microsoft.com/office/drawing/2014/main" id="{8E41CAA0-9279-28D7-EB6D-D97AA23A1AD1}"/>
              </a:ext>
            </a:extLst>
          </p:cNvPr>
          <p:cNvCxnSpPr>
            <a:cxnSpLocks/>
            <a:stCxn id="25" idx="3"/>
            <a:endCxn id="30" idx="1"/>
          </p:cNvCxnSpPr>
          <p:nvPr/>
        </p:nvCxnSpPr>
        <p:spPr>
          <a:xfrm>
            <a:off x="4778189" y="6140848"/>
            <a:ext cx="91541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Speech Bubble: Rectangle 34">
            <a:extLst>
              <a:ext uri="{FF2B5EF4-FFF2-40B4-BE49-F238E27FC236}">
                <a16:creationId xmlns:a16="http://schemas.microsoft.com/office/drawing/2014/main" id="{FCA6F1DE-1B92-8A76-871B-3FB2A7144B49}"/>
              </a:ext>
            </a:extLst>
          </p:cNvPr>
          <p:cNvSpPr/>
          <p:nvPr/>
        </p:nvSpPr>
        <p:spPr>
          <a:xfrm>
            <a:off x="2212491" y="4067707"/>
            <a:ext cx="2377440" cy="1097280"/>
          </a:xfrm>
          <a:prstGeom prst="wedgeRectCallout">
            <a:avLst>
              <a:gd name="adj1" fmla="val 18760"/>
              <a:gd name="adj2" fmla="val 97631"/>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1: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Notice upcoming negative AFFO period</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2: </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Build cash reserves balance in advance</a:t>
            </a:r>
          </a:p>
          <a:p>
            <a:pPr marL="0" marR="0" lvl="0" indent="0" algn="l" defTabSz="1523696"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Gilroy" panose="00000500000000000000"/>
                <a:ea typeface="+mn-ea"/>
                <a:cs typeface="+mn-cs"/>
              </a:rPr>
              <a:t>Step 3:</a:t>
            </a:r>
            <a:r>
              <a:rPr kumimoji="0" lang="en-US" sz="1100" b="0" i="1" u="none" strike="noStrike" kern="1200" cap="none" spc="0" normalizeH="0" baseline="0" noProof="0">
                <a:ln>
                  <a:noFill/>
                </a:ln>
                <a:solidFill>
                  <a:prstClr val="black"/>
                </a:solidFill>
                <a:effectLst/>
                <a:uLnTx/>
                <a:uFillTx/>
                <a:latin typeface="Gilroy" panose="00000500000000000000"/>
                <a:ea typeface="+mn-ea"/>
                <a:cs typeface="+mn-cs"/>
              </a:rPr>
              <a:t> Draw on reserves balance in required period to enable distribution</a:t>
            </a:r>
          </a:p>
        </p:txBody>
      </p:sp>
      <p:sp>
        <p:nvSpPr>
          <p:cNvPr id="36" name="Oval 35">
            <a:extLst>
              <a:ext uri="{FF2B5EF4-FFF2-40B4-BE49-F238E27FC236}">
                <a16:creationId xmlns:a16="http://schemas.microsoft.com/office/drawing/2014/main" id="{EC6E6836-E1A5-9C08-EA5A-2293D2CFB927}"/>
              </a:ext>
            </a:extLst>
          </p:cNvPr>
          <p:cNvSpPr/>
          <p:nvPr/>
        </p:nvSpPr>
        <p:spPr>
          <a:xfrm>
            <a:off x="5556444" y="5012987"/>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1</a:t>
            </a:r>
          </a:p>
        </p:txBody>
      </p:sp>
      <p:sp>
        <p:nvSpPr>
          <p:cNvPr id="37" name="Oval 36">
            <a:extLst>
              <a:ext uri="{FF2B5EF4-FFF2-40B4-BE49-F238E27FC236}">
                <a16:creationId xmlns:a16="http://schemas.microsoft.com/office/drawing/2014/main" id="{D6AA8FA8-8965-4486-DA63-15D72DE37989}"/>
              </a:ext>
            </a:extLst>
          </p:cNvPr>
          <p:cNvSpPr/>
          <p:nvPr/>
        </p:nvSpPr>
        <p:spPr>
          <a:xfrm>
            <a:off x="3726629" y="5674504"/>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2</a:t>
            </a:r>
          </a:p>
        </p:txBody>
      </p:sp>
      <p:sp>
        <p:nvSpPr>
          <p:cNvPr id="38" name="Oval 37">
            <a:extLst>
              <a:ext uri="{FF2B5EF4-FFF2-40B4-BE49-F238E27FC236}">
                <a16:creationId xmlns:a16="http://schemas.microsoft.com/office/drawing/2014/main" id="{2B03B30C-F148-A392-4915-66F1A24C3ED7}"/>
              </a:ext>
            </a:extLst>
          </p:cNvPr>
          <p:cNvSpPr/>
          <p:nvPr/>
        </p:nvSpPr>
        <p:spPr>
          <a:xfrm>
            <a:off x="5556444" y="5674504"/>
            <a:ext cx="274320" cy="27432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52369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ilroy" panose="00000500000000000000"/>
                <a:ea typeface="+mn-ea"/>
                <a:cs typeface="+mn-cs"/>
              </a:rPr>
              <a:t>3</a:t>
            </a:r>
          </a:p>
        </p:txBody>
      </p:sp>
      <p:sp>
        <p:nvSpPr>
          <p:cNvPr id="3" name="Rectangle 2">
            <a:extLst>
              <a:ext uri="{FF2B5EF4-FFF2-40B4-BE49-F238E27FC236}">
                <a16:creationId xmlns:a16="http://schemas.microsoft.com/office/drawing/2014/main" id="{C660B349-450D-4782-85F7-931F23546AD9}"/>
              </a:ext>
            </a:extLst>
          </p:cNvPr>
          <p:cNvSpPr/>
          <p:nvPr/>
        </p:nvSpPr>
        <p:spPr>
          <a:xfrm>
            <a:off x="3810000" y="0"/>
            <a:ext cx="4572000" cy="457200"/>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PLACEHOLDER – TO BE UPDATED</a:t>
            </a:r>
          </a:p>
        </p:txBody>
      </p:sp>
      <p:sp>
        <p:nvSpPr>
          <p:cNvPr id="5" name="TextBox 4">
            <a:extLst>
              <a:ext uri="{FF2B5EF4-FFF2-40B4-BE49-F238E27FC236}">
                <a16:creationId xmlns:a16="http://schemas.microsoft.com/office/drawing/2014/main" id="{ACB66C44-596D-D4A6-406A-C08E37415770}"/>
              </a:ext>
            </a:extLst>
          </p:cNvPr>
          <p:cNvSpPr txBox="1"/>
          <p:nvPr/>
        </p:nvSpPr>
        <p:spPr>
          <a:xfrm>
            <a:off x="9465638" y="271654"/>
            <a:ext cx="1993392" cy="646331"/>
          </a:xfrm>
          <a:prstGeom prst="rect">
            <a:avLst/>
          </a:prstGeom>
          <a:solidFill>
            <a:srgbClr val="FFCDCD"/>
          </a:solidFill>
          <a:ln>
            <a:solidFill>
              <a:schemeClr val="tx1"/>
            </a:solidFill>
          </a:ln>
        </p:spPr>
        <p:txBody>
          <a:bodyPr wrap="square" rtlCol="0">
            <a:spAutoFit/>
          </a:bodyPr>
          <a:lstStyle/>
          <a:p>
            <a:pPr algn="ctr"/>
            <a:r>
              <a:rPr lang="en-US"/>
              <a:t>OPEN –</a:t>
            </a:r>
          </a:p>
          <a:p>
            <a:pPr algn="ctr"/>
            <a:r>
              <a:rPr lang="en-US"/>
              <a:t>Corp Finance</a:t>
            </a:r>
          </a:p>
        </p:txBody>
      </p:sp>
    </p:spTree>
    <p:extLst>
      <p:ext uri="{BB962C8B-B14F-4D97-AF65-F5344CB8AC3E}">
        <p14:creationId xmlns:p14="http://schemas.microsoft.com/office/powerpoint/2010/main" val="2053647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64FAB-ADEF-194D-A36C-93FA7BA4F1F7}"/>
              </a:ext>
            </a:extLst>
          </p:cNvPr>
          <p:cNvSpPr>
            <a:spLocks noGrp="1"/>
          </p:cNvSpPr>
          <p:nvPr>
            <p:ph idx="1"/>
          </p:nvPr>
        </p:nvSpPr>
        <p:spPr/>
        <p:txBody>
          <a:bodyPr>
            <a:normAutofit/>
          </a:bodyPr>
          <a:lstStyle/>
          <a:p>
            <a:r>
              <a:rPr lang="en-US" sz="2800"/>
              <a:t>Apollo Pool</a:t>
            </a:r>
          </a:p>
        </p:txBody>
      </p:sp>
    </p:spTree>
    <p:extLst>
      <p:ext uri="{BB962C8B-B14F-4D97-AF65-F5344CB8AC3E}">
        <p14:creationId xmlns:p14="http://schemas.microsoft.com/office/powerpoint/2010/main" val="233540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01D95C-175C-AE59-2999-8F4F5DE9FBE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8893C-92BB-9AAC-80AD-2CD3A76B173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64D8442-4D3F-B47F-C9E2-763416B7C37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8C05CFB-FE82-55BB-7C2B-D6A9A81195C9}"/>
              </a:ext>
            </a:extLst>
          </p:cNvPr>
          <p:cNvSpPr>
            <a:spLocks noGrp="1"/>
          </p:cNvSpPr>
          <p:nvPr>
            <p:ph type="title"/>
          </p:nvPr>
        </p:nvSpPr>
        <p:spPr/>
        <p:txBody>
          <a:bodyPr/>
          <a:lstStyle/>
          <a:p>
            <a:r>
              <a:rPr lang="en-US"/>
              <a:t>Same Store Analysis – Apollo Refi Pool</a:t>
            </a:r>
          </a:p>
        </p:txBody>
      </p:sp>
      <p:sp>
        <p:nvSpPr>
          <p:cNvPr id="9" name="Rectangle 8">
            <a:extLst>
              <a:ext uri="{FF2B5EF4-FFF2-40B4-BE49-F238E27FC236}">
                <a16:creationId xmlns:a16="http://schemas.microsoft.com/office/drawing/2014/main" id="{49EC2EBE-7324-DBEE-2C04-237A61BE972A}"/>
              </a:ext>
            </a:extLst>
          </p:cNvPr>
          <p:cNvSpPr/>
          <p:nvPr/>
        </p:nvSpPr>
        <p:spPr>
          <a:xfrm>
            <a:off x="6725163" y="1094874"/>
            <a:ext cx="5115614" cy="273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anose="020B0604020202020204" pitchFamily="34" charset="0"/>
                <a:cs typeface="Arial" panose="020B0604020202020204" pitchFamily="34" charset="0"/>
              </a:rPr>
              <a:t>Key Takeaways</a:t>
            </a:r>
          </a:p>
        </p:txBody>
      </p:sp>
      <p:sp>
        <p:nvSpPr>
          <p:cNvPr id="11" name="Rectangle 10">
            <a:extLst>
              <a:ext uri="{FF2B5EF4-FFF2-40B4-BE49-F238E27FC236}">
                <a16:creationId xmlns:a16="http://schemas.microsoft.com/office/drawing/2014/main" id="{20012CE6-2E17-DDF2-68D0-D5DE88B4C38D}"/>
              </a:ext>
            </a:extLst>
          </p:cNvPr>
          <p:cNvSpPr/>
          <p:nvPr/>
        </p:nvSpPr>
        <p:spPr>
          <a:xfrm>
            <a:off x="6725163" y="1368700"/>
            <a:ext cx="5115614" cy="11810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a:ea typeface="+mn-ea"/>
                <a:cs typeface="Arial"/>
              </a:rPr>
              <a:t>Overall, the performance is aligned with business plan. </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a:ea typeface="+mn-ea"/>
                <a:cs typeface="Arial"/>
              </a:rPr>
              <a:t>Additional Rent - </a:t>
            </a:r>
            <a:r>
              <a:rPr kumimoji="0" lang="en-US" sz="1000" b="0" i="0" u="none" strike="noStrike" kern="1200" cap="none" spc="0" normalizeH="0" baseline="0" noProof="0">
                <a:ln>
                  <a:noFill/>
                </a:ln>
                <a:solidFill>
                  <a:prstClr val="black"/>
                </a:solidFill>
                <a:effectLst/>
                <a:uLnTx/>
                <a:uFillTx/>
                <a:latin typeface="Arial"/>
                <a:ea typeface="+mn-ea"/>
                <a:cs typeface="Arial"/>
              </a:rPr>
              <a:t>The </a:t>
            </a:r>
            <a:r>
              <a:rPr lang="en-US" sz="1000">
                <a:solidFill>
                  <a:prstClr val="black"/>
                </a:solidFill>
                <a:latin typeface="Arial"/>
                <a:cs typeface="Arial"/>
              </a:rPr>
              <a:t>increase is mainly due to change of assumptions for RET and Insurance</a:t>
            </a:r>
            <a:r>
              <a:rPr kumimoji="0" lang="en-US" sz="1000" b="0" i="0" u="none" strike="noStrike" kern="1200" cap="none" spc="0" normalizeH="0" baseline="0" noProof="0">
                <a:ln>
                  <a:noFill/>
                </a:ln>
                <a:solidFill>
                  <a:prstClr val="black"/>
                </a:solidFill>
                <a:effectLst/>
                <a:uLnTx/>
                <a:uFillTx/>
                <a:latin typeface="Arial"/>
                <a:ea typeface="+mn-ea"/>
                <a:cs typeface="Arial"/>
              </a:rPr>
              <a:t>. </a:t>
            </a:r>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sp>
        <p:nvSpPr>
          <p:cNvPr id="44" name="TextBox 43">
            <a:extLst>
              <a:ext uri="{FF2B5EF4-FFF2-40B4-BE49-F238E27FC236}">
                <a16:creationId xmlns:a16="http://schemas.microsoft.com/office/drawing/2014/main" id="{6D0E8986-8FF2-BC16-8283-0AFB1A236603}"/>
              </a:ext>
            </a:extLst>
          </p:cNvPr>
          <p:cNvSpPr txBox="1"/>
          <p:nvPr/>
        </p:nvSpPr>
        <p:spPr>
          <a:xfrm>
            <a:off x="408756" y="5824504"/>
            <a:ext cx="1592338" cy="646331"/>
          </a:xfrm>
          <a:prstGeom prst="rect">
            <a:avLst/>
          </a:prstGeom>
          <a:noFill/>
        </p:spPr>
        <p:txBody>
          <a:bodyPr wrap="square" rtlCol="0">
            <a:spAutoFit/>
          </a:bodyPr>
          <a:lstStyle/>
          <a:p>
            <a:pPr algn="ctr"/>
            <a:r>
              <a:rPr lang="en-US">
                <a:solidFill>
                  <a:srgbClr val="FFC000"/>
                </a:solidFill>
              </a:rPr>
              <a:t>162M </a:t>
            </a:r>
          </a:p>
          <a:p>
            <a:pPr algn="ctr"/>
            <a:r>
              <a:rPr lang="en-US"/>
              <a:t>Total Cost</a:t>
            </a:r>
            <a:endParaRPr lang="en-IL"/>
          </a:p>
        </p:txBody>
      </p:sp>
      <p:sp>
        <p:nvSpPr>
          <p:cNvPr id="45" name="TextBox 44">
            <a:extLst>
              <a:ext uri="{FF2B5EF4-FFF2-40B4-BE49-F238E27FC236}">
                <a16:creationId xmlns:a16="http://schemas.microsoft.com/office/drawing/2014/main" id="{7714C6FF-160D-3909-659A-C4A1D90868AB}"/>
              </a:ext>
            </a:extLst>
          </p:cNvPr>
          <p:cNvSpPr txBox="1"/>
          <p:nvPr/>
        </p:nvSpPr>
        <p:spPr>
          <a:xfrm>
            <a:off x="2070169" y="5833647"/>
            <a:ext cx="1360553" cy="646331"/>
          </a:xfrm>
          <a:prstGeom prst="rect">
            <a:avLst/>
          </a:prstGeom>
          <a:noFill/>
        </p:spPr>
        <p:txBody>
          <a:bodyPr wrap="square" rtlCol="0">
            <a:spAutoFit/>
          </a:bodyPr>
          <a:lstStyle/>
          <a:p>
            <a:pPr algn="ctr"/>
            <a:r>
              <a:rPr lang="en-US">
                <a:solidFill>
                  <a:srgbClr val="FFC000"/>
                </a:solidFill>
              </a:rPr>
              <a:t>13</a:t>
            </a:r>
          </a:p>
          <a:p>
            <a:pPr algn="ctr"/>
            <a:r>
              <a:rPr lang="en-US"/>
              <a:t>Buildings</a:t>
            </a:r>
            <a:endParaRPr lang="en-IL"/>
          </a:p>
        </p:txBody>
      </p:sp>
      <p:pic>
        <p:nvPicPr>
          <p:cNvPr id="46" name="Graphic 20">
            <a:extLst>
              <a:ext uri="{FF2B5EF4-FFF2-40B4-BE49-F238E27FC236}">
                <a16:creationId xmlns:a16="http://schemas.microsoft.com/office/drawing/2014/main" id="{E355B812-197A-FA31-325C-BD041F7F9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45368" y="5239534"/>
            <a:ext cx="610154" cy="479323"/>
          </a:xfrm>
          <a:prstGeom prst="rect">
            <a:avLst/>
          </a:prstGeom>
        </p:spPr>
      </p:pic>
      <p:pic>
        <p:nvPicPr>
          <p:cNvPr id="47" name="Graphic 8">
            <a:extLst>
              <a:ext uri="{FF2B5EF4-FFF2-40B4-BE49-F238E27FC236}">
                <a16:creationId xmlns:a16="http://schemas.microsoft.com/office/drawing/2014/main" id="{4F21E7A3-2C1A-ED3A-DAF8-5E0CC6D2CE8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7822" y="5239534"/>
            <a:ext cx="553167" cy="524719"/>
          </a:xfrm>
          <a:prstGeom prst="rect">
            <a:avLst/>
          </a:prstGeom>
        </p:spPr>
      </p:pic>
      <p:sp>
        <p:nvSpPr>
          <p:cNvPr id="6" name="TextBox 5">
            <a:extLst>
              <a:ext uri="{FF2B5EF4-FFF2-40B4-BE49-F238E27FC236}">
                <a16:creationId xmlns:a16="http://schemas.microsoft.com/office/drawing/2014/main" id="{61DA6170-E04E-0DB5-5F50-A23CE8F43EB9}"/>
              </a:ext>
            </a:extLst>
          </p:cNvPr>
          <p:cNvSpPr txBox="1"/>
          <p:nvPr/>
        </p:nvSpPr>
        <p:spPr>
          <a:xfrm>
            <a:off x="4798143" y="177542"/>
            <a:ext cx="3012748" cy="369332"/>
          </a:xfrm>
          <a:prstGeom prst="rect">
            <a:avLst/>
          </a:prstGeom>
          <a:solidFill>
            <a:srgbClr val="FFC000"/>
          </a:solidFill>
        </p:spPr>
        <p:txBody>
          <a:bodyPr wrap="none" rtlCol="0">
            <a:spAutoFit/>
          </a:bodyPr>
          <a:lstStyle/>
          <a:p>
            <a:r>
              <a:rPr lang="en-US"/>
              <a:t>Finance team internal analysis</a:t>
            </a:r>
          </a:p>
        </p:txBody>
      </p:sp>
      <p:pic>
        <p:nvPicPr>
          <p:cNvPr id="5" name="Picture 4">
            <a:extLst>
              <a:ext uri="{FF2B5EF4-FFF2-40B4-BE49-F238E27FC236}">
                <a16:creationId xmlns:a16="http://schemas.microsoft.com/office/drawing/2014/main" id="{4CAEAC32-6F60-501F-8599-3BAE5FF31DFF}"/>
              </a:ext>
            </a:extLst>
          </p:cNvPr>
          <p:cNvPicPr>
            <a:picLocks noChangeAspect="1"/>
          </p:cNvPicPr>
          <p:nvPr/>
        </p:nvPicPr>
        <p:blipFill>
          <a:blip r:embed="rId7"/>
          <a:stretch>
            <a:fillRect/>
          </a:stretch>
        </p:blipFill>
        <p:spPr>
          <a:xfrm>
            <a:off x="781076" y="1093179"/>
            <a:ext cx="5677231" cy="3415431"/>
          </a:xfrm>
          <a:prstGeom prst="rect">
            <a:avLst/>
          </a:prstGeom>
        </p:spPr>
      </p:pic>
      <p:pic>
        <p:nvPicPr>
          <p:cNvPr id="7" name="Picture 6">
            <a:extLst>
              <a:ext uri="{FF2B5EF4-FFF2-40B4-BE49-F238E27FC236}">
                <a16:creationId xmlns:a16="http://schemas.microsoft.com/office/drawing/2014/main" id="{08ADA285-17F6-02FE-EED8-863B04CEA260}"/>
              </a:ext>
            </a:extLst>
          </p:cNvPr>
          <p:cNvPicPr>
            <a:picLocks noChangeAspect="1"/>
          </p:cNvPicPr>
          <p:nvPr/>
        </p:nvPicPr>
        <p:blipFill>
          <a:blip r:embed="rId8"/>
          <a:stretch>
            <a:fillRect/>
          </a:stretch>
        </p:blipFill>
        <p:spPr>
          <a:xfrm>
            <a:off x="7273865" y="2674576"/>
            <a:ext cx="3883489" cy="2645893"/>
          </a:xfrm>
          <a:prstGeom prst="rect">
            <a:avLst/>
          </a:prstGeom>
        </p:spPr>
      </p:pic>
    </p:spTree>
    <p:extLst>
      <p:ext uri="{BB962C8B-B14F-4D97-AF65-F5344CB8AC3E}">
        <p14:creationId xmlns:p14="http://schemas.microsoft.com/office/powerpoint/2010/main" val="15460610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32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XE0Uo_jEU2.UBLpl1kf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การออกแบบที่กำหนดเอง">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ropoint Theme 1">
  <a:themeElements>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aropoint Theme 1" id="{6CB0A4D9-7D2C-49A6-BBE8-B11029BB64E1}" vid="{07DCB984-B37C-4A09-8891-128821881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Custom 1">
    <a:dk1>
      <a:sysClr val="windowText" lastClr="000000"/>
    </a:dk1>
    <a:lt1>
      <a:sysClr val="window" lastClr="FFFFFF"/>
    </a:lt1>
    <a:dk2>
      <a:srgbClr val="000000"/>
    </a:dk2>
    <a:lt2>
      <a:srgbClr val="F8F8F8"/>
    </a:lt2>
    <a:accent1>
      <a:srgbClr val="33404F"/>
    </a:accent1>
    <a:accent2>
      <a:srgbClr val="5B6672"/>
    </a:accent2>
    <a:accent3>
      <a:srgbClr val="FFAB21"/>
    </a:accent3>
    <a:accent4>
      <a:srgbClr val="C2C6CA"/>
    </a:accent4>
    <a:accent5>
      <a:srgbClr val="EBECED"/>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Custom 1">
    <a:dk1>
      <a:sysClr val="windowText" lastClr="000000"/>
    </a:dk1>
    <a:lt1>
      <a:sysClr val="window" lastClr="FFFFFF"/>
    </a:lt1>
    <a:dk2>
      <a:srgbClr val="000000"/>
    </a:dk2>
    <a:lt2>
      <a:srgbClr val="F8F8F8"/>
    </a:lt2>
    <a:accent1>
      <a:srgbClr val="33404F"/>
    </a:accent1>
    <a:accent2>
      <a:srgbClr val="5B6672"/>
    </a:accent2>
    <a:accent3>
      <a:srgbClr val="FFAB21"/>
    </a:accent3>
    <a:accent4>
      <a:srgbClr val="C2C6CA"/>
    </a:accent4>
    <a:accent5>
      <a:srgbClr val="EBECED"/>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Custom 1">
    <a:dk1>
      <a:sysClr val="windowText" lastClr="000000"/>
    </a:dk1>
    <a:lt1>
      <a:sysClr val="window" lastClr="FFFFFF"/>
    </a:lt1>
    <a:dk2>
      <a:srgbClr val="000000"/>
    </a:dk2>
    <a:lt2>
      <a:srgbClr val="F8F8F8"/>
    </a:lt2>
    <a:accent1>
      <a:srgbClr val="33404F"/>
    </a:accent1>
    <a:accent2>
      <a:srgbClr val="5B6672"/>
    </a:accent2>
    <a:accent3>
      <a:srgbClr val="FFAB21"/>
    </a:accent3>
    <a:accent4>
      <a:srgbClr val="C2C6CA"/>
    </a:accent4>
    <a:accent5>
      <a:srgbClr val="EBECED"/>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Faropoint">
    <a:dk1>
      <a:sysClr val="windowText" lastClr="000000"/>
    </a:dk1>
    <a:lt1>
      <a:sysClr val="window" lastClr="FFFFFF"/>
    </a:lt1>
    <a:dk2>
      <a:srgbClr val="44546A"/>
    </a:dk2>
    <a:lt2>
      <a:srgbClr val="E7E6E6"/>
    </a:lt2>
    <a:accent1>
      <a:srgbClr val="FFAB21"/>
    </a:accent1>
    <a:accent2>
      <a:srgbClr val="33404F"/>
    </a:accent2>
    <a:accent3>
      <a:srgbClr val="A5A5A5"/>
    </a:accent3>
    <a:accent4>
      <a:srgbClr val="ED1E79"/>
    </a:accent4>
    <a:accent5>
      <a:srgbClr val="1C6C99"/>
    </a:accent5>
    <a:accent6>
      <a:srgbClr val="8CC6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081fd01-d439-4fe0-a261-b90b951a1f6f">
      <Terms xmlns="http://schemas.microsoft.com/office/infopath/2007/PartnerControls"/>
    </lcf76f155ced4ddcb4097134ff3c332f>
    <TaxCatchAll xmlns="c1c3a309-e325-46b7-b4fc-eb07665bc7bc" xsi:nil="true"/>
    <Notes xmlns="e081fd01-d439-4fe0-a261-b90b951a1f6f" xsi:nil="true"/>
    <SquareFootage xmlns="e081fd01-d439-4fe0-a261-b90b951a1f6f" xsi:nil="true"/>
    <Escelation xmlns="e081fd01-d439-4fe0-a261-b90b951a1f6f" xsi:nil="true"/>
    <LeaseTerm xmlns="e081fd01-d439-4fe0-a261-b90b951a1f6f" xsi:nil="true"/>
    <FreeRent xmlns="e081fd01-d439-4fe0-a261-b90b951a1f6f" xsi:nil="true"/>
    <BaseRent xmlns="e081fd01-d439-4fe0-a261-b90b951a1f6f" xsi:nil="true"/>
    <PropertyName xmlns="e081fd01-d439-4fe0-a261-b90b951a1f6f" xsi:nil="true"/>
    <TIAllowance xmlns="e081fd01-d439-4fe0-a261-b90b951a1f6f" xsi:nil="true"/>
    <TenantName xmlns="e081fd01-d439-4fe0-a261-b90b951a1f6f" xsi:nil="true"/>
    <Status xmlns="e081fd01-d439-4fe0-a261-b90b951a1f6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88BBBE80EB5C4C97F67E4FA8A9DB67" ma:contentTypeVersion="26" ma:contentTypeDescription="Create a new document." ma:contentTypeScope="" ma:versionID="4c3c3b505473a15c675dffacdf105ea8">
  <xsd:schema xmlns:xsd="http://www.w3.org/2001/XMLSchema" xmlns:xs="http://www.w3.org/2001/XMLSchema" xmlns:p="http://schemas.microsoft.com/office/2006/metadata/properties" xmlns:ns2="e081fd01-d439-4fe0-a261-b90b951a1f6f" xmlns:ns3="c1c3a309-e325-46b7-b4fc-eb07665bc7bc" targetNamespace="http://schemas.microsoft.com/office/2006/metadata/properties" ma:root="true" ma:fieldsID="addfd48cfb2b3382897cbd2a2e471927" ns2:_="" ns3:_="">
    <xsd:import namespace="e081fd01-d439-4fe0-a261-b90b951a1f6f"/>
    <xsd:import namespace="c1c3a309-e325-46b7-b4fc-eb07665bc7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SearchProperties" minOccurs="0"/>
                <xsd:element ref="ns2:MediaServiceBillingMetadata" minOccurs="0"/>
                <xsd:element ref="ns2:Notes" minOccurs="0"/>
                <xsd:element ref="ns2:PropertyName" minOccurs="0"/>
                <xsd:element ref="ns2:TenantName" minOccurs="0"/>
                <xsd:element ref="ns2:LeaseTerm" minOccurs="0"/>
                <xsd:element ref="ns2:SquareFootage" minOccurs="0"/>
                <xsd:element ref="ns2:BaseRent" minOccurs="0"/>
                <xsd:element ref="ns2:Status" minOccurs="0"/>
                <xsd:element ref="ns2:TIAllowance" minOccurs="0"/>
                <xsd:element ref="ns2:Escelation" minOccurs="0"/>
                <xsd:element ref="ns2:FreeR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1fd01-d439-4fe0-a261-b90b951a1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4754051-9484-4b91-b87b-bc7805518ace"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element name="Notes" ma:index="24" nillable="true" ma:displayName="Notes" ma:description="Landlord Form Lease" ma:format="Dropdown" ma:internalName="Notes">
      <xsd:simpleType>
        <xsd:restriction base="dms:Text">
          <xsd:maxLength value="255"/>
        </xsd:restriction>
      </xsd:simpleType>
    </xsd:element>
    <xsd:element name="PropertyName" ma:index="25" nillable="true" ma:displayName="Property Name" ma:format="Dropdown" ma:internalName="PropertyName">
      <xsd:simpleType>
        <xsd:restriction base="dms:Text">
          <xsd:maxLength value="255"/>
        </xsd:restriction>
      </xsd:simpleType>
    </xsd:element>
    <xsd:element name="TenantName" ma:index="26" nillable="true" ma:displayName="Tenant Name" ma:format="Dropdown" ma:internalName="TenantName">
      <xsd:simpleType>
        <xsd:restriction base="dms:Text">
          <xsd:maxLength value="255"/>
        </xsd:restriction>
      </xsd:simpleType>
    </xsd:element>
    <xsd:element name="LeaseTerm" ma:index="27" nillable="true" ma:displayName="Lease Term" ma:decimals="0" ma:format="Dropdown" ma:internalName="LeaseTerm" ma:percentage="FALSE">
      <xsd:simpleType>
        <xsd:restriction base="dms:Number"/>
      </xsd:simpleType>
    </xsd:element>
    <xsd:element name="SquareFootage" ma:index="28" nillable="true" ma:displayName="Square Footage" ma:decimals="0" ma:format="Dropdown" ma:internalName="SquareFootage" ma:percentage="FALSE">
      <xsd:simpleType>
        <xsd:restriction base="dms:Number"/>
      </xsd:simpleType>
    </xsd:element>
    <xsd:element name="BaseRent" ma:index="29" nillable="true" ma:displayName="Base Rent" ma:format="Dropdown" ma:internalName="BaseRent" ma:percentage="FALSE">
      <xsd:simpleType>
        <xsd:restriction base="dms:Number"/>
      </xsd:simpleType>
    </xsd:element>
    <xsd:element name="Status" ma:index="30" nillable="true" ma:displayName="Status" ma:format="Dropdown" ma:internalName="Status">
      <xsd:simpleType>
        <xsd:restriction base="dms:Choice">
          <xsd:enumeration value="Pending"/>
          <xsd:enumeration value="Processed"/>
          <xsd:enumeration value="Choice 3"/>
        </xsd:restriction>
      </xsd:simpleType>
    </xsd:element>
    <xsd:element name="TIAllowance" ma:index="31" nillable="true" ma:displayName="TI Allowance" ma:format="Dropdown" ma:internalName="TIAllowance" ma:percentage="FALSE">
      <xsd:simpleType>
        <xsd:restriction base="dms:Number"/>
      </xsd:simpleType>
    </xsd:element>
    <xsd:element name="Escelation" ma:index="32" nillable="true" ma:displayName="Escelation" ma:format="Dropdown" ma:internalName="Escelation" ma:percentage="TRUE">
      <xsd:simpleType>
        <xsd:restriction base="dms:Number"/>
      </xsd:simpleType>
    </xsd:element>
    <xsd:element name="FreeRent" ma:index="33" nillable="true" ma:displayName="Free Rent" ma:format="Dropdown" ma:internalName="FreeRent"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c1c3a309-e325-46b7-b4fc-eb07665bc7bc"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c237a9e-0250-4756-a9e3-36798d478586}" ma:internalName="TaxCatchAll" ma:showField="CatchAllData" ma:web="c1c3a309-e325-46b7-b4fc-eb07665bc7b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6F19AF-2E4D-46BD-A40B-7A64ECFEB997}">
  <ds:schemaRefs>
    <ds:schemaRef ds:uri="c1c3a309-e325-46b7-b4fc-eb07665bc7bc"/>
    <ds:schemaRef ds:uri="http://www.w3.org/XML/1998/namespace"/>
    <ds:schemaRef ds:uri="http://purl.org/dc/elements/1.1/"/>
    <ds:schemaRef ds:uri="http://schemas.microsoft.com/office/infopath/2007/PartnerControls"/>
    <ds:schemaRef ds:uri="http://schemas.microsoft.com/office/2006/metadata/properties"/>
    <ds:schemaRef ds:uri="e081fd01-d439-4fe0-a261-b90b951a1f6f"/>
    <ds:schemaRef ds:uri="http://purl.org/dc/terms/"/>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C5A6019-9B4E-4251-90B9-AEA10316F5E1}">
  <ds:schemaRefs>
    <ds:schemaRef ds:uri="http://schemas.microsoft.com/sharepoint/v3/contenttype/forms"/>
  </ds:schemaRefs>
</ds:datastoreItem>
</file>

<file path=customXml/itemProps3.xml><?xml version="1.0" encoding="utf-8"?>
<ds:datastoreItem xmlns:ds="http://schemas.openxmlformats.org/officeDocument/2006/customXml" ds:itemID="{45BCE540-99ED-4C77-9C4B-8B478E075E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81fd01-d439-4fe0-a261-b90b951a1f6f"/>
    <ds:schemaRef ds:uri="c1c3a309-e325-46b7-b4fc-eb07665bc7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TotalTime>
  <Words>18243</Words>
  <Application>Microsoft Office PowerPoint</Application>
  <PresentationFormat>Widescreen</PresentationFormat>
  <Paragraphs>3777</Paragraphs>
  <Slides>125</Slides>
  <Notes>94</Notes>
  <HiddenSlides>34</HiddenSlides>
  <MMClips>0</MMClips>
  <ScaleCrop>false</ScaleCrop>
  <HeadingPairs>
    <vt:vector size="4" baseType="variant">
      <vt:variant>
        <vt:lpstr>Theme</vt:lpstr>
      </vt:variant>
      <vt:variant>
        <vt:i4>2</vt:i4>
      </vt:variant>
      <vt:variant>
        <vt:lpstr>Slide Titles</vt:lpstr>
      </vt:variant>
      <vt:variant>
        <vt:i4>125</vt:i4>
      </vt:variant>
    </vt:vector>
  </HeadingPairs>
  <TitlesOfParts>
    <vt:vector size="127" baseType="lpstr">
      <vt:lpstr>การออกแบบที่กำหนดเอง</vt:lpstr>
      <vt:lpstr>Faropoint Theme 1</vt:lpstr>
      <vt:lpstr>PowerPoint Presentation</vt:lpstr>
      <vt:lpstr>PowerPoint Presentation</vt:lpstr>
      <vt:lpstr>Executive Summary | Key Areas to Monitor</vt:lpstr>
      <vt:lpstr>Executive Summary | Asset Management Operational Review </vt:lpstr>
      <vt:lpstr>Executive Summary | Financial Overview</vt:lpstr>
      <vt:lpstr>Executive Summary | Financial Overview</vt:lpstr>
      <vt:lpstr>Executive Summary | Valuations, Development &amp; Forecast</vt:lpstr>
      <vt:lpstr>Executive Summary | Seed Portfolio ID</vt:lpstr>
      <vt:lpstr>Fund ID | Fund III Overview Including Pipeline</vt:lpstr>
      <vt:lpstr>Executive Summary | Dry Powder Overview</vt:lpstr>
      <vt:lpstr>PowerPoint Presentation</vt:lpstr>
      <vt:lpstr>PowerPoint Presentation</vt:lpstr>
      <vt:lpstr>Contract Occupancy | Net Absorption – Fund 3</vt:lpstr>
      <vt:lpstr>Current Vacant Spaces | Property Level Leasing Updates – Fund 3</vt:lpstr>
      <vt:lpstr>Economic Occupancy | 2025 Budget Forecast – Fund 3</vt:lpstr>
      <vt:lpstr>Markup to Market Projection – Based on March 2025 11 Yr CFs</vt:lpstr>
      <vt:lpstr>PowerPoint Presentation</vt:lpstr>
      <vt:lpstr>Q1 2025 | Signed Leases – Fund 3</vt:lpstr>
      <vt:lpstr>Q1 2025 | Market Level Summary – Fund 3</vt:lpstr>
      <vt:lpstr>Quarterly Trend | Fund 3 Leasing Spreads Achieved</vt:lpstr>
      <vt:lpstr>Downtime Quarterly Trend | Fund 3</vt:lpstr>
      <vt:lpstr>Leasing Performance since Inception | Fund 3 Stats</vt:lpstr>
      <vt:lpstr>PowerPoint Presentation</vt:lpstr>
      <vt:lpstr>Leasing Performance since Inception | Overall Portfolio Stats (Fund 2 &amp; 3)</vt:lpstr>
      <vt:lpstr>Quarterly Trend | Portfolio Leasing Spreads Achieved (Fund 2 &amp; 3) </vt:lpstr>
      <vt:lpstr>Portfolio Downtime since Inception | How is actual Downtime trending?</vt:lpstr>
      <vt:lpstr>Portfolio Downtime since Inception | How is actual Downtime trending?</vt:lpstr>
      <vt:lpstr>Tenants Lost | Impact on Renewal Rate (Fund 2 &amp; Fund 3)</vt:lpstr>
      <vt:lpstr>PowerPoint Presentation</vt:lpstr>
      <vt:lpstr>Fund 3 | Tenant AR Summary</vt:lpstr>
      <vt:lpstr>Fund 3 | Level 3 &amp; 4 Tenants</vt:lpstr>
      <vt:lpstr>AR Monitoring | Loan Pools</vt:lpstr>
      <vt:lpstr>PowerPoint Presentation</vt:lpstr>
      <vt:lpstr>PowerPoint Presentation</vt:lpstr>
      <vt:lpstr>PowerPoint Presentation</vt:lpstr>
      <vt:lpstr>PowerPoint Presentation</vt:lpstr>
      <vt:lpstr>Inception to Date Gain Breakdown - NAV Trend</vt:lpstr>
      <vt:lpstr>Investment Property Breakdown</vt:lpstr>
      <vt:lpstr>Q1 2025 First Time Appraisals</vt:lpstr>
      <vt:lpstr>Q1 2025 First Time Appraisals</vt:lpstr>
      <vt:lpstr>Disposition Activity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Financing Metrics | Cash Basis vs Effective Interest Rate by Loan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 Hypothetical Performance Forecast | Credit Facility Collateral Pool Covenants</vt:lpstr>
      <vt:lpstr>Fund Hypothetical Performance Forecast | Sources &amp; Uses</vt:lpstr>
      <vt:lpstr>Fund Hypothetical Performance Forecast | Identified Acquisitions</vt:lpstr>
      <vt:lpstr>PowerPoint Presentation</vt:lpstr>
      <vt:lpstr>Profit &amp; Loss</vt:lpstr>
      <vt:lpstr>Fund Performance | Non-GAAP KPIs </vt:lpstr>
      <vt:lpstr>PowerPoint Presentation</vt:lpstr>
      <vt:lpstr>Valuation - NWBC</vt:lpstr>
      <vt:lpstr>PowerPoint Presentation</vt:lpstr>
      <vt:lpstr>Fund Performance Forecast | Acquisitions Pace</vt:lpstr>
      <vt:lpstr>Fund Performance Forecast | Deployment and Capital Call Pace</vt:lpstr>
      <vt:lpstr>Fund Performance Forecast | Identified Acquisitions</vt:lpstr>
      <vt:lpstr>Fund Performance Forecast | Dispositions</vt:lpstr>
      <vt:lpstr>Fund Performance Forecast | Yield on Cost</vt:lpstr>
      <vt:lpstr>Fund Performance Forecast | Yield on Cost</vt:lpstr>
      <vt:lpstr>Fund Performance Forecast | CapEx, TI &amp; LC Including Pipeline</vt:lpstr>
      <vt:lpstr>Financing Strategy &amp; Summary</vt:lpstr>
      <vt:lpstr>Loan &amp; Hedging Maturities</vt:lpstr>
      <vt:lpstr>Fund Performance Forecast | Hedging &amp; Debt Forecast</vt:lpstr>
      <vt:lpstr>Fund Performance Forecast | Quarterly FFO Forecast</vt:lpstr>
      <vt:lpstr>Fund Performance Forecast | Annual FFO Forecast</vt:lpstr>
      <vt:lpstr>Fund Performance Forecast | Performance Overview</vt:lpstr>
      <vt:lpstr>Fund Performance Forecast | DSCR Forecast</vt:lpstr>
      <vt:lpstr>Fund Performance Forecast | FCCR Forecast</vt:lpstr>
      <vt:lpstr>Fund Performance Overview | Seed Portfolio Forecast</vt:lpstr>
      <vt:lpstr>PowerPoint Presentation</vt:lpstr>
      <vt:lpstr>Fund III Refi Pool | Portfolio ID</vt:lpstr>
      <vt:lpstr>Fund III Refi Pool | Breakdown by Market</vt:lpstr>
      <vt:lpstr>Fund III Refi Pool | Lease Expiration</vt:lpstr>
      <vt:lpstr>Fund III Refi | Credit Facility vs CMBS Availability</vt:lpstr>
      <vt:lpstr>Fund Impact Analysis | Credit Facility Collateral Pool Covenants</vt:lpstr>
      <vt:lpstr>PowerPoint Presentation</vt:lpstr>
      <vt:lpstr>PowerPoint Presentation</vt:lpstr>
      <vt:lpstr>Yield on Cost &amp; CapEx Forecast | NYL</vt:lpstr>
      <vt:lpstr>Debt Yield Covenant Analysis| NYL</vt:lpstr>
      <vt:lpstr>Fund Performance Overview | NNJ Co-Invest</vt:lpstr>
      <vt:lpstr>Reserves Policy | Next 30 Months Cashflow Forecast</vt:lpstr>
      <vt:lpstr>Reserves Policy | Next 24 Months Cashflow Forecast</vt:lpstr>
      <vt:lpstr>Reserves Policy | Next 24 Months Cashflow Forecast</vt:lpstr>
      <vt:lpstr>PowerPoint Presentation</vt:lpstr>
      <vt:lpstr>Same Store Analysis – Apollo Refi Pool</vt:lpstr>
      <vt:lpstr>Actual vs. Budget – Apollo Refi Pool</vt:lpstr>
      <vt:lpstr>Yield on Cost &amp; CapEx Forecast | Apollo</vt:lpstr>
      <vt:lpstr>Debt Yield Covenant Analysis| Apollo</vt:lpstr>
      <vt:lpstr>PowerPoint Presentation</vt:lpstr>
      <vt:lpstr>Same Store Analysis – Backstone Refi Pool</vt:lpstr>
      <vt:lpstr>Actual vs. Budget – Blackstone Refi Pool</vt:lpstr>
      <vt:lpstr>Yield on Cost &amp; CapEx Forecast | Blackstone</vt:lpstr>
      <vt:lpstr>PowerPoint Presentation</vt:lpstr>
      <vt:lpstr>Yield on Cost &amp; CapEx Forecast | Credit Facility</vt:lpstr>
      <vt:lpstr>PowerPoint Presentation</vt:lpstr>
      <vt:lpstr>Definitions</vt:lpstr>
      <vt:lpstr>Definitions (continued) </vt:lpstr>
      <vt:lpstr>Recurring Commitment Fees Calculation</vt:lpstr>
      <vt:lpstr>A/R Tenants – Allowance for Doubtful accounts &amp; Write Offs</vt:lpstr>
      <vt:lpstr>A/R Aging</vt:lpstr>
      <vt:lpstr>G&amp;A Breakdown &amp; Run Rate</vt:lpstr>
      <vt:lpstr>Uses – as of April 22, 2024</vt:lpstr>
      <vt:lpstr>Fixed Charge Coverage Ratio</vt:lpstr>
      <vt:lpstr>Financing Metrics</vt:lpstr>
      <vt:lpstr>Financing Metrics (continued)</vt:lpstr>
      <vt:lpstr>Cash Flow </vt:lpstr>
      <vt:lpstr>Margins Analysis</vt:lpstr>
      <vt:lpstr>A/R General Allowance - Deep Dive</vt:lpstr>
      <vt:lpstr>Financing Cost Summary – Life Company Refi’s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 III Performance Review Q4-23</dc:title>
  <dc:creator>Fernando Olivero</dc:creator>
  <cp:lastModifiedBy>Mark DeCesare</cp:lastModifiedBy>
  <cp:revision>4</cp:revision>
  <dcterms:created xsi:type="dcterms:W3CDTF">2022-06-30T19:04:27Z</dcterms:created>
  <dcterms:modified xsi:type="dcterms:W3CDTF">2025-08-10T01:15:23Z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0x0101004488BBBE80EB5C4C97F67E4FA8A9DB67</vt:lpwstr>
  </property>
  <property fmtid="{D5CDD505-2E9C-101B-9397-08002B2CF9AE}" pid="3" name="Order">
    <vt:r8>2776000</vt:r8>
  </property>
  <property fmtid="{D5CDD505-2E9C-101B-9397-08002B2CF9AE}" pid="4" name="MediaServiceImageTags">
    <vt:lpwstr/>
  </property>
  <property fmtid="{D5CDD505-2E9C-101B-9397-08002B2CF9AE}" pid="5" name="MSIP_Label_4713abd7-d691-42f3-97a2-d869d609ea02_Enabled">
    <vt:lpwstr>true</vt:lpwstr>
  </property>
  <property fmtid="{D5CDD505-2E9C-101B-9397-08002B2CF9AE}" pid="6" name="MSIP_Label_4713abd7-d691-42f3-97a2-d869d609ea02_SetDate">
    <vt:lpwstr>2023-10-17T14:59:14Z</vt:lpwstr>
  </property>
  <property fmtid="{D5CDD505-2E9C-101B-9397-08002B2CF9AE}" pid="7" name="MSIP_Label_4713abd7-d691-42f3-97a2-d869d609ea02_Method">
    <vt:lpwstr>Standard</vt:lpwstr>
  </property>
  <property fmtid="{D5CDD505-2E9C-101B-9397-08002B2CF9AE}" pid="8" name="MSIP_Label_4713abd7-d691-42f3-97a2-d869d609ea02_Name">
    <vt:lpwstr>defa4170-0d19-0005-0004-bc88714345d2</vt:lpwstr>
  </property>
  <property fmtid="{D5CDD505-2E9C-101B-9397-08002B2CF9AE}" pid="9" name="MSIP_Label_4713abd7-d691-42f3-97a2-d869d609ea02_SiteId">
    <vt:lpwstr>e8112459-a5cd-4dea-8ad8-6cd2cf09bed4</vt:lpwstr>
  </property>
  <property fmtid="{D5CDD505-2E9C-101B-9397-08002B2CF9AE}" pid="10" name="MSIP_Label_4713abd7-d691-42f3-97a2-d869d609ea02_ActionId">
    <vt:lpwstr>e6130e57-9633-450b-8770-eb2dc5a2648f</vt:lpwstr>
  </property>
  <property fmtid="{D5CDD505-2E9C-101B-9397-08002B2CF9AE}" pid="11" name="MSIP_Label_4713abd7-d691-42f3-97a2-d869d609ea02_ContentBits">
    <vt:lpwstr>0</vt:lpwstr>
  </property>
</Properties>
</file>